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34"/>
  </p:notesMasterIdLst>
  <p:sldIdLst>
    <p:sldId id="1442" r:id="rId5"/>
    <p:sldId id="2147375757" r:id="rId6"/>
    <p:sldId id="2147375773" r:id="rId7"/>
    <p:sldId id="2147375626" r:id="rId8"/>
    <p:sldId id="2147375625" r:id="rId9"/>
    <p:sldId id="2147375620" r:id="rId10"/>
    <p:sldId id="2147375638" r:id="rId11"/>
    <p:sldId id="2147375726" r:id="rId12"/>
    <p:sldId id="2147375649" r:id="rId13"/>
    <p:sldId id="2147375650" r:id="rId14"/>
    <p:sldId id="2147375727" r:id="rId15"/>
    <p:sldId id="2147375654" r:id="rId16"/>
    <p:sldId id="2147375656" r:id="rId17"/>
    <p:sldId id="2147375728" r:id="rId18"/>
    <p:sldId id="2147375661" r:id="rId19"/>
    <p:sldId id="2147375662" r:id="rId20"/>
    <p:sldId id="2147375703" r:id="rId21"/>
    <p:sldId id="2147375667" r:id="rId22"/>
    <p:sldId id="2147375668" r:id="rId23"/>
    <p:sldId id="2147375704" r:id="rId24"/>
    <p:sldId id="2147375673" r:id="rId25"/>
    <p:sldId id="2147375729" r:id="rId26"/>
    <p:sldId id="2147375674" r:id="rId27"/>
    <p:sldId id="2147375680" r:id="rId28"/>
    <p:sldId id="2147375681" r:id="rId29"/>
    <p:sldId id="2147375750" r:id="rId30"/>
    <p:sldId id="2147375686" r:id="rId31"/>
    <p:sldId id="2147375688" r:id="rId32"/>
    <p:sldId id="14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ctor Eliott" initials="HE" lastIdx="1" clrIdx="0"/>
  <p:cmAuthor id="2" name="Kerry Gibbs" initials="KG" lastIdx="9" clrIdx="1">
    <p:extLst>
      <p:ext uri="{19B8F6BF-5375-455C-9EA6-DF929625EA0E}">
        <p15:presenceInfo xmlns:p15="http://schemas.microsoft.com/office/powerpoint/2012/main" userId="S-1-5-21-1141132434-301294435-860360866-272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71A1A7"/>
    <a:srgbClr val="000099"/>
    <a:srgbClr val="660066"/>
    <a:srgbClr val="D60093"/>
    <a:srgbClr val="001484"/>
    <a:srgbClr val="003398"/>
    <a:srgbClr val="D5E3E5"/>
    <a:srgbClr val="DFF0CB"/>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10E30E-76B1-4314-A0AB-05F03EB01719}" v="1" dt="2023-07-19T06:26:34.627"/>
    <p1510:client id="{9C0900D8-487B-4AB3-A08C-BE3D50FAC574}" v="5" dt="2023-07-13T09:09:12.058"/>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473" autoAdjust="0"/>
  </p:normalViewPr>
  <p:slideViewPr>
    <p:cSldViewPr snapToGrid="0">
      <p:cViewPr varScale="1">
        <p:scale>
          <a:sx n="60" d="100"/>
          <a:sy n="60" d="100"/>
        </p:scale>
        <p:origin x="1140" y="66"/>
      </p:cViewPr>
      <p:guideLst/>
    </p:cSldViewPr>
  </p:slideViewPr>
  <p:notesTextViewPr>
    <p:cViewPr>
      <p:scale>
        <a:sx n="1" d="1"/>
        <a:sy n="1" d="1"/>
      </p:scale>
      <p:origin x="0" y="-1002"/>
    </p:cViewPr>
  </p:notesTextViewPr>
  <p:sorterViewPr>
    <p:cViewPr varScale="1">
      <p:scale>
        <a:sx n="1" d="1"/>
        <a:sy n="1" d="1"/>
      </p:scale>
      <p:origin x="0" y="-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2ec70148651c9c2f259271addf226e8d2e9c54544eb0c182516743f015a0979a::" providerId="AD" clId="Web-{4810E30E-76B1-4314-A0AB-05F03EB01719}"/>
    <pc:docChg chg="sldOrd">
      <pc:chgData name="Guest User" userId="S::urn:spo:anon#2ec70148651c9c2f259271addf226e8d2e9c54544eb0c182516743f015a0979a::" providerId="AD" clId="Web-{4810E30E-76B1-4314-A0AB-05F03EB01719}" dt="2023-07-19T06:26:34.627" v="0"/>
      <pc:docMkLst>
        <pc:docMk/>
      </pc:docMkLst>
      <pc:sldChg chg="ord">
        <pc:chgData name="Guest User" userId="S::urn:spo:anon#2ec70148651c9c2f259271addf226e8d2e9c54544eb0c182516743f015a0979a::" providerId="AD" clId="Web-{4810E30E-76B1-4314-A0AB-05F03EB01719}" dt="2023-07-19T06:26:34.627" v="0"/>
        <pc:sldMkLst>
          <pc:docMk/>
          <pc:sldMk cId="3513544737" sldId="214737567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C:\Users\50465023\AppData\Local\Microsoft\Windows\INetCache\Content.Outlook\BZ941BRN\Copy%20of%20G4j%20problem%20statement%20graphs%20(00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50465023\AppData\Local\Microsoft\Windows\INetCache\Content.Outlook\BZ941BRN\Copy%20of%20G4j%20problem%20statement%20graphs%20(0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50465023\AppData\Local\Microsoft\Windows\INetCache\Content.Outlook\BZ941BRN\Copy%20of%20G4j%20problem%20statement%20graphs%20(00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'GDP growth'!$C$3</c:f>
              <c:strCache>
                <c:ptCount val="1"/>
                <c:pt idx="0">
                  <c:v>National Total</c:v>
                </c:pt>
              </c:strCache>
            </c:strRef>
          </c:tx>
          <c:spPr>
            <a:solidFill>
              <a:srgbClr val="CCCC00"/>
            </a:solidFill>
            <a:ln>
              <a:solidFill>
                <a:srgbClr val="CCCC00"/>
              </a:solidFill>
            </a:ln>
            <a:effectLst/>
            <a:sp3d>
              <a:contourClr>
                <a:srgbClr val="CCCC00"/>
              </a:contourClr>
            </a:sp3d>
          </c:spPr>
          <c:dLbls>
            <c:dLbl>
              <c:idx val="0"/>
              <c:layout>
                <c:manualLayout>
                  <c:x val="-5.565217391304348E-2"/>
                  <c:y val="-1.4498006524102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B5-44B9-AA42-21FBC873E24C}"/>
                </c:ext>
              </c:extLst>
            </c:dLbl>
            <c:dLbl>
              <c:idx val="1"/>
              <c:layout>
                <c:manualLayout>
                  <c:x val="0"/>
                  <c:y val="2.17470097861544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B5-44B9-AA42-21FBC873E24C}"/>
                </c:ext>
              </c:extLst>
            </c:dLbl>
            <c:dLbl>
              <c:idx val="2"/>
              <c:layout>
                <c:manualLayout>
                  <c:x val="-7.8840579710144923E-2"/>
                  <c:y val="2.89960130482058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B5-44B9-AA42-21FBC873E24C}"/>
                </c:ext>
              </c:extLst>
            </c:dLbl>
            <c:dLbl>
              <c:idx val="3"/>
              <c:layout>
                <c:manualLayout>
                  <c:x val="-4.6376720301266688E-2"/>
                  <c:y val="6.1616670424352087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5246468104530398E-2"/>
                      <c:h val="6.881130616193816E-2"/>
                    </c:manualLayout>
                  </c15:layout>
                </c:ext>
                <c:ext xmlns:c16="http://schemas.microsoft.com/office/drawing/2014/chart" uri="{C3380CC4-5D6E-409C-BE32-E72D297353CC}">
                  <c16:uniqueId val="{00000003-54B5-44B9-AA42-21FBC873E24C}"/>
                </c:ext>
              </c:extLst>
            </c:dLbl>
            <c:dLbl>
              <c:idx val="4"/>
              <c:layout>
                <c:manualLayout>
                  <c:x val="-9.2753623188405795E-3"/>
                  <c:y val="3.26205146792315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4B5-44B9-AA42-21FBC873E24C}"/>
                </c:ext>
              </c:extLst>
            </c:dLbl>
            <c:dLbl>
              <c:idx val="5"/>
              <c:layout>
                <c:manualLayout>
                  <c:x val="0"/>
                  <c:y val="4.3494019572308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4B5-44B9-AA42-21FBC873E24C}"/>
                </c:ext>
              </c:extLst>
            </c:dLbl>
            <c:dLbl>
              <c:idx val="6"/>
              <c:layout>
                <c:manualLayout>
                  <c:x val="-4.6376811594202897E-3"/>
                  <c:y val="5.4367524465385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4B5-44B9-AA42-21FBC873E24C}"/>
                </c:ext>
              </c:extLst>
            </c:dLbl>
            <c:dLbl>
              <c:idx val="7"/>
              <c:layout>
                <c:manualLayout>
                  <c:x val="0"/>
                  <c:y val="3.262051467923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4B5-44B9-AA42-21FBC873E24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'GDP growth'!$B$5:$B$13</c:f>
              <c:strCache>
                <c:ptCount val="9"/>
                <c:pt idx="0">
                  <c:v>2019</c:v>
                </c:pt>
                <c:pt idx="1">
                  <c:v>2020</c:v>
                </c:pt>
                <c:pt idx="2">
                  <c:v>2021</c:v>
                </c:pt>
                <c:pt idx="3">
                  <c:v>2022</c:v>
                </c:pt>
                <c:pt idx="4">
                  <c:v>2023</c:v>
                </c:pt>
                <c:pt idx="5">
                  <c:v>2024</c:v>
                </c:pt>
                <c:pt idx="6">
                  <c:v>2025</c:v>
                </c:pt>
                <c:pt idx="7">
                  <c:v>2026</c:v>
                </c:pt>
                <c:pt idx="8">
                  <c:v>2027</c:v>
                </c:pt>
              </c:strCache>
            </c:strRef>
          </c:cat>
          <c:val>
            <c:numRef>
              <c:f>'GDP growth'!$D$5:$D$13</c:f>
              <c:numCache>
                <c:formatCode>0.0%</c:formatCode>
                <c:ptCount val="9"/>
                <c:pt idx="0">
                  <c:v>3.0345323451510752E-3</c:v>
                </c:pt>
                <c:pt idx="1">
                  <c:v>-6.3424711482828036E-2</c:v>
                </c:pt>
                <c:pt idx="2">
                  <c:v>4.9130966818804162E-2</c:v>
                </c:pt>
                <c:pt idx="3">
                  <c:v>2.042299353527352E-2</c:v>
                </c:pt>
                <c:pt idx="4">
                  <c:v>6.0031451612033949E-3</c:v>
                </c:pt>
                <c:pt idx="5">
                  <c:v>1.9546489585788328E-2</c:v>
                </c:pt>
                <c:pt idx="6">
                  <c:v>2.4534306666956773E-2</c:v>
                </c:pt>
                <c:pt idx="7">
                  <c:v>2.2197015036718164E-2</c:v>
                </c:pt>
                <c:pt idx="8">
                  <c:v>2.2686662531756881E-2</c:v>
                </c:pt>
              </c:numCache>
            </c:numRef>
          </c:val>
          <c:smooth val="0"/>
          <c:extLst>
            <c:ext xmlns:c16="http://schemas.microsoft.com/office/drawing/2014/chart" uri="{C3380CC4-5D6E-409C-BE32-E72D297353CC}">
              <c16:uniqueId val="{00000008-54B5-44B9-AA42-21FBC873E24C}"/>
            </c:ext>
          </c:extLst>
        </c:ser>
        <c:ser>
          <c:idx val="1"/>
          <c:order val="1"/>
          <c:tx>
            <c:strRef>
              <c:f>'GDP growth'!$E$3</c:f>
              <c:strCache>
                <c:ptCount val="1"/>
                <c:pt idx="0">
                  <c:v>Western Cape</c:v>
                </c:pt>
              </c:strCache>
            </c:strRef>
          </c:tx>
          <c:spPr>
            <a:solidFill>
              <a:srgbClr val="003398"/>
            </a:solidFill>
            <a:ln>
              <a:solidFill>
                <a:srgbClr val="003398"/>
              </a:solidFill>
            </a:ln>
            <a:effectLst/>
            <a:sp3d>
              <a:contourClr>
                <a:srgbClr val="003398"/>
              </a:contourClr>
            </a:sp3d>
          </c:spPr>
          <c:dLbls>
            <c:dLbl>
              <c:idx val="0"/>
              <c:layout>
                <c:manualLayout>
                  <c:x val="0"/>
                  <c:y val="-1.08735048930772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4B5-44B9-AA42-21FBC873E24C}"/>
                </c:ext>
              </c:extLst>
            </c:dLbl>
            <c:dLbl>
              <c:idx val="2"/>
              <c:layout>
                <c:manualLayout>
                  <c:x val="4.6376811594202472E-3"/>
                  <c:y val="-1.4498006524102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4B5-44B9-AA42-21FBC873E24C}"/>
                </c:ext>
              </c:extLst>
            </c:dLbl>
            <c:dLbl>
              <c:idx val="3"/>
              <c:layout>
                <c:manualLayout>
                  <c:x val="2.3188405797101449E-3"/>
                  <c:y val="-1.0873504893077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4B5-44B9-AA42-21FBC873E24C}"/>
                </c:ext>
              </c:extLst>
            </c:dLbl>
            <c:dLbl>
              <c:idx val="4"/>
              <c:layout>
                <c:manualLayout>
                  <c:x val="-6.956521739130435E-3"/>
                  <c:y val="-3.9869517941283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4B5-44B9-AA42-21FBC873E24C}"/>
                </c:ext>
              </c:extLst>
            </c:dLbl>
            <c:dLbl>
              <c:idx val="5"/>
              <c:layout>
                <c:manualLayout>
                  <c:x val="0"/>
                  <c:y val="-3.6245016310257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4B5-44B9-AA42-21FBC873E24C}"/>
                </c:ext>
              </c:extLst>
            </c:dLbl>
            <c:dLbl>
              <c:idx val="6"/>
              <c:layout>
                <c:manualLayout>
                  <c:x val="2.3188405797100599E-3"/>
                  <c:y val="-2.89960130482059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4B5-44B9-AA42-21FBC873E24C}"/>
                </c:ext>
              </c:extLst>
            </c:dLbl>
            <c:dLbl>
              <c:idx val="7"/>
              <c:layout>
                <c:manualLayout>
                  <c:x val="0"/>
                  <c:y val="-3.262051467923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4B5-44B9-AA42-21FBC873E24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'GDP growth'!$B$5:$B$13</c:f>
              <c:strCache>
                <c:ptCount val="9"/>
                <c:pt idx="0">
                  <c:v>2019</c:v>
                </c:pt>
                <c:pt idx="1">
                  <c:v>2020</c:v>
                </c:pt>
                <c:pt idx="2">
                  <c:v>2021</c:v>
                </c:pt>
                <c:pt idx="3">
                  <c:v>2022</c:v>
                </c:pt>
                <c:pt idx="4">
                  <c:v>2023</c:v>
                </c:pt>
                <c:pt idx="5">
                  <c:v>2024</c:v>
                </c:pt>
                <c:pt idx="6">
                  <c:v>2025</c:v>
                </c:pt>
                <c:pt idx="7">
                  <c:v>2026</c:v>
                </c:pt>
                <c:pt idx="8">
                  <c:v>2027</c:v>
                </c:pt>
              </c:strCache>
            </c:strRef>
          </c:cat>
          <c:val>
            <c:numRef>
              <c:f>'GDP growth'!$F$5:$F$13</c:f>
              <c:numCache>
                <c:formatCode>0.0%</c:formatCode>
                <c:ptCount val="9"/>
                <c:pt idx="0">
                  <c:v>4.0726978429133963E-3</c:v>
                </c:pt>
                <c:pt idx="1">
                  <c:v>-5.5089719212869544E-2</c:v>
                </c:pt>
                <c:pt idx="2">
                  <c:v>4.9303821437813991E-2</c:v>
                </c:pt>
                <c:pt idx="3">
                  <c:v>2.6767099976095679E-2</c:v>
                </c:pt>
                <c:pt idx="4">
                  <c:v>7.7348341501149139E-3</c:v>
                </c:pt>
                <c:pt idx="5">
                  <c:v>1.8410593150154194E-2</c:v>
                </c:pt>
                <c:pt idx="6">
                  <c:v>2.4696086940074E-2</c:v>
                </c:pt>
                <c:pt idx="7">
                  <c:v>2.2664404579215168E-2</c:v>
                </c:pt>
                <c:pt idx="8">
                  <c:v>2.3389315142149623E-2</c:v>
                </c:pt>
              </c:numCache>
            </c:numRef>
          </c:val>
          <c:smooth val="0"/>
          <c:extLst>
            <c:ext xmlns:c16="http://schemas.microsoft.com/office/drawing/2014/chart" uri="{C3380CC4-5D6E-409C-BE32-E72D297353CC}">
              <c16:uniqueId val="{0000000F-54B5-44B9-AA42-21FBC873E24C}"/>
            </c:ext>
          </c:extLst>
        </c:ser>
        <c:dLbls>
          <c:showLegendKey val="0"/>
          <c:showVal val="1"/>
          <c:showCatName val="0"/>
          <c:showSerName val="0"/>
          <c:showPercent val="0"/>
          <c:showBubbleSize val="0"/>
        </c:dLbls>
        <c:axId val="1471927471"/>
        <c:axId val="1471927951"/>
        <c:axId val="568545791"/>
      </c:line3DChart>
      <c:catAx>
        <c:axId val="147192747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1927951"/>
        <c:crosses val="autoZero"/>
        <c:auto val="1"/>
        <c:lblAlgn val="ctr"/>
        <c:lblOffset val="100"/>
        <c:noMultiLvlLbl val="0"/>
      </c:catAx>
      <c:valAx>
        <c:axId val="147192795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1927471"/>
        <c:crosses val="autoZero"/>
        <c:crossBetween val="between"/>
      </c:valAx>
      <c:serAx>
        <c:axId val="568545791"/>
        <c:scaling>
          <c:orientation val="minMax"/>
        </c:scaling>
        <c:delete val="1"/>
        <c:axPos val="b"/>
        <c:majorTickMark val="out"/>
        <c:minorTickMark val="none"/>
        <c:tickLblPos val="nextTo"/>
        <c:crossAx val="1471927951"/>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Unemployment!$C$2</c:f>
              <c:strCache>
                <c:ptCount val="1"/>
                <c:pt idx="0">
                  <c:v>Unemployed</c:v>
                </c:pt>
              </c:strCache>
            </c:strRef>
          </c:tx>
          <c:spPr>
            <a:ln w="57150" cap="rnd">
              <a:solidFill>
                <a:srgbClr val="000099"/>
              </a:solidFill>
              <a:round/>
            </a:ln>
            <a:effectLst/>
          </c:spPr>
          <c:marker>
            <c:symbol val="none"/>
          </c:marker>
          <c:cat>
            <c:strRef>
              <c:f>[3]Sheet2!$A$31:$A$47</c:f>
              <c:strCache>
                <c:ptCount val="17"/>
                <c:pt idx="0">
                  <c:v>2019Q1</c:v>
                </c:pt>
                <c:pt idx="1">
                  <c:v>2019Q2</c:v>
                </c:pt>
                <c:pt idx="2">
                  <c:v>2019Q3</c:v>
                </c:pt>
                <c:pt idx="3">
                  <c:v>2019Q4</c:v>
                </c:pt>
                <c:pt idx="4">
                  <c:v>2020Q1</c:v>
                </c:pt>
                <c:pt idx="5">
                  <c:v>2020Q2</c:v>
                </c:pt>
                <c:pt idx="6">
                  <c:v>2020Q3</c:v>
                </c:pt>
                <c:pt idx="7">
                  <c:v>2020Q4</c:v>
                </c:pt>
                <c:pt idx="8">
                  <c:v>2021Q1</c:v>
                </c:pt>
                <c:pt idx="9">
                  <c:v>2021Q2</c:v>
                </c:pt>
                <c:pt idx="10">
                  <c:v>2021Q3</c:v>
                </c:pt>
                <c:pt idx="11">
                  <c:v>2021Q4</c:v>
                </c:pt>
                <c:pt idx="12">
                  <c:v>2022Q1</c:v>
                </c:pt>
                <c:pt idx="13">
                  <c:v>2022Q2</c:v>
                </c:pt>
                <c:pt idx="14">
                  <c:v>2022Q3</c:v>
                </c:pt>
                <c:pt idx="15">
                  <c:v>2022Q4</c:v>
                </c:pt>
                <c:pt idx="16">
                  <c:v>2023Q1</c:v>
                </c:pt>
              </c:strCache>
            </c:strRef>
          </c:cat>
          <c:val>
            <c:numRef>
              <c:f>[3]Sheet2!$B$31:$B$47</c:f>
              <c:numCache>
                <c:formatCode>General</c:formatCode>
                <c:ptCount val="17"/>
                <c:pt idx="0">
                  <c:v>610</c:v>
                </c:pt>
                <c:pt idx="1">
                  <c:v>642</c:v>
                </c:pt>
                <c:pt idx="2">
                  <c:v>683</c:v>
                </c:pt>
                <c:pt idx="3">
                  <c:v>665</c:v>
                </c:pt>
                <c:pt idx="4">
                  <c:v>662</c:v>
                </c:pt>
                <c:pt idx="5">
                  <c:v>434</c:v>
                </c:pt>
                <c:pt idx="6">
                  <c:v>612</c:v>
                </c:pt>
                <c:pt idx="7">
                  <c:v>680</c:v>
                </c:pt>
                <c:pt idx="8">
                  <c:v>718</c:v>
                </c:pt>
                <c:pt idx="9">
                  <c:v>784</c:v>
                </c:pt>
                <c:pt idx="10">
                  <c:v>794</c:v>
                </c:pt>
                <c:pt idx="11">
                  <c:v>881</c:v>
                </c:pt>
                <c:pt idx="12">
                  <c:v>774</c:v>
                </c:pt>
                <c:pt idx="13">
                  <c:v>891</c:v>
                </c:pt>
                <c:pt idx="14">
                  <c:v>789</c:v>
                </c:pt>
                <c:pt idx="15">
                  <c:v>752</c:v>
                </c:pt>
                <c:pt idx="16">
                  <c:v>730</c:v>
                </c:pt>
              </c:numCache>
            </c:numRef>
          </c:val>
          <c:smooth val="0"/>
          <c:extLst>
            <c:ext xmlns:c16="http://schemas.microsoft.com/office/drawing/2014/chart" uri="{C3380CC4-5D6E-409C-BE32-E72D297353CC}">
              <c16:uniqueId val="{00000000-1DDD-4A04-A49E-D3D7387B66DF}"/>
            </c:ext>
          </c:extLst>
        </c:ser>
        <c:dLbls>
          <c:showLegendKey val="0"/>
          <c:showVal val="0"/>
          <c:showCatName val="0"/>
          <c:showSerName val="0"/>
          <c:showPercent val="0"/>
          <c:showBubbleSize val="0"/>
        </c:dLbls>
        <c:smooth val="0"/>
        <c:axId val="279971776"/>
        <c:axId val="279969696"/>
      </c:lineChart>
      <c:catAx>
        <c:axId val="279971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9969696"/>
        <c:crosses val="autoZero"/>
        <c:auto val="1"/>
        <c:lblAlgn val="ctr"/>
        <c:lblOffset val="100"/>
        <c:noMultiLvlLbl val="0"/>
      </c:catAx>
      <c:valAx>
        <c:axId val="279969696"/>
        <c:scaling>
          <c:orientation val="minMax"/>
          <c:max val="900"/>
          <c:min val="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800">
                    <a:latin typeface="Arial" panose="020B0604020202020204" pitchFamily="34" charset="0"/>
                    <a:cs typeface="Arial" panose="020B0604020202020204" pitchFamily="34" charset="0"/>
                  </a:rPr>
                  <a:t>Number</a:t>
                </a:r>
                <a:r>
                  <a:rPr lang="en-US" sz="800" baseline="0">
                    <a:latin typeface="Arial" panose="020B0604020202020204" pitchFamily="34" charset="0"/>
                    <a:cs typeface="Arial" panose="020B0604020202020204" pitchFamily="34" charset="0"/>
                  </a:rPr>
                  <a:t> of unemployed (thousands) </a:t>
                </a:r>
                <a:endParaRPr lang="en-US" sz="800">
                  <a:latin typeface="Arial" panose="020B0604020202020204" pitchFamily="34" charset="0"/>
                  <a:cs typeface="Arial" panose="020B0604020202020204" pitchFamily="34" charset="0"/>
                </a:endParaRPr>
              </a:p>
            </c:rich>
          </c:tx>
          <c:layout>
            <c:manualLayout>
              <c:xMode val="edge"/>
              <c:yMode val="edge"/>
              <c:x val="8.6140501968503924E-2"/>
              <c:y val="0.11015820939049285"/>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99717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employment</c:v>
          </c:tx>
          <c:spPr>
            <a:ln w="57150" cap="rnd">
              <a:solidFill>
                <a:srgbClr val="000099"/>
              </a:solidFill>
              <a:round/>
            </a:ln>
            <a:effectLst/>
          </c:spPr>
          <c:marker>
            <c:symbol val="none"/>
          </c:marker>
          <c:cat>
            <c:strRef>
              <c:f>'[2]Sheet2 (2)'!$A$5:$A$21</c:f>
              <c:strCache>
                <c:ptCount val="17"/>
                <c:pt idx="0">
                  <c:v>2019Q1</c:v>
                </c:pt>
                <c:pt idx="1">
                  <c:v>2019Q2</c:v>
                </c:pt>
                <c:pt idx="2">
                  <c:v>2019Q3</c:v>
                </c:pt>
                <c:pt idx="3">
                  <c:v>2019Q4</c:v>
                </c:pt>
                <c:pt idx="4">
                  <c:v>2020Q1</c:v>
                </c:pt>
                <c:pt idx="5">
                  <c:v>2020Q2</c:v>
                </c:pt>
                <c:pt idx="6">
                  <c:v>2020Q3</c:v>
                </c:pt>
                <c:pt idx="7">
                  <c:v>2020Q4</c:v>
                </c:pt>
                <c:pt idx="8">
                  <c:v>2021Q1</c:v>
                </c:pt>
                <c:pt idx="9">
                  <c:v>2021Q2</c:v>
                </c:pt>
                <c:pt idx="10">
                  <c:v>2021Q3</c:v>
                </c:pt>
                <c:pt idx="11">
                  <c:v>2021Q4</c:v>
                </c:pt>
                <c:pt idx="12">
                  <c:v>2022Q1</c:v>
                </c:pt>
                <c:pt idx="13">
                  <c:v>2022Q2</c:v>
                </c:pt>
                <c:pt idx="14">
                  <c:v>2022Q3</c:v>
                </c:pt>
                <c:pt idx="15">
                  <c:v>2022Q4</c:v>
                </c:pt>
                <c:pt idx="16">
                  <c:v>2023Q1</c:v>
                </c:pt>
              </c:strCache>
            </c:strRef>
          </c:cat>
          <c:val>
            <c:numRef>
              <c:f>'[2]Sheet2 (2)'!$B$5:$B$21</c:f>
              <c:numCache>
                <c:formatCode>General</c:formatCode>
                <c:ptCount val="17"/>
                <c:pt idx="0">
                  <c:v>2520</c:v>
                </c:pt>
                <c:pt idx="1">
                  <c:v>2497</c:v>
                </c:pt>
                <c:pt idx="2">
                  <c:v>2494</c:v>
                </c:pt>
                <c:pt idx="3">
                  <c:v>2518</c:v>
                </c:pt>
                <c:pt idx="4">
                  <c:v>2501</c:v>
                </c:pt>
                <c:pt idx="5">
                  <c:v>2179</c:v>
                </c:pt>
                <c:pt idx="6">
                  <c:v>2216</c:v>
                </c:pt>
                <c:pt idx="7">
                  <c:v>2338</c:v>
                </c:pt>
                <c:pt idx="8">
                  <c:v>2309</c:v>
                </c:pt>
                <c:pt idx="9">
                  <c:v>2256</c:v>
                </c:pt>
                <c:pt idx="10">
                  <c:v>2225</c:v>
                </c:pt>
                <c:pt idx="11">
                  <c:v>2263</c:v>
                </c:pt>
                <c:pt idx="12">
                  <c:v>2298</c:v>
                </c:pt>
                <c:pt idx="13">
                  <c:v>2344</c:v>
                </c:pt>
                <c:pt idx="14">
                  <c:v>2428</c:v>
                </c:pt>
                <c:pt idx="15">
                  <c:v>2596</c:v>
                </c:pt>
                <c:pt idx="16">
                  <c:v>2658</c:v>
                </c:pt>
              </c:numCache>
            </c:numRef>
          </c:val>
          <c:smooth val="0"/>
          <c:extLst>
            <c:ext xmlns:c16="http://schemas.microsoft.com/office/drawing/2014/chart" uri="{C3380CC4-5D6E-409C-BE32-E72D297353CC}">
              <c16:uniqueId val="{00000000-479F-4F15-9F16-62D3542F4481}"/>
            </c:ext>
          </c:extLst>
        </c:ser>
        <c:dLbls>
          <c:showLegendKey val="0"/>
          <c:showVal val="0"/>
          <c:showCatName val="0"/>
          <c:showSerName val="0"/>
          <c:showPercent val="0"/>
          <c:showBubbleSize val="0"/>
        </c:dLbls>
        <c:smooth val="0"/>
        <c:axId val="1162371839"/>
        <c:axId val="1162368479"/>
      </c:lineChart>
      <c:catAx>
        <c:axId val="1162371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2368479"/>
        <c:crosses val="autoZero"/>
        <c:auto val="1"/>
        <c:lblAlgn val="ctr"/>
        <c:lblOffset val="100"/>
        <c:noMultiLvlLbl val="0"/>
      </c:catAx>
      <c:valAx>
        <c:axId val="1162368479"/>
        <c:scaling>
          <c:orientation val="minMax"/>
          <c:max val="2700"/>
          <c:min val="2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237183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5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0.04108</cdr:x>
      <cdr:y>0.73472</cdr:y>
    </cdr:from>
    <cdr:to>
      <cdr:x>0.35065</cdr:x>
      <cdr:y>0.85769</cdr:y>
    </cdr:to>
    <cdr:sp macro="" textlink="">
      <cdr:nvSpPr>
        <cdr:cNvPr id="2" name="TextBox 1">
          <a:extLst xmlns:a="http://schemas.openxmlformats.org/drawingml/2006/main">
            <a:ext uri="{FF2B5EF4-FFF2-40B4-BE49-F238E27FC236}">
              <a16:creationId xmlns:a16="http://schemas.microsoft.com/office/drawing/2014/main" id="{C94E5B37-FA99-C1BF-0B1E-456372064A27}"/>
            </a:ext>
          </a:extLst>
        </cdr:cNvPr>
        <cdr:cNvSpPr txBox="1"/>
      </cdr:nvSpPr>
      <cdr:spPr>
        <a:xfrm xmlns:a="http://schemas.openxmlformats.org/drawingml/2006/main">
          <a:off x="224980" y="2574419"/>
          <a:ext cx="1695476" cy="430878"/>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1100" b="1" dirty="0">
              <a:solidFill>
                <a:srgbClr val="003398"/>
              </a:solidFill>
              <a:latin typeface="Arial" panose="020B0604020202020204" pitchFamily="34" charset="0"/>
              <a:cs typeface="Arial" panose="020B0604020202020204" pitchFamily="34" charset="0"/>
              <a:sym typeface="Wingdings" panose="05000000000000000000" pitchFamily="2" charset="2"/>
            </a:rPr>
            <a:t>  </a:t>
          </a:r>
          <a:r>
            <a:rPr lang="en-US" sz="1100" b="1" dirty="0">
              <a:solidFill>
                <a:srgbClr val="003398"/>
              </a:solidFill>
              <a:latin typeface="Arial" panose="020B0604020202020204" pitchFamily="34" charset="0"/>
              <a:cs typeface="Arial" panose="020B0604020202020204" pitchFamily="34" charset="0"/>
            </a:rPr>
            <a:t>Western Cape</a:t>
          </a:r>
        </a:p>
        <a:p xmlns:a="http://schemas.openxmlformats.org/drawingml/2006/main">
          <a:pPr algn="l"/>
          <a:r>
            <a:rPr lang="en-US" b="1" dirty="0">
              <a:solidFill>
                <a:srgbClr val="CCCC00"/>
              </a:solidFill>
              <a:latin typeface="Arial" panose="020B0604020202020204" pitchFamily="34" charset="0"/>
              <a:cs typeface="Arial" panose="020B0604020202020204" pitchFamily="34" charset="0"/>
              <a:sym typeface="Wingdings" panose="05000000000000000000" pitchFamily="2" charset="2"/>
            </a:rPr>
            <a:t>  </a:t>
          </a:r>
          <a:r>
            <a:rPr lang="en-US" sz="1100" b="1" dirty="0">
              <a:solidFill>
                <a:srgbClr val="CCCC00"/>
              </a:solidFill>
              <a:latin typeface="Arial" panose="020B0604020202020204" pitchFamily="34" charset="0"/>
              <a:cs typeface="Arial" panose="020B0604020202020204" pitchFamily="34" charset="0"/>
            </a:rPr>
            <a:t>South Africa </a:t>
          </a:r>
          <a:endParaRPr lang="en-ZA" sz="1100" b="1" dirty="0">
            <a:solidFill>
              <a:srgbClr val="CCCC00"/>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5E3CE-E9E3-CB47-80F0-33520EC85D2E}" type="datetimeFigureOut">
              <a:rPr lang="en-US" smtClean="0"/>
              <a:t>7/18/2023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5923F-580B-A047-9C0E-6EE78A396537}" type="slidenum">
              <a:rPr lang="en-US" smtClean="0"/>
              <a:t>‹#›</a:t>
            </a:fld>
            <a:endParaRPr lang="en-US" dirty="0"/>
          </a:p>
        </p:txBody>
      </p:sp>
    </p:spTree>
    <p:extLst>
      <p:ext uri="{BB962C8B-B14F-4D97-AF65-F5344CB8AC3E}">
        <p14:creationId xmlns:p14="http://schemas.microsoft.com/office/powerpoint/2010/main" val="97026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US" sz="800" b="1" dirty="0">
                <a:solidFill>
                  <a:srgbClr val="000099"/>
                </a:solidFill>
                <a:effectLst/>
                <a:latin typeface="Gotham Narrow Medium"/>
                <a:ea typeface="Arial" panose="020B0604020202020204" pitchFamily="34" charset="0"/>
                <a:cs typeface="Times New Roman" panose="02020603050405020304" pitchFamily="18" charset="0"/>
              </a:rPr>
              <a:t>Introduction</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br>
              <a:rPr lang="en-GB" sz="800" dirty="0">
                <a:effectLst/>
              </a:rPr>
            </a:br>
            <a:r>
              <a:rPr lang="en-ZA" sz="800" dirty="0">
                <a:effectLst/>
                <a:latin typeface="Gotham Narrow Book"/>
              </a:rPr>
              <a:t>Like the rest of South Africa, the Western Cape faces a range of deep, interconnected, socio-economic challenges that include unemployment, poverty and crime. While there is no panacea for these challenges, which have deep roots in the country’s history and social structure, there is also no prospect of addressing any of them without faster economic growth. Economic growth is essential to generating rapid and sustained job creation, faster growth in living standards and increased resources available to society. </a:t>
            </a:r>
            <a:r>
              <a:rPr lang="en-ZA" sz="800" dirty="0">
                <a:effectLst/>
                <a:latin typeface="Gotham Narrow Book"/>
                <a:ea typeface="Arial" panose="020B0604020202020204" pitchFamily="34" charset="0"/>
                <a:cs typeface="Times New Roman" panose="02020603050405020304" pitchFamily="18" charset="0"/>
              </a:rPr>
              <a:t>The Western Cape Government identified the need for a strategy to lift dramatically the provincial growth rate and, to the extent that growth continues to falter in South Africa, to decouple the province’s growth trajectory from that of the rest of the country.</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Therefore, this Growth for Jobs Strategy sets out a comprehensive, challenging and ambitious goal for the Western Cape to grow its economy by between </a:t>
            </a:r>
            <a:r>
              <a:rPr lang="en-ZA" sz="800" b="1" dirty="0">
                <a:effectLst/>
                <a:latin typeface="Gotham Narrow Book"/>
                <a:ea typeface="Arial" panose="020B0604020202020204" pitchFamily="34" charset="0"/>
                <a:cs typeface="Times New Roman" panose="02020603050405020304" pitchFamily="18" charset="0"/>
              </a:rPr>
              <a:t>4 and 6%</a:t>
            </a:r>
            <a:r>
              <a:rPr lang="en-ZA" sz="800" dirty="0">
                <a:effectLst/>
                <a:latin typeface="Gotham Narrow Book"/>
                <a:ea typeface="Arial" panose="020B0604020202020204" pitchFamily="34" charset="0"/>
                <a:cs typeface="Times New Roman" panose="02020603050405020304" pitchFamily="18" charset="0"/>
              </a:rPr>
              <a:t> by 2035.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It is also a strategy that clarifies that </a:t>
            </a:r>
            <a:r>
              <a:rPr lang="en-ZA" sz="800" b="1" dirty="0">
                <a:effectLst/>
                <a:latin typeface="Gotham Narrow Book"/>
                <a:ea typeface="Arial" panose="020B0604020202020204" pitchFamily="34" charset="0"/>
                <a:cs typeface="Times New Roman" panose="02020603050405020304" pitchFamily="18" charset="0"/>
              </a:rPr>
              <a:t>how</a:t>
            </a:r>
            <a:r>
              <a:rPr lang="en-ZA" sz="800" dirty="0">
                <a:effectLst/>
                <a:latin typeface="Gotham Narrow Book"/>
                <a:ea typeface="Arial" panose="020B0604020202020204" pitchFamily="34" charset="0"/>
                <a:cs typeface="Times New Roman" panose="02020603050405020304" pitchFamily="18" charset="0"/>
              </a:rPr>
              <a:t> we grow our economy is as important as the growth itself. In this way, the Growth for Jobs Strategy distinguishes itself from previous strategies, by providing a long-term perspective with clear targets, framed within defined principles. It is centred on systemic solutions that address key binding constraints and an enabling environment for the private sector that accelerates our economic growth.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indent="-57150" algn="just">
              <a:lnSpc>
                <a:spcPct val="115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The formulation of the Growth for Jobs Strategy has been data-driven, evidence-led and has involved extensive consultation. It draws on a provincial Growth Diagnostic completed in 2022 and involved a team of officials and independent experts who engaged with stakeholders from the private and public sectors, and representatives from across civil society and academia.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180340" marR="0" indent="-180340" algn="just">
              <a:lnSpc>
                <a:spcPct val="115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The Growth for Jobs Strategy process drew from three surveys that were conducted and disseminated through private-sector channels, drawing in the views of over 540 stakeholders. Furthermore, during the strategy formulation process, the Western Cape Government consulted over 2000 people and industry representatives (and their constituents representing more than 30 000 individuals) over the course of </a:t>
            </a:r>
            <a:r>
              <a:rPr lang="en-ZA" sz="800" b="1" dirty="0">
                <a:effectLst/>
                <a:latin typeface="Gotham Narrow Book"/>
                <a:ea typeface="Arial" panose="020B0604020202020204" pitchFamily="34" charset="0"/>
                <a:cs typeface="Times New Roman" panose="02020603050405020304" pitchFamily="18" charset="0"/>
              </a:rPr>
              <a:t>188</a:t>
            </a:r>
            <a:r>
              <a:rPr lang="en-ZA" sz="800" dirty="0">
                <a:effectLst/>
                <a:latin typeface="Gotham Narrow Book"/>
                <a:ea typeface="Arial" panose="020B0604020202020204" pitchFamily="34" charset="0"/>
                <a:cs typeface="Times New Roman" panose="02020603050405020304" pitchFamily="18" charset="0"/>
              </a:rPr>
              <a:t> engagements.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At its heart, the Growth for Jobs Strategy is premised on a recognition that the private sector creates jobs, while the State needs to create an environment in which people and businesses are enabled to create and exploit opportunities as they arise. This kind of ‘horizontal’ enablement empowers citizens and fosters independence, freedom, and self-reliance.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 To give effect to this approach, the Growth for Jobs Strategy has several important anchors: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Clear </a:t>
            </a:r>
            <a:r>
              <a:rPr lang="en-ZA" sz="800" b="1" dirty="0">
                <a:effectLst/>
                <a:latin typeface="Gotham Narrow Book"/>
                <a:ea typeface="Arial" panose="020B0604020202020204" pitchFamily="34" charset="0"/>
                <a:cs typeface="Times New Roman" panose="02020603050405020304" pitchFamily="18" charset="0"/>
              </a:rPr>
              <a:t>principles</a:t>
            </a:r>
            <a:r>
              <a:rPr lang="en-ZA" sz="800" dirty="0">
                <a:effectLst/>
                <a:latin typeface="Gotham Narrow Book"/>
                <a:ea typeface="Arial" panose="020B0604020202020204" pitchFamily="34" charset="0"/>
                <a:cs typeface="Times New Roman" panose="02020603050405020304" pitchFamily="18" charset="0"/>
              </a:rPr>
              <a:t> set out in a strategic framework that have guided thinking and decisions.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Crucial </a:t>
            </a:r>
            <a:r>
              <a:rPr lang="en-ZA" sz="800" b="1" dirty="0">
                <a:effectLst/>
                <a:latin typeface="Gotham Narrow Book"/>
                <a:ea typeface="Arial" panose="020B0604020202020204" pitchFamily="34" charset="0"/>
                <a:cs typeface="Times New Roman" panose="02020603050405020304" pitchFamily="18" charset="0"/>
              </a:rPr>
              <a:t>priority focus areas</a:t>
            </a:r>
            <a:r>
              <a:rPr lang="en-ZA" sz="800" dirty="0">
                <a:effectLst/>
                <a:latin typeface="Gotham Narrow Book"/>
                <a:ea typeface="Arial" panose="020B0604020202020204" pitchFamily="34" charset="0"/>
                <a:cs typeface="Times New Roman" panose="02020603050405020304" pitchFamily="18" charset="0"/>
              </a:rPr>
              <a:t> (PFAs) that shape decisions around the nature of the interventions needed to maximise impact.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b="1" dirty="0">
                <a:effectLst/>
                <a:latin typeface="Gotham Narrow Book"/>
                <a:ea typeface="Arial" panose="020B0604020202020204" pitchFamily="34" charset="0"/>
                <a:cs typeface="Times New Roman" panose="02020603050405020304" pitchFamily="18" charset="0"/>
              </a:rPr>
              <a:t>Key levers, enablers and accelerators</a:t>
            </a:r>
            <a:r>
              <a:rPr lang="en-ZA" sz="800" dirty="0">
                <a:effectLst/>
                <a:latin typeface="Gotham Narrow Book"/>
                <a:ea typeface="Arial" panose="020B0604020202020204" pitchFamily="34" charset="0"/>
                <a:cs typeface="Times New Roman" panose="02020603050405020304" pitchFamily="18" charset="0"/>
              </a:rPr>
              <a:t> that facilitate the achievement of these goals.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Finally, the Growth for Jobs Strategy is a whole-of- government, all-of-society strategy whose success requires the energy, commitment and allocation of resources from across government, the private sector and civil society.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2</a:t>
            </a:fld>
            <a:endParaRPr lang="en-US" dirty="0"/>
          </a:p>
        </p:txBody>
      </p:sp>
    </p:spTree>
    <p:extLst>
      <p:ext uri="{BB962C8B-B14F-4D97-AF65-F5344CB8AC3E}">
        <p14:creationId xmlns:p14="http://schemas.microsoft.com/office/powerpoint/2010/main" val="110138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GB" sz="800" b="1" dirty="0">
                <a:solidFill>
                  <a:srgbClr val="001489"/>
                </a:solidFill>
                <a:effectLst/>
                <a:latin typeface="Gotham Narrow Book"/>
                <a:ea typeface="Arial" panose="020B0604020202020204" pitchFamily="34" charset="0"/>
                <a:cs typeface="Arial" panose="020B0604020202020204" pitchFamily="34" charset="0"/>
              </a:rPr>
              <a:t>Actions towards 2035 success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800" b="1" dirty="0">
                <a:solidFill>
                  <a:srgbClr val="001489"/>
                </a:solidFill>
                <a:effectLst/>
                <a:latin typeface="Gotham Narrow Book"/>
                <a:ea typeface="Arial" panose="020B0604020202020204" pitchFamily="34" charset="0"/>
                <a:cs typeface="Arial" panose="020B0604020202020204" pitchFamily="34" charset="0"/>
              </a:rPr>
              <a:t>1. 	Unlocking an enabling and competitive export environment</a:t>
            </a:r>
            <a:r>
              <a:rPr lang="en-GB" sz="800" b="1" dirty="0">
                <a:solidFill>
                  <a:srgbClr val="0000CC"/>
                </a:solidFill>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Symbol" panose="05050102010706020507" pitchFamily="18" charset="2"/>
              </a:rPr>
              <a:t>Improving freight logistics </a:t>
            </a:r>
            <a:endParaRPr lang="en-GB" sz="800" dirty="0">
              <a:effectLst/>
              <a:latin typeface="Arial" panose="020B0604020202020204" pitchFamily="34" charset="0"/>
              <a:ea typeface="Arial" panose="020B0604020202020204" pitchFamily="34" charset="0"/>
              <a:cs typeface="Symbol" panose="05050102010706020507" pitchFamily="18" charset="2"/>
            </a:endParaRPr>
          </a:p>
          <a:p>
            <a:pPr marL="742950" marR="0" lvl="1" indent="-28575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Symbol" panose="05050102010706020507" pitchFamily="18" charset="2"/>
              </a:rPr>
              <a:t>Expanding Air Access</a:t>
            </a:r>
            <a:r>
              <a:rPr lang="en-ZA" sz="800" dirty="0">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Symbol" panose="05050102010706020507" pitchFamily="18" charset="2"/>
            </a:endParaRPr>
          </a:p>
          <a:p>
            <a:pPr marL="742950" marR="0" lvl="1" indent="-28575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Symbol" panose="05050102010706020507" pitchFamily="18" charset="2"/>
              </a:rPr>
              <a:t>Enhancing supportive compliance infrastructure and regulations</a:t>
            </a:r>
            <a:r>
              <a:rPr lang="en-ZA" sz="800" dirty="0">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Symbol" panose="05050102010706020507" pitchFamily="18" charset="2"/>
            </a:endParaRPr>
          </a:p>
          <a:p>
            <a:pPr marL="182880" marR="0" algn="just">
              <a:lnSpc>
                <a:spcPct val="115000"/>
              </a:lnSpc>
              <a:spcBef>
                <a:spcPts val="0"/>
              </a:spcBef>
              <a:spcAft>
                <a:spcPts val="0"/>
              </a:spcAft>
            </a:pPr>
            <a:r>
              <a:rPr lang="en-ZA" sz="800" dirty="0">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Bef>
                <a:spcPts val="0"/>
              </a:spcBef>
              <a:spcAft>
                <a:spcPts val="0"/>
              </a:spcAft>
            </a:pPr>
            <a:r>
              <a:rPr lang="en-GB" sz="800" b="1" dirty="0">
                <a:solidFill>
                  <a:srgbClr val="001489"/>
                </a:solidFill>
                <a:effectLst/>
                <a:latin typeface="Gotham Narrow Book"/>
                <a:ea typeface="Arial" panose="020B0604020202020204" pitchFamily="34" charset="0"/>
                <a:cs typeface="Arial" panose="020B0604020202020204" pitchFamily="34" charset="0"/>
              </a:rPr>
              <a:t>2.	Strengthen and diversify the Western Cape export base</a:t>
            </a:r>
            <a:r>
              <a:rPr lang="en-GB" sz="800" b="1" dirty="0">
                <a:solidFill>
                  <a:srgbClr val="0000CC"/>
                </a:solidFill>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Symbol" panose="05050102010706020507" pitchFamily="18" charset="2"/>
              </a:rPr>
              <a:t>Producing and using economic intelligence</a:t>
            </a:r>
            <a:endParaRPr lang="en-GB" sz="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Symbol" panose="05050102010706020507" pitchFamily="18" charset="2"/>
              </a:rPr>
              <a:t>Enhancing and developing exporter ecosystems</a:t>
            </a:r>
            <a:endParaRPr lang="en-GB" sz="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Symbol" panose="05050102010706020507" pitchFamily="18" charset="2"/>
              </a:rPr>
              <a:t>Developing and implementing export strategies and plans</a:t>
            </a:r>
            <a:endParaRPr lang="en-GB" sz="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Symbol" panose="05050102010706020507" pitchFamily="18" charset="2"/>
              </a:rPr>
              <a:t>Strengthening export capabilities in identified industries </a:t>
            </a:r>
            <a:endParaRPr lang="en-GB" sz="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Symbol" panose="05050102010706020507" pitchFamily="18" charset="2"/>
              </a:rPr>
              <a:t>Coordinating and leveraging the activities of other provincial departments</a:t>
            </a:r>
            <a:endParaRPr lang="en-GB" sz="800" dirty="0">
              <a:effectLst/>
              <a:latin typeface="Arial" panose="020B0604020202020204" pitchFamily="34" charset="0"/>
              <a:ea typeface="Arial" panose="020B0604020202020204" pitchFamily="34" charset="0"/>
              <a:cs typeface="Symbol" panose="05050102010706020507" pitchFamily="18" charset="2"/>
            </a:endParaRPr>
          </a:p>
          <a:p>
            <a:pPr marL="228600" marR="0">
              <a:lnSpc>
                <a:spcPct val="115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800" b="1" dirty="0">
                <a:solidFill>
                  <a:srgbClr val="001489"/>
                </a:solidFill>
                <a:effectLst/>
                <a:latin typeface="Gotham Narrow Book"/>
                <a:ea typeface="Arial" panose="020B0604020202020204" pitchFamily="34" charset="0"/>
                <a:cs typeface="Arial" panose="020B0604020202020204" pitchFamily="34" charset="0"/>
              </a:rPr>
              <a:t>3.	Drive market access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Establishing and promoting a Western Cape brand</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Developing and implementing country marketing plans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Creating an enabling and facilitating environment in target countries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Identifying and pursuing export opportunities in Africa</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Strengthening intergovernmental coordination and advocacy</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Using technology for enhanced matchmaking</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Leveraging cross-selling opportunities</a:t>
            </a:r>
            <a:r>
              <a:rPr lang="en-ZA" sz="800" dirty="0">
                <a:effectLst/>
                <a:latin typeface="Arial" panose="020B0604020202020204" pitchFamily="34" charset="0"/>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12</a:t>
            </a:fld>
            <a:endParaRPr lang="en-US" dirty="0"/>
          </a:p>
        </p:txBody>
      </p:sp>
    </p:spTree>
    <p:extLst>
      <p:ext uri="{BB962C8B-B14F-4D97-AF65-F5344CB8AC3E}">
        <p14:creationId xmlns:p14="http://schemas.microsoft.com/office/powerpoint/2010/main" val="2390470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800" b="1" dirty="0">
                <a:solidFill>
                  <a:srgbClr val="729A00"/>
                </a:solidFill>
                <a:effectLst/>
                <a:latin typeface="Gotham Narrow Medium"/>
                <a:ea typeface="Arial" panose="020B0604020202020204" pitchFamily="34" charset="0"/>
                <a:cs typeface="Times New Roman" panose="02020603050405020304" pitchFamily="18" charset="0"/>
              </a:rPr>
              <a:t>ENERGY RESILIENCE</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800" b="1" dirty="0">
                <a:solidFill>
                  <a:srgbClr val="729A00"/>
                </a:solidFill>
                <a:effectLst/>
                <a:latin typeface="Gotham Narrow Medium"/>
                <a:ea typeface="Arial" panose="020B0604020202020204" pitchFamily="34" charset="0"/>
                <a:cs typeface="Times New Roman" panose="02020603050405020304" pitchFamily="18" charset="0"/>
              </a:rPr>
              <a:t>… and transitioning towards net zero carbon</a:t>
            </a:r>
          </a:p>
          <a:p>
            <a:pPr marL="0" marR="0">
              <a:lnSpc>
                <a:spcPct val="107000"/>
              </a:lnSpc>
              <a:spcBef>
                <a:spcPts val="0"/>
              </a:spcBef>
              <a:spcAft>
                <a:spcPts val="0"/>
              </a:spcAft>
            </a:pPr>
            <a:endParaRPr lang="en-ZA" sz="1800" b="1" dirty="0">
              <a:solidFill>
                <a:srgbClr val="729A00"/>
              </a:solidFill>
              <a:effectLst/>
              <a:latin typeface="Gotham Narrow Medium"/>
              <a:cs typeface="Times New Roman" panose="02020603050405020304" pitchFamily="18" charset="0"/>
            </a:endParaRPr>
          </a:p>
          <a:p>
            <a:pPr marL="0" marR="0">
              <a:lnSpc>
                <a:spcPct val="107000"/>
              </a:lnSpc>
              <a:spcBef>
                <a:spcPts val="0"/>
              </a:spcBef>
              <a:spcAft>
                <a:spcPts val="800"/>
              </a:spcAft>
            </a:pPr>
            <a:r>
              <a:rPr lang="en-ZA" sz="1200" dirty="0">
                <a:effectLst/>
                <a:latin typeface="Arial" panose="020B0604020202020204" pitchFamily="34" charset="0"/>
                <a:ea typeface="Arial" panose="020B0604020202020204" pitchFamily="34" charset="0"/>
                <a:cs typeface="Times New Roman" panose="02020603050405020304" pitchFamily="18"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200" b="1" dirty="0">
                <a:solidFill>
                  <a:srgbClr val="729A00"/>
                </a:solidFill>
                <a:effectLst/>
                <a:latin typeface="Gotham Narrow Book"/>
                <a:ea typeface="Arial" panose="020B0604020202020204" pitchFamily="34" charset="0"/>
                <a:cs typeface="Times New Roman" panose="02020603050405020304" pitchFamily="18" charset="0"/>
              </a:rPr>
              <a:t>Go</a:t>
            </a:r>
            <a:r>
              <a:rPr lang="en-GB" sz="1200" b="1" dirty="0">
                <a:solidFill>
                  <a:srgbClr val="729A00"/>
                </a:solidFill>
                <a:effectLst/>
                <a:latin typeface="Gotham Narrow Book"/>
                <a:ea typeface="Arial" panose="020B0604020202020204" pitchFamily="34" charset="0"/>
                <a:cs typeface="Arial" panose="020B0604020202020204" pitchFamily="34" charset="0"/>
              </a:rPr>
              <a:t>al Statement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GB" sz="1200" b="1" dirty="0">
                <a:solidFill>
                  <a:srgbClr val="8FAD15"/>
                </a:solidFill>
                <a:effectLst/>
                <a:latin typeface="Gotham Narrow Book"/>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GB" sz="1200" b="1" dirty="0">
                <a:solidFill>
                  <a:srgbClr val="8FAD15"/>
                </a:solidFill>
                <a:effectLst/>
                <a:latin typeface="Gotham Narrow Book"/>
                <a:ea typeface="Arial" panose="020B0604020202020204" pitchFamily="34" charset="0"/>
                <a:cs typeface="Arial" panose="020B0604020202020204" pitchFamily="34" charset="0"/>
              </a:rPr>
              <a:t>Reduce reliance of energy from Eskom of between 1 800 – 5700 MW by 2035, estimated to attract between R21.6-billion and R68.4-billion in related investment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GB" sz="1200" b="1" dirty="0">
                <a:solidFill>
                  <a:srgbClr val="8FAD15"/>
                </a:solidFill>
                <a:effectLst/>
                <a:latin typeface="Gotham Narrow Book"/>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07000"/>
              </a:lnSpc>
              <a:spcBef>
                <a:spcPts val="0"/>
              </a:spcBef>
              <a:spcAft>
                <a:spcPts val="800"/>
              </a:spcAft>
            </a:pPr>
            <a:r>
              <a:rPr lang="en-GB" sz="1200" b="1" dirty="0">
                <a:solidFill>
                  <a:srgbClr val="729A00"/>
                </a:solidFill>
                <a:effectLst/>
                <a:latin typeface="Gotham Narrow Book"/>
                <a:ea typeface="Arial" panose="020B0604020202020204" pitchFamily="34" charset="0"/>
                <a:cs typeface="Arial" panose="020B0604020202020204" pitchFamily="34" charset="0"/>
              </a:rPr>
              <a:t>Objective Statement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270510" marR="539750">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Energy is low carbon, reliable, competitive, accessible, enabled and supplied at scale, and meets the energy-efficient demands of the economy, using data, analytical tools and new models of delivery and contributing towards net zero carbon targets</a:t>
            </a:r>
          </a:p>
          <a:p>
            <a:pPr marL="0" marR="0">
              <a:lnSpc>
                <a:spcPct val="107000"/>
              </a:lnSpc>
              <a:spcBef>
                <a:spcPts val="0"/>
              </a:spcBef>
              <a:spcAft>
                <a:spcPts val="0"/>
              </a:spcAft>
            </a:pPr>
            <a:br>
              <a:rPr lang="en-GB" dirty="0">
                <a:effectLst/>
              </a:rPr>
            </a:br>
            <a:r>
              <a:rPr lang="en-ZA" dirty="0">
                <a:effectLst/>
                <a:latin typeface="Gotham Narrow Book"/>
              </a:rPr>
              <a:t>Electricity is currently the number one binding constraint to economic growth and job creation, caused by the 6 GW shortfall in electricity production.  Over and above this, South Africa is one of the world’s most carbon-intensive economies, with dire implications for the climate, the environment and the economy. </a:t>
            </a:r>
            <a:r>
              <a:rPr lang="en-ZA" sz="1800" dirty="0">
                <a:effectLst/>
                <a:latin typeface="Gotham Narrow Book"/>
                <a:ea typeface="Arial" panose="020B0604020202020204" pitchFamily="34" charset="0"/>
                <a:cs typeface="Times New Roman" panose="02020603050405020304" pitchFamily="18" charset="0"/>
              </a:rPr>
              <a:t>The key energy thrusts that the Growth for Jobs Strategy seeks to address are: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ensuring the availability of affordable, reliable electricity supply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creating an enabling environment for the transition from fossil fuels to renewable sources of energy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leveraging the energy transition as a source of competitive advantage for the Western Cape’s economy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180340" marR="0" algn="just">
              <a:lnSpc>
                <a:spcPct val="115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b="1" dirty="0">
                <a:solidFill>
                  <a:srgbClr val="729A00"/>
                </a:solidFill>
                <a:effectLst/>
                <a:latin typeface="Gotham Narrow Book"/>
              </a:rPr>
              <a:t>National electricity crisis</a:t>
            </a:r>
            <a:endParaRPr lang="en-GB" sz="1800" b="1" dirty="0">
              <a:effectLst/>
              <a:latin typeface="Arial" panose="020B0604020202020204" pitchFamily="34"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The South African economy is 8−10% smaller as a direct consequence of load-shedding.  Accessing alternative sources of reliable energy is an economic imperative, as Eskom’s performance is unlikely to improve for the remainder of the decade. The Energy Availability Factor (</a:t>
            </a:r>
            <a:r>
              <a:rPr lang="en-ZA" sz="1800" dirty="0">
                <a:effectLst/>
                <a:latin typeface="Gotham Narrow Book"/>
                <a:ea typeface="Century Gothic" panose="020B0502020202020204" pitchFamily="34" charset="0"/>
                <a:cs typeface="Times New Roman" panose="02020603050405020304" pitchFamily="18" charset="0"/>
              </a:rPr>
              <a:t>EAF) will continue to decline primarily due to plant breakdowns and the decommissioning of Eskom coal plants by 2035.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Century Gothic" panose="020B0502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b="1" dirty="0">
                <a:solidFill>
                  <a:srgbClr val="729A00"/>
                </a:solidFill>
                <a:effectLst/>
                <a:latin typeface="Gotham Narrow Book"/>
              </a:rPr>
              <a:t>Western Cape has tremendous renewable-energy generation potential</a:t>
            </a:r>
            <a:endParaRPr lang="en-GB" sz="1800" b="1" dirty="0">
              <a:effectLst/>
              <a:latin typeface="Arial" panose="020B0604020202020204" pitchFamily="34"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South Africa has extremely good conditions for both wind and solar energy, with South Africa’s Renewable Energy Independent Power Producer (</a:t>
            </a:r>
            <a:r>
              <a:rPr lang="en-ZA" sz="1800" dirty="0">
                <a:effectLst/>
                <a:latin typeface="Gotham Narrow Book"/>
                <a:ea typeface="Century Gothic" panose="020B0502020202020204" pitchFamily="34" charset="0"/>
                <a:cs typeface="Times New Roman" panose="02020603050405020304" pitchFamily="18" charset="0"/>
              </a:rPr>
              <a:t>REIPP) </a:t>
            </a:r>
            <a:r>
              <a:rPr lang="en-ZA" sz="1800" dirty="0">
                <a:effectLst/>
                <a:latin typeface="Gotham Narrow Book"/>
                <a:ea typeface="Arial" panose="020B0604020202020204" pitchFamily="34" charset="0"/>
                <a:cs typeface="Times New Roman" panose="02020603050405020304" pitchFamily="18" charset="0"/>
              </a:rPr>
              <a:t>already attracting over R200-billion in private-sector investment.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The Western Cape, with its sound infrastructural base and conducive climate, has been the largest provincial beneficiary of FDI in renewable energy projects. Despite rapid growth and the potential to create 1.2 million jobs., renewable energy still represents a small share of the total amount of energy produced in South Africa.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tabLst>
                <a:tab pos="2865755" algn="ctr"/>
                <a:tab pos="5731510" algn="r"/>
                <a:tab pos="457200" algn="l"/>
              </a:tabLs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b="1" dirty="0">
                <a:solidFill>
                  <a:srgbClr val="729A00"/>
                </a:solidFill>
                <a:effectLst/>
                <a:latin typeface="Gotham Narrow Book"/>
              </a:rPr>
              <a:t>Share of electricity production from renewable sources </a:t>
            </a:r>
            <a:endParaRPr lang="en-GB" sz="1800" b="1" dirty="0">
              <a:effectLst/>
              <a:latin typeface="Arial" panose="020B0604020202020204" pitchFamily="34"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 growing dominance of carbon border adjustment (CBA) mechanisms will increase the price of imports from carbon-intensive nations such as South Africa.  The impacts of climate change demand a response and the Western Cape Government has committed to net zero greenhouse gas (GHG) emissions by the year 2050.</a:t>
            </a:r>
          </a:p>
          <a:p>
            <a:pPr marL="0" marR="0" algn="just">
              <a:lnSpc>
                <a:spcPct val="107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There is no simple solution to the energy crisis in South Africa. A total overhaul of the power sector, including increasing diversification and decentralisation of the energy supply is required</a:t>
            </a:r>
            <a:r>
              <a:rPr lang="en-ZA" sz="1800" dirty="0">
                <a:effectLst/>
                <a:latin typeface="Arial" panose="020B0604020202020204" pitchFamily="34" charset="0"/>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br>
              <a:rPr lang="en-ZA" sz="1800" dirty="0">
                <a:effectLst/>
                <a:latin typeface="Arial" panose="020B0604020202020204" pitchFamily="34" charset="0"/>
                <a:ea typeface="Arial" panose="020B0604020202020204" pitchFamily="34" charset="0"/>
                <a:cs typeface="Times New Roman" panose="02020603050405020304" pitchFamily="18" charset="0"/>
              </a:rPr>
            </a:br>
            <a:endParaRPr lang="en-ZA" sz="1800" dirty="0">
              <a:effectLst/>
              <a:latin typeface="Gotham Narrow Book"/>
              <a:cs typeface="Times New Roman" panose="02020603050405020304" pitchFamily="18" charset="0"/>
            </a:endParaRPr>
          </a:p>
          <a:p>
            <a:pPr marL="270510" marR="539750">
              <a:spcBef>
                <a:spcPts val="0"/>
              </a:spcBef>
              <a:spcAft>
                <a:spcPts val="0"/>
              </a:spcAft>
            </a:pPr>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14</a:t>
            </a:fld>
            <a:endParaRPr lang="en-US" dirty="0"/>
          </a:p>
        </p:txBody>
      </p:sp>
    </p:spTree>
    <p:extLst>
      <p:ext uri="{BB962C8B-B14F-4D97-AF65-F5344CB8AC3E}">
        <p14:creationId xmlns:p14="http://schemas.microsoft.com/office/powerpoint/2010/main" val="3523654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ct val="107000"/>
              </a:lnSpc>
              <a:spcBef>
                <a:spcPts val="0"/>
              </a:spcBef>
              <a:spcAft>
                <a:spcPts val="800"/>
              </a:spcAft>
            </a:pPr>
            <a:r>
              <a:rPr lang="en-GB" sz="800" b="1" dirty="0">
                <a:solidFill>
                  <a:srgbClr val="729A00"/>
                </a:solidFill>
                <a:effectLst/>
                <a:latin typeface="Gotham Narrow Book"/>
                <a:ea typeface="Arial" panose="020B0604020202020204" pitchFamily="34" charset="0"/>
                <a:cs typeface="Arial" panose="020B0604020202020204" pitchFamily="34" charset="0"/>
              </a:rPr>
              <a:t>Actions towards 2035 success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07000"/>
              </a:lnSpc>
              <a:spcBef>
                <a:spcPts val="0"/>
              </a:spcBef>
              <a:spcAft>
                <a:spcPts val="0"/>
              </a:spcAft>
            </a:pPr>
            <a:r>
              <a:rPr lang="en-GB" sz="800" b="1" dirty="0">
                <a:solidFill>
                  <a:srgbClr val="729A00"/>
                </a:solidFill>
                <a:effectLst/>
                <a:latin typeface="Gotham Narrow Book"/>
                <a:ea typeface="Arial" panose="020B0604020202020204" pitchFamily="34" charset="0"/>
                <a:cs typeface="Arial" panose="020B0604020202020204" pitchFamily="34" charset="0"/>
              </a:rPr>
              <a:t>1. 	Disaster mitigation and management (load-shedding impact reduction)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Strengthening and co-ordinating the disaster mitigation and management system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gn="just">
              <a:lnSpc>
                <a:spcPct val="107000"/>
              </a:lnSpc>
              <a:spcBef>
                <a:spcPts val="0"/>
              </a:spcBef>
              <a:spcAft>
                <a:spcPts val="0"/>
              </a:spcAft>
            </a:pPr>
            <a:r>
              <a:rPr lang="en-ZA" sz="800" dirty="0">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07000"/>
              </a:lnSpc>
              <a:spcBef>
                <a:spcPts val="0"/>
              </a:spcBef>
              <a:spcAft>
                <a:spcPts val="0"/>
              </a:spcAft>
            </a:pPr>
            <a:r>
              <a:rPr lang="en-GB" sz="800" b="1" dirty="0">
                <a:solidFill>
                  <a:srgbClr val="729A00"/>
                </a:solidFill>
                <a:effectLst/>
                <a:latin typeface="Gotham Narrow Book"/>
                <a:ea typeface="Arial" panose="020B0604020202020204" pitchFamily="34" charset="0"/>
                <a:cs typeface="Arial" panose="020B0604020202020204" pitchFamily="34" charset="0"/>
              </a:rPr>
              <a:t>2.	Energy efficiency at scale (demand management)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Conducting provincial energy efficiency surveys and developing energy efficiency programmes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07000"/>
              </a:lnSpc>
              <a:spcBef>
                <a:spcPts val="0"/>
              </a:spcBef>
              <a:spcAft>
                <a:spcPts val="0"/>
              </a:spcAft>
            </a:pPr>
            <a:r>
              <a:rPr lang="en-GB" sz="800" b="1" dirty="0">
                <a:solidFill>
                  <a:srgbClr val="8FAD15"/>
                </a:solidFill>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07000"/>
              </a:lnSpc>
              <a:spcBef>
                <a:spcPts val="0"/>
              </a:spcBef>
              <a:spcAft>
                <a:spcPts val="0"/>
              </a:spcAft>
            </a:pPr>
            <a:r>
              <a:rPr lang="en-GB" sz="800" b="1" dirty="0">
                <a:solidFill>
                  <a:srgbClr val="729A00"/>
                </a:solidFill>
                <a:effectLst/>
                <a:latin typeface="Gotham Narrow Book"/>
                <a:ea typeface="Arial" panose="020B0604020202020204" pitchFamily="34" charset="0"/>
                <a:cs typeface="Arial" panose="020B0604020202020204" pitchFamily="34" charset="0"/>
              </a:rPr>
              <a:t>3.	Generation, procurement, and trading of low carbon energy</a:t>
            </a:r>
            <a:endParaRPr lang="en-GB" sz="800" b="1" dirty="0">
              <a:solidFill>
                <a:srgbClr val="8FAD15"/>
              </a:solidFill>
              <a:effectLst/>
              <a:latin typeface="Gotham Narrow Book"/>
              <a:ea typeface="Arial" panose="020B0604020202020204" pitchFamily="34" charset="0"/>
              <a:cs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Streamlining processes for SSEG and wheeling, potentially creating a virtual power station</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Testing of individual municipal IPP procurement projects and implementing renewable energy solutions in municipalities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Making government land available for energy generation</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Considering the adoption of natural gas alternatives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Providing alternative energy support for SMMEs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Implementing a programme for Solar PV in schools and Western Cape Government buildings/facilities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Stimulating the green energy market by developing a digital platform</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07000"/>
              </a:lnSpc>
              <a:spcBef>
                <a:spcPts val="0"/>
              </a:spcBef>
              <a:spcAft>
                <a:spcPts val="0"/>
              </a:spcAft>
            </a:pPr>
            <a:r>
              <a:rPr lang="en-GB" sz="800" b="1" dirty="0">
                <a:solidFill>
                  <a:srgbClr val="729A00"/>
                </a:solidFill>
                <a:effectLst/>
                <a:latin typeface="Gotham Narrow Book"/>
                <a:ea typeface="Arial" panose="020B0604020202020204" pitchFamily="34" charset="0"/>
                <a:cs typeface="Arial" panose="020B0604020202020204" pitchFamily="34" charset="0"/>
              </a:rPr>
              <a:t>4.	Increased investment in the energy sector</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Developing a Western Cape Just Energy Transition (JET) Investment Plan</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Establishing a project preparation facility to take identified projects to bankability</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Planning and forming partnerships to enable green hydrogen production</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Planning for an enabling environment for electric vehicles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Working with liquid fuels companies to encourage biofuel blending</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Encouraging local production of key renewable energy components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07000"/>
              </a:lnSpc>
              <a:spcBef>
                <a:spcPts val="0"/>
              </a:spcBef>
              <a:spcAft>
                <a:spcPts val="0"/>
              </a:spcAft>
            </a:pPr>
            <a:r>
              <a:rPr lang="en-GB" sz="800" b="1" dirty="0">
                <a:solidFill>
                  <a:srgbClr val="729A00"/>
                </a:solidFill>
                <a:effectLst/>
                <a:latin typeface="Gotham Narrow Book"/>
                <a:ea typeface="Arial" panose="020B0604020202020204" pitchFamily="34" charset="0"/>
                <a:cs typeface="Arial" panose="020B0604020202020204" pitchFamily="34" charset="0"/>
              </a:rPr>
              <a:t>5.	Increased investment in the energy sector</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Developing a Western Cape Integrated Resource Plan</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Developing strong partnerships and a strengthened ecosystem and resourcing economic intelligence capabilities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15</a:t>
            </a:fld>
            <a:endParaRPr lang="en-US" dirty="0"/>
          </a:p>
        </p:txBody>
      </p:sp>
    </p:spTree>
    <p:extLst>
      <p:ext uri="{BB962C8B-B14F-4D97-AF65-F5344CB8AC3E}">
        <p14:creationId xmlns:p14="http://schemas.microsoft.com/office/powerpoint/2010/main" val="292872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16</a:t>
            </a:fld>
            <a:endParaRPr lang="en-US" dirty="0"/>
          </a:p>
        </p:txBody>
      </p:sp>
    </p:spTree>
    <p:extLst>
      <p:ext uri="{BB962C8B-B14F-4D97-AF65-F5344CB8AC3E}">
        <p14:creationId xmlns:p14="http://schemas.microsoft.com/office/powerpoint/2010/main" val="1154936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pPr>
            <a:r>
              <a:rPr lang="en-GB" sz="800" b="1" dirty="0">
                <a:solidFill>
                  <a:srgbClr val="5B7F95"/>
                </a:solidFill>
                <a:effectLst/>
                <a:latin typeface="Gotham Narrow Book"/>
                <a:ea typeface="Arial" panose="020B0604020202020204" pitchFamily="34" charset="0"/>
                <a:cs typeface="Arial" panose="020B0604020202020204" pitchFamily="34" charset="0"/>
              </a:rPr>
              <a:t>Goal Statement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800" b="1" dirty="0">
                <a:solidFill>
                  <a:srgbClr val="FFFFFF"/>
                </a:solidFill>
                <a:effectLst/>
                <a:latin typeface="Gotham Narrow Book"/>
                <a:ea typeface="Century Gothic" panose="020B0502020202020204" pitchFamily="34" charset="0"/>
                <a:cs typeface="Arial" panose="020B0604020202020204" pitchFamily="34" charset="0"/>
              </a:rPr>
              <a:t>Double the amount of water available for secondary and tertiary economic sectors (primarily from non-productive use) by 2035 and honour existing allocations to agriculture</a:t>
            </a:r>
            <a:r>
              <a:rPr lang="en-GB" sz="800" b="1" dirty="0">
                <a:solidFill>
                  <a:srgbClr val="FFFFFF"/>
                </a:solidFill>
                <a:effectLst/>
                <a:latin typeface="Gotham Narrow Book"/>
                <a:ea typeface="Century Gothic" panose="020B0502020202020204" pitchFamily="34" charset="0"/>
              </a:rPr>
              <a:t>.</a:t>
            </a:r>
            <a:endParaRPr lang="en-GB" sz="800" dirty="0">
              <a:solidFill>
                <a:srgbClr val="3B3838"/>
              </a:solidFill>
              <a:effectLst/>
              <a:latin typeface="Arial" panose="020B0604020202020204" pitchFamily="34" charset="0"/>
              <a:ea typeface="Arial" panose="020B0604020202020204" pitchFamily="34" charset="0"/>
            </a:endParaRPr>
          </a:p>
          <a:p>
            <a:pPr marL="283210" marR="0" indent="-283210">
              <a:lnSpc>
                <a:spcPct val="115000"/>
              </a:lnSpc>
              <a:spcBef>
                <a:spcPts val="0"/>
              </a:spcBef>
              <a:spcAft>
                <a:spcPts val="0"/>
              </a:spcAft>
            </a:pPr>
            <a:r>
              <a:rPr lang="en-GB" sz="1200" b="1" dirty="0">
                <a:solidFill>
                  <a:srgbClr val="5B7F95"/>
                </a:solidFill>
                <a:effectLst/>
                <a:latin typeface="Gotham Narrow Book"/>
                <a:ea typeface="Arial" panose="020B0604020202020204" pitchFamily="34" charset="0"/>
                <a:cs typeface="Arial" panose="020B0604020202020204" pitchFamily="34" charset="0"/>
              </a:rPr>
              <a:t> </a:t>
            </a:r>
          </a:p>
          <a:p>
            <a:pPr marL="283210" marR="0" indent="-283210">
              <a:lnSpc>
                <a:spcPct val="115000"/>
              </a:lnSpc>
              <a:spcBef>
                <a:spcPts val="0"/>
              </a:spcBef>
              <a:spcAft>
                <a:spcPts val="0"/>
              </a:spcAft>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285750" marR="0" indent="-285750">
              <a:lnSpc>
                <a:spcPct val="107000"/>
              </a:lnSpc>
              <a:spcBef>
                <a:spcPts val="0"/>
              </a:spcBef>
              <a:spcAft>
                <a:spcPts val="800"/>
              </a:spcAft>
            </a:pPr>
            <a:r>
              <a:rPr lang="en-GB" sz="1200" b="1" dirty="0">
                <a:solidFill>
                  <a:srgbClr val="5B7F95"/>
                </a:solidFill>
                <a:effectLst/>
                <a:latin typeface="Gotham Narrow Book"/>
                <a:ea typeface="Arial" panose="020B0604020202020204" pitchFamily="34" charset="0"/>
                <a:cs typeface="Arial" panose="020B0604020202020204" pitchFamily="34" charset="0"/>
              </a:rPr>
              <a:t>Objective Statement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The province will have optimised and increased water supply, integrated the management of water resources, and enhanced the adaptive capacity of business and citizens with respect to water usage to improve resilience, competitiveness, and quality of life for all its people, so that it has sufficient water supply to achieve its economic growth aspirations.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endParaRPr lang="en-ZA" sz="1200" dirty="0">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endParaRPr lang="en-ZA" sz="1200" dirty="0">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200" dirty="0">
                <a:effectLst/>
                <a:latin typeface="Gotham Narrow Book"/>
                <a:ea typeface="Arial" panose="020B0604020202020204" pitchFamily="34" charset="0"/>
                <a:cs typeface="Times New Roman" panose="02020603050405020304" pitchFamily="18" charset="0"/>
              </a:rPr>
              <a:t>As populations and economies grow, the need for water increases. Indeed, given the importance of water to all production processes. Constraints in water provision translate directly into slower economic growth and reduced economic opportunities. The Western Cape’s experience with severe drought illustrated the impact that poor water security has on citizens and the economy. The key challenges facing the province are the distribution, management, and availability of water, with climate change deepening these challenges.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endParaRPr lang="en-ZA" sz="1200" b="1" dirty="0">
              <a:solidFill>
                <a:srgbClr val="5B7F95"/>
              </a:solidFill>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200" b="1" dirty="0">
                <a:solidFill>
                  <a:srgbClr val="5B7F95"/>
                </a:solidFill>
                <a:effectLst/>
                <a:latin typeface="Gotham Narrow Book"/>
                <a:ea typeface="Arial" panose="020B0604020202020204" pitchFamily="34" charset="0"/>
                <a:cs typeface="Times New Roman" panose="02020603050405020304" pitchFamily="18" charset="0"/>
              </a:rPr>
              <a:t>Changing our relationship with water</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200" dirty="0">
                <a:effectLst/>
                <a:latin typeface="Gotham Narrow Book"/>
                <a:ea typeface="Century Gothic" panose="020B0502020202020204" pitchFamily="34" charset="0"/>
                <a:cs typeface="Times New Roman" panose="02020603050405020304" pitchFamily="18" charset="0"/>
              </a:rPr>
              <a:t>Despite being </a:t>
            </a:r>
            <a:r>
              <a:rPr lang="en-ZA" sz="1200" dirty="0">
                <a:effectLst/>
                <a:latin typeface="Gotham Narrow Book"/>
                <a:ea typeface="Arial" panose="020B0604020202020204" pitchFamily="34" charset="0"/>
                <a:cs typeface="Times New Roman" panose="02020603050405020304" pitchFamily="18" charset="0"/>
              </a:rPr>
              <a:t>among the top 30 most water-stressed countries in the world (ranked 29), </a:t>
            </a:r>
            <a:r>
              <a:rPr lang="en-ZA" sz="1200" dirty="0">
                <a:effectLst/>
                <a:latin typeface="Gotham Narrow Book"/>
                <a:ea typeface="Century Gothic" panose="020B0502020202020204" pitchFamily="34" charset="0"/>
                <a:cs typeface="Times New Roman" panose="02020603050405020304" pitchFamily="18" charset="0"/>
              </a:rPr>
              <a:t>South Africa </a:t>
            </a:r>
            <a:r>
              <a:rPr lang="en-ZA" sz="1200" dirty="0">
                <a:effectLst/>
                <a:latin typeface="Gotham Narrow Book"/>
                <a:ea typeface="Arial" panose="020B0604020202020204" pitchFamily="34" charset="0"/>
                <a:cs typeface="Times New Roman" panose="02020603050405020304" pitchFamily="18" charset="0"/>
              </a:rPr>
              <a:t>consumes about 233 litres per person/day compared to the international benchmark of 180 litres per person/day.</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Although the Western Cape has limited control over its global impacts, climate change can serve as a driver for proactive investment in climate adaptation. If the Western Cape were to become a national leader in water and climate resilience, by 2040, the province’s economy would grow by up to 15%, with a commensurate 12.4% increase in jobs and the overall cost of living would decrease.</a:t>
            </a:r>
            <a:r>
              <a:rPr lang="en-ZA" sz="1200" baseline="30000" dirty="0">
                <a:effectLst/>
                <a:latin typeface="Gotham Narrow Book"/>
                <a:ea typeface="Arial" panose="020B0604020202020204" pitchFamily="34" charset="0"/>
                <a:cs typeface="Times New Roman" panose="02020603050405020304" pitchFamily="18" charset="0"/>
              </a:rPr>
              <a: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The Western Cape Water Supply System (WCWSS) consists of six dams, pump stations, pipelines, and tunnels. The WCWSS water demand modelling undertaken by the DWS indicates five demand growth scenarios and the committed supply interventions. (See scenarios below).</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tabLst>
                <a:tab pos="2865755" algn="ctr"/>
                <a:tab pos="5731510" algn="r"/>
                <a:tab pos="457200" algn="l"/>
              </a:tabLst>
            </a:pPr>
            <a:r>
              <a:rPr lang="en-ZA" sz="1200" dirty="0">
                <a:effectLst/>
                <a:latin typeface="Gotham Narrow Book"/>
                <a:ea typeface="Arial" panose="020B0604020202020204" pitchFamily="34" charset="0"/>
                <a:cs typeface="Times New Roman" panose="02020603050405020304" pitchFamily="18" charset="0"/>
              </a:rPr>
              <a:t>The provincial Economic Water Resilience Strategic Framework maps out the various steps to support business in reducing overall water consumption and use, through audits, targets and risks, water efficiency interventions, onsite re-use of water and alternative water supply. Guided by the strategic framework, the 2021 </a:t>
            </a:r>
          </a:p>
          <a:p>
            <a:pPr marL="0" marR="0" algn="just">
              <a:lnSpc>
                <a:spcPct val="107000"/>
              </a:lnSpc>
              <a:spcBef>
                <a:spcPts val="0"/>
              </a:spcBef>
              <a:spcAft>
                <a:spcPts val="0"/>
              </a:spcAft>
              <a:tabLst>
                <a:tab pos="2865755" algn="ctr"/>
                <a:tab pos="5731510" algn="r"/>
                <a:tab pos="457200" algn="l"/>
              </a:tabLst>
            </a:pPr>
            <a:r>
              <a:rPr lang="en-ZA" sz="1200" b="1" dirty="0">
                <a:effectLst/>
                <a:latin typeface="Gotham Narrow Book"/>
                <a:ea typeface="Arial" panose="020B0604020202020204" pitchFamily="34" charset="0"/>
                <a:cs typeface="Times New Roman" panose="02020603050405020304" pitchFamily="18" charset="0"/>
              </a:rPr>
              <a:t>Western Cape Water Resilience Plan</a:t>
            </a:r>
            <a:r>
              <a:rPr lang="en-ZA" sz="1200" dirty="0">
                <a:effectLst/>
                <a:latin typeface="Gotham Narrow Book"/>
                <a:ea typeface="Arial" panose="020B0604020202020204" pitchFamily="34" charset="0"/>
                <a:cs typeface="Times New Roman" panose="02020603050405020304" pitchFamily="18" charset="0"/>
              </a:rPr>
              <a:t>, which comprises a set of inter-disciplinary and comprehensive reports, provides the most recent situation analysis and guides all economic water resilience interventions.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tabLst>
                <a:tab pos="2865755" algn="ctr"/>
                <a:tab pos="5731510" algn="r"/>
                <a:tab pos="457200" algn="l"/>
              </a:tabLst>
            </a:pPr>
            <a:r>
              <a:rPr lang="en-ZA" sz="1200" b="1" dirty="0">
                <a:effectLst/>
                <a:latin typeface="Arial" panose="020B0604020202020204" pitchFamily="34" charset="0"/>
                <a:ea typeface="Arial" panose="020B0604020202020204" pitchFamily="34" charset="0"/>
                <a:cs typeface="Times New Roman" panose="02020603050405020304" pitchFamily="18"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285750" marR="0" indent="-285750">
              <a:lnSpc>
                <a:spcPct val="107000"/>
              </a:lnSpc>
              <a:spcBef>
                <a:spcPts val="0"/>
              </a:spcBef>
              <a:spcAft>
                <a:spcPts val="800"/>
              </a:spcAft>
            </a:pPr>
            <a:r>
              <a:rPr lang="en-GB" sz="1200" b="1" dirty="0">
                <a:solidFill>
                  <a:srgbClr val="5B7F95"/>
                </a:solidFill>
                <a:effectLst/>
                <a:latin typeface="Arial" panose="020B0604020202020204" pitchFamily="34" charset="0"/>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17</a:t>
            </a:fld>
            <a:endParaRPr lang="en-US" dirty="0"/>
          </a:p>
        </p:txBody>
      </p:sp>
    </p:spTree>
    <p:extLst>
      <p:ext uri="{BB962C8B-B14F-4D97-AF65-F5344CB8AC3E}">
        <p14:creationId xmlns:p14="http://schemas.microsoft.com/office/powerpoint/2010/main" val="1438690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pPr>
            <a:r>
              <a:rPr lang="en-GB" sz="1800" b="1" dirty="0">
                <a:solidFill>
                  <a:srgbClr val="5B7F95"/>
                </a:solidFill>
                <a:effectLst/>
                <a:latin typeface="Gotham Narrow Book"/>
                <a:ea typeface="Arial" panose="020B0604020202020204" pitchFamily="34" charset="0"/>
                <a:cs typeface="Arial" panose="020B0604020202020204" pitchFamily="34" charset="0"/>
              </a:rPr>
              <a:t>Actions towards 2035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07000"/>
              </a:lnSpc>
              <a:spcBef>
                <a:spcPts val="0"/>
              </a:spcBef>
              <a:spcAft>
                <a:spcPts val="0"/>
              </a:spcAft>
            </a:pPr>
            <a:r>
              <a:rPr lang="en-GB" sz="1800" b="1" dirty="0">
                <a:solidFill>
                  <a:srgbClr val="5B7F95"/>
                </a:solidFill>
                <a:effectLst/>
                <a:latin typeface="Gotham Narrow Book"/>
                <a:ea typeface="Arial" panose="020B0604020202020204" pitchFamily="34" charset="0"/>
                <a:cs typeface="Arial" panose="020B0604020202020204" pitchFamily="34" charset="0"/>
              </a:rPr>
              <a:t>1. 	Supply-side management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Conducting a study of the water supply value chain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Optimising water supply at source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Reviewing and revising municipal water bylaws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Monitoring groundwater quality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5B7F95"/>
                </a:solidFill>
                <a:effectLst/>
                <a:latin typeface="Gotham Narrow Book"/>
                <a:ea typeface="Arial" panose="020B0604020202020204" pitchFamily="34" charset="0"/>
                <a:cs typeface="Arial" panose="020B0604020202020204" pitchFamily="34" charset="0"/>
              </a:rPr>
              <a:t>2.	Infrastructure maintenance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Expanding ‘smart’ water systems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tabLst>
                <a:tab pos="57150" algn="l"/>
              </a:tabLst>
            </a:pPr>
            <a:r>
              <a:rPr lang="en-ZA" sz="1800" dirty="0">
                <a:effectLst/>
                <a:latin typeface="Gotham Narrow Book"/>
                <a:ea typeface="Arial" panose="020B0604020202020204" pitchFamily="34" charset="0"/>
                <a:cs typeface="Times New Roman" panose="02020603050405020304" pitchFamily="18" charset="0"/>
              </a:rPr>
              <a:t>Developing a provincial energy efficiency programme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Improving supply-chain management processes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Prioritising the maintenance of the waterways and canals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5B7F95"/>
                </a:solidFill>
                <a:effectLst/>
                <a:latin typeface="Gotham Narrow Book"/>
                <a:ea typeface="Arial" panose="020B0604020202020204" pitchFamily="34" charset="0"/>
                <a:cs typeface="Arial" panose="020B0604020202020204" pitchFamily="34" charset="0"/>
              </a:rPr>
              <a:t>3.	Demand-side management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Collecting accurate, real-time data and intelligence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Developing, resourcing, and implementing a sustained provincial economic water resilience programme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tabLst>
                <a:tab pos="514350" algn="l"/>
              </a:tabLst>
            </a:pPr>
            <a:r>
              <a:rPr lang="en-ZA" sz="1800" dirty="0">
                <a:effectLst/>
                <a:latin typeface="Gotham Narrow Book"/>
                <a:ea typeface="Arial" panose="020B0604020202020204" pitchFamily="34" charset="0"/>
                <a:cs typeface="Arial" panose="020B0604020202020204" pitchFamily="34" charset="0"/>
              </a:rPr>
              <a:t>Targeting industrial areas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Developing a behavioural change programme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Identifying and addressing regulatory challenges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Incorporating water sensitive design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31140">
              <a:lnSpc>
                <a:spcPct val="115000"/>
              </a:lnSpc>
              <a:spcBef>
                <a:spcPts val="0"/>
              </a:spcBef>
              <a:spcAft>
                <a:spcPts val="0"/>
              </a:spcAft>
            </a:pPr>
            <a:r>
              <a:rPr lang="en-GB" sz="1800" b="1" dirty="0">
                <a:solidFill>
                  <a:srgbClr val="5B7F95"/>
                </a:solidFill>
                <a:effectLst/>
                <a:latin typeface="Gotham Narrow Book"/>
                <a:ea typeface="Arial" panose="020B0604020202020204" pitchFamily="34" charset="0"/>
                <a:cs typeface="Arial" panose="020B0604020202020204" pitchFamily="34" charset="0"/>
              </a:rPr>
              <a:t>4.	Coordinated water infrastructure oversight and investment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Undertaking appropriate and coordinated water governance planning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Collaborating and coordinating with respect to water infrastructure investment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Providing clear policies to businesses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Funding regional water innovation hubs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5B7F95"/>
                </a:solidFill>
                <a:effectLst/>
                <a:latin typeface="Gotham Narrow Book"/>
                <a:ea typeface="Arial" panose="020B0604020202020204" pitchFamily="34" charset="0"/>
                <a:cs typeface="Arial" panose="020B0604020202020204" pitchFamily="34" charset="0"/>
              </a:rPr>
              <a:t>5.	Alternative water costing models for municipalities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De-coupling water service charges from sanitation charges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Innovating around a shift in the municipal revenue model</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r>
              <a:rPr lang="en-ZA" sz="1800" dirty="0">
                <a:effectLst/>
                <a:latin typeface="Gotham Narrow Book"/>
                <a:ea typeface="Arial" panose="020B0604020202020204" pitchFamily="34" charset="0"/>
                <a:cs typeface="Arial" panose="020B0604020202020204" pitchFamily="34" charset="0"/>
              </a:rPr>
              <a:t>Exploring risk-sharing and co-financing arrangements</a:t>
            </a:r>
            <a:r>
              <a:rPr lang="en-ZA" sz="1800" dirty="0">
                <a:effectLst/>
                <a:latin typeface="Arial" panose="020B0604020202020204" pitchFamily="34" charset="0"/>
                <a:ea typeface="Arial" panose="020B0604020202020204" pitchFamily="34" charset="0"/>
              </a:rPr>
              <a:t> </a:t>
            </a:r>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18</a:t>
            </a:fld>
            <a:endParaRPr lang="en-US" dirty="0"/>
          </a:p>
        </p:txBody>
      </p:sp>
    </p:spTree>
    <p:extLst>
      <p:ext uri="{BB962C8B-B14F-4D97-AF65-F5344CB8AC3E}">
        <p14:creationId xmlns:p14="http://schemas.microsoft.com/office/powerpoint/2010/main" val="76664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ZA" sz="1800" b="1" dirty="0">
              <a:solidFill>
                <a:srgbClr val="BA0C2F"/>
              </a:solidFill>
              <a:effectLst/>
              <a:latin typeface="Gotham Narrow Medium"/>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800" b="1" dirty="0">
                <a:solidFill>
                  <a:srgbClr val="BA0C2F"/>
                </a:solidFill>
                <a:effectLst/>
                <a:latin typeface="Gotham Narrow Medium"/>
                <a:ea typeface="Arial" panose="020B0604020202020204" pitchFamily="34" charset="0"/>
                <a:cs typeface="Times New Roman" panose="02020603050405020304" pitchFamily="18" charset="0"/>
              </a:rPr>
              <a:t>Partnering for TECHNOLOGY AND INNOVATION</a:t>
            </a:r>
          </a:p>
          <a:p>
            <a:pPr marL="0" marR="0">
              <a:lnSpc>
                <a:spcPct val="107000"/>
              </a:lnSpc>
              <a:spcBef>
                <a:spcPts val="0"/>
              </a:spcBef>
              <a:spcAft>
                <a:spcPts val="0"/>
              </a:spcAft>
            </a:pPr>
            <a:endParaRPr lang="en-ZA" sz="800" b="1" dirty="0">
              <a:solidFill>
                <a:srgbClr val="BA0C2F"/>
              </a:solidFill>
              <a:effectLst/>
              <a:latin typeface="Gotham Narrow Medium"/>
              <a:ea typeface="Arial" panose="020B0604020202020204" pitchFamily="34" charset="0"/>
              <a:cs typeface="Times New Roman" panose="02020603050405020304" pitchFamily="18" charset="0"/>
            </a:endParaRPr>
          </a:p>
          <a:p>
            <a:pPr marL="228600" marR="0" indent="-228600">
              <a:lnSpc>
                <a:spcPct val="107000"/>
              </a:lnSpc>
              <a:spcBef>
                <a:spcPts val="0"/>
              </a:spcBef>
              <a:spcAft>
                <a:spcPts val="800"/>
              </a:spcAft>
            </a:pPr>
            <a:r>
              <a:rPr lang="en-GB" sz="800" b="1" dirty="0">
                <a:solidFill>
                  <a:srgbClr val="BA0C2F"/>
                </a:solidFill>
                <a:effectLst/>
                <a:latin typeface="Gotham Narrow Book"/>
                <a:ea typeface="Arial" panose="020B0604020202020204" pitchFamily="34" charset="0"/>
                <a:cs typeface="Arial" panose="020B0604020202020204" pitchFamily="34" charset="0"/>
              </a:rPr>
              <a:t>Goal Statement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800" b="1" dirty="0">
                <a:solidFill>
                  <a:srgbClr val="FFFFFF"/>
                </a:solidFill>
                <a:effectLst/>
                <a:latin typeface="Gotham Narrow Book"/>
                <a:ea typeface="Century Gothic" panose="020B0502020202020204" pitchFamily="34" charset="0"/>
              </a:rPr>
              <a:t>By 2035, research and development expenditure will increase by 300% in real terms, reaching R35-billion and venture capital deals will total R20-billion</a:t>
            </a:r>
            <a:endParaRPr lang="en-GB" sz="800" dirty="0">
              <a:solidFill>
                <a:srgbClr val="3B3838"/>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ZA" sz="800" b="1" dirty="0">
                <a:solidFill>
                  <a:srgbClr val="BA0C2F"/>
                </a:solidFill>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800" b="1" dirty="0">
                <a:solidFill>
                  <a:srgbClr val="BA0C2F"/>
                </a:solidFill>
                <a:effectLst/>
                <a:latin typeface="Gotham Narrow Book"/>
                <a:ea typeface="Arial" panose="020B0604020202020204" pitchFamily="34" charset="0"/>
                <a:cs typeface="Arial" panose="020B0604020202020204" pitchFamily="34" charset="0"/>
              </a:rPr>
              <a:t>Objective Statement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The Western Cape is the tech, start-up and venture capital and innovation and design capital of Africa, through robust business, government and community innovation (supported by academia), with strong technology ecosystems and centres of excellence in a range of industries and opportunities, with a supportive enabling environment, and where the adoption of appropriate technology and accessible innovation leads to an improvement in the Global Innovation Index and the productivity and competitiveness of the regional economy.</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br>
              <a:rPr lang="en-GB" sz="800" dirty="0">
                <a:effectLst/>
              </a:rPr>
            </a:br>
            <a:r>
              <a:rPr lang="en-ZA" sz="800" dirty="0">
                <a:effectLst/>
                <a:latin typeface="Gotham Narrow Book"/>
              </a:rPr>
              <a:t>Changes in technology are the only source of permanent increases in productivity, while </a:t>
            </a:r>
            <a:r>
              <a:rPr lang="en-ZA" sz="800" b="1" dirty="0">
                <a:effectLst/>
                <a:latin typeface="Gotham Narrow Book"/>
              </a:rPr>
              <a:t>R&amp;D investment causes 50% of output growth and 75% of productivity growth</a:t>
            </a:r>
            <a:r>
              <a:rPr lang="en-ZA" sz="800" dirty="0">
                <a:effectLst/>
                <a:latin typeface="Gotham Narrow Book"/>
              </a:rPr>
              <a:t>.   </a:t>
            </a:r>
            <a:r>
              <a:rPr lang="en-GB" sz="800" dirty="0">
                <a:effectLst/>
              </a:rPr>
              <a:t> </a:t>
            </a:r>
            <a:r>
              <a:rPr lang="en-ZA" sz="800" dirty="0">
                <a:effectLst/>
                <a:latin typeface="Gotham Narrow Book"/>
                <a:ea typeface="Arial" panose="020B0604020202020204" pitchFamily="34" charset="0"/>
                <a:cs typeface="Times New Roman" panose="02020603050405020304" pitchFamily="18" charset="0"/>
              </a:rPr>
              <a:t> </a:t>
            </a:r>
          </a:p>
          <a:p>
            <a:pPr marL="0" marR="0" algn="just">
              <a:lnSpc>
                <a:spcPct val="107000"/>
              </a:lnSpc>
              <a:spcBef>
                <a:spcPts val="0"/>
              </a:spcBef>
              <a:spcAft>
                <a:spcPts val="0"/>
              </a:spcAft>
            </a:pP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Technologically and innovatively driven firms drive economy-wide productivity gains through resource efficiency. Innovative firms use cooperation with higher education institutions to commercialise R&amp;D and spur new economic activity. The strength and depth of these processes are crucial for a region’s competitiveness.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b="1" dirty="0">
                <a:solidFill>
                  <a:srgbClr val="BA0C2F"/>
                </a:solidFill>
                <a:effectLst/>
                <a:latin typeface="Gotham Narrow Book"/>
                <a:ea typeface="Arial" panose="020B0604020202020204" pitchFamily="34" charset="0"/>
                <a:cs typeface="Times New Roman" panose="02020603050405020304" pitchFamily="18" charset="0"/>
              </a:rPr>
              <a:t>South Africa needs expand innovation and Research and Development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The gulf between the country’s R&amp;D targets and its performance is stark and widening, with expenditure just 62% of the targeted 1.1% of GDP. If the target of 1.1% of GDP is met, this could translate into R54-billion growth by 2024. Furthermore, the private sector should ideally contribute over 50% of gross expenditure on R&amp;D but only contributed 31% in 2019. At the same time, the Western Cape has growing tech and start-up enterprises that can be further expanded with a greater focus on enabling R&amp;D.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spcBef>
                <a:spcPts val="0"/>
              </a:spcBef>
              <a:spcAft>
                <a:spcPts val="0"/>
              </a:spcAft>
            </a:pPr>
            <a:r>
              <a:rPr lang="en-ZA" sz="800" dirty="0">
                <a:solidFill>
                  <a:srgbClr val="000000"/>
                </a:solidFill>
                <a:effectLst/>
                <a:latin typeface="Gotham Narrow Book"/>
                <a:ea typeface="Arial" panose="020B0604020202020204" pitchFamily="34" charset="0"/>
              </a:rPr>
              <a:t> </a:t>
            </a:r>
            <a:endParaRPr lang="en-GB" sz="800" dirty="0">
              <a:solidFill>
                <a:srgbClr val="000000"/>
              </a:solidFill>
              <a:effectLst/>
              <a:latin typeface="Arial" panose="020B0604020202020204" pitchFamily="34" charset="0"/>
              <a:ea typeface="Arial" panose="020B0604020202020204" pitchFamily="34" charset="0"/>
            </a:endParaRPr>
          </a:p>
          <a:p>
            <a:pPr marL="0" marR="0" algn="ctr">
              <a:lnSpc>
                <a:spcPct val="107000"/>
              </a:lnSpc>
              <a:spcBef>
                <a:spcPts val="0"/>
              </a:spcBef>
              <a:spcAft>
                <a:spcPts val="800"/>
              </a:spcAft>
            </a:pPr>
            <a:r>
              <a:rPr lang="en-GB" sz="800" b="1" kern="1200" dirty="0">
                <a:solidFill>
                  <a:srgbClr val="3B3838"/>
                </a:solidFill>
                <a:effectLst/>
                <a:latin typeface="Gotham Narrow Book"/>
                <a:ea typeface="Calibri" panose="020F0502020204030204" pitchFamily="34" charset="0"/>
                <a:cs typeface="Times New Roman" panose="02020603050405020304" pitchFamily="18" charset="0"/>
              </a:rPr>
              <a:t>“…in 2019, the gross tertiary enrolment rate was 53.8% in China, 55.1% in Brazil, 42.8% in Mexico but just 23.9% in South Africa”.</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rPr>
              <a:t>Higher education institutions are key actors in the regional innovation system. Knowledge can be transferred to local businesses, or start-ups can be created. </a:t>
            </a:r>
            <a:r>
              <a:rPr lang="en-ZA" sz="800" dirty="0">
                <a:effectLst/>
                <a:latin typeface="Gotham Narrow Book"/>
                <a:ea typeface="Arial" panose="020B0604020202020204" pitchFamily="34" charset="0"/>
                <a:cs typeface="Times New Roman" panose="02020603050405020304" pitchFamily="18" charset="0"/>
              </a:rPr>
              <a:t>Despite being home to world-class innovations, in 2020, the country had 25 patent applications per million population, compared to the average of 641 for upper middle-income countries. South Africa has the potential and talent for further ground-breaking R&amp;D that can be commercialised, but this needs to be unlocked by additional and more synchronised investment.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b="1" dirty="0">
                <a:solidFill>
                  <a:srgbClr val="C00000"/>
                </a:solidFill>
                <a:effectLst/>
                <a:latin typeface="Gotham Narrow Book"/>
                <a:ea typeface="Arial" panose="020B0604020202020204" pitchFamily="34" charset="0"/>
                <a:cs typeface="Times New Roman" panose="02020603050405020304" pitchFamily="18" charset="0"/>
              </a:rPr>
              <a:t>Firms need to adopt technology and </a:t>
            </a:r>
            <a:r>
              <a:rPr lang="en-ZA" sz="800" b="1" dirty="0">
                <a:solidFill>
                  <a:srgbClr val="BA0C2F"/>
                </a:solidFill>
                <a:effectLst/>
                <a:latin typeface="Gotham Narrow Book"/>
                <a:ea typeface="Arial" panose="020B0604020202020204" pitchFamily="34" charset="0"/>
                <a:cs typeface="Times New Roman" panose="02020603050405020304" pitchFamily="18" charset="0"/>
              </a:rPr>
              <a:t>innovation</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In 2020, 70% of South African firms in manufacturing and services used email for conducting business, while only 36% of firms had websites. The implication is that South African businesses are not fully utilising the productivity and competitiveness improvements offered by technology.</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b="1" dirty="0">
                <a:solidFill>
                  <a:srgbClr val="BA0C2F"/>
                </a:solidFill>
                <a:effectLst/>
                <a:latin typeface="Gotham Narrow Book"/>
                <a:ea typeface="Arial" panose="020B0604020202020204" pitchFamily="34" charset="0"/>
                <a:cs typeface="Times New Roman" panose="02020603050405020304" pitchFamily="18" charset="0"/>
              </a:rPr>
              <a:t>The Western Cape must embrace the opportunities as Africa’s innovation and tech hub</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The overall value of the digital economy ranges between 4.5% and 22.5% of global GDP, depending on which definitions and measures are used. According to the definition used by the World Bank, the size of the global digital economy is expected to be the </a:t>
            </a:r>
            <a:r>
              <a:rPr lang="en-ZA" sz="800" b="1" dirty="0">
                <a:effectLst/>
                <a:latin typeface="Gotham Narrow Book"/>
                <a:ea typeface="Arial" panose="020B0604020202020204" pitchFamily="34" charset="0"/>
                <a:cs typeface="Times New Roman" panose="02020603050405020304" pitchFamily="18" charset="0"/>
              </a:rPr>
              <a:t>fastest-growing component of most economies..  </a:t>
            </a:r>
            <a:r>
              <a:rPr lang="en-ZA" sz="800" dirty="0">
                <a:effectLst/>
                <a:latin typeface="Gotham Narrow Book"/>
                <a:ea typeface="Arial" panose="020B0604020202020204" pitchFamily="34" charset="0"/>
                <a:cs typeface="Times New Roman" panose="02020603050405020304" pitchFamily="18" charset="0"/>
              </a:rPr>
              <a:t>In 2020, South Africa’s ‘internet economy’ was valued at $21.55-billion, or about 6.51% of GDP, and is expected to grow to more than $125-billion, or 12.92% of GDP by 2050.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The Western Cape is South Africa’s key node of this growth, being the home to 39 tech ecosystem accelerators.  These high performing hubs has attracted the highest number of venture capital firms in Africa and, in 2020, a total of $88-million was invested into tech start-ups in Cape Town.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tabLst>
                <a:tab pos="2865755" algn="ctr"/>
                <a:tab pos="5731510" algn="r"/>
                <a:tab pos="457200" algn="l"/>
              </a:tabLst>
            </a:pPr>
            <a:r>
              <a:rPr lang="en-ZA" sz="800" dirty="0">
                <a:effectLst/>
                <a:latin typeface="Arial" panose="020B0604020202020204" pitchFamily="34" charset="0"/>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800" b="1" dirty="0">
                <a:effectLst/>
                <a:latin typeface="Gotham Narrow Book"/>
                <a:ea typeface="Arial" panose="020B0604020202020204" pitchFamily="34" charset="0"/>
                <a:cs typeface="Times New Roman" panose="02020603050405020304" pitchFamily="18" charset="0"/>
              </a:rPr>
              <a:t>Innovation</a:t>
            </a:r>
            <a:r>
              <a:rPr lang="en-ZA" sz="800" dirty="0">
                <a:effectLst/>
                <a:latin typeface="Gotham Narrow Book"/>
                <a:ea typeface="Arial" panose="020B0604020202020204" pitchFamily="34" charset="0"/>
                <a:cs typeface="Times New Roman" panose="02020603050405020304" pitchFamily="18" charset="0"/>
              </a:rPr>
              <a:t> can be understood as “the multi-stage process whereby organisations transform ideas into new/improved products, service or processes, in order to compete and differentiate themselves successfully in their marketplace”. Technology, inclusive of digital technology, is the creation, usage and knowledge of tools, techniques, crafts, systems or methods to solve a problem or serve a purpose or end. Innovation and technology are therefore not synonymous but are inter-related in that technology is often a driver and enabler of the proliferation and evolution of innovation.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20</a:t>
            </a:fld>
            <a:endParaRPr lang="en-US" dirty="0"/>
          </a:p>
        </p:txBody>
      </p:sp>
    </p:spTree>
    <p:extLst>
      <p:ext uri="{BB962C8B-B14F-4D97-AF65-F5344CB8AC3E}">
        <p14:creationId xmlns:p14="http://schemas.microsoft.com/office/powerpoint/2010/main" val="2286526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ct val="107000"/>
              </a:lnSpc>
              <a:spcBef>
                <a:spcPts val="0"/>
              </a:spcBef>
              <a:spcAft>
                <a:spcPts val="800"/>
              </a:spcAft>
            </a:pPr>
            <a:r>
              <a:rPr lang="en-GB" sz="1800" b="1" dirty="0">
                <a:solidFill>
                  <a:srgbClr val="BA0C2F"/>
                </a:solidFill>
                <a:effectLst/>
                <a:latin typeface="Gotham Narrow Book"/>
                <a:ea typeface="Arial" panose="020B0604020202020204" pitchFamily="34" charset="0"/>
                <a:cs typeface="Arial" panose="020B0604020202020204" pitchFamily="34" charset="0"/>
              </a:rPr>
              <a:t>Actions towards 2035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Bef>
                <a:spcPts val="0"/>
              </a:spcBef>
              <a:spcAft>
                <a:spcPts val="0"/>
              </a:spcAft>
            </a:pPr>
            <a:r>
              <a:rPr lang="en-GB" sz="1800" b="1" dirty="0">
                <a:solidFill>
                  <a:srgbClr val="BA0C2F"/>
                </a:solidFill>
                <a:effectLst/>
                <a:latin typeface="Gotham Narrow Book"/>
                <a:ea typeface="Arial" panose="020B0604020202020204" pitchFamily="34" charset="0"/>
                <a:cs typeface="Arial" panose="020B0604020202020204" pitchFamily="34" charset="0"/>
              </a:rPr>
              <a:t>1. 	Strengthen ease of doing business and promote ecosystems of technology and innovation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Addressing regulatory and legal reform</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Building and supporting networks in the technology and innovation ecosystems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Establishing a sandbox for emerging technologies and innovation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Investigating the establishment of a challenge fund</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Strengthening the catalytic role of universities and support for research chairs at universities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Developing a single, comprehensive entrepreneurial/innovation portal</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Bef>
                <a:spcPts val="0"/>
              </a:spcBef>
              <a:spcAft>
                <a:spcPts val="0"/>
              </a:spcAft>
            </a:pPr>
            <a:r>
              <a:rPr lang="en-GB" sz="1800" b="1" dirty="0">
                <a:solidFill>
                  <a:srgbClr val="BA0C2F"/>
                </a:solidFill>
                <a:effectLst/>
                <a:latin typeface="Gotham Narrow Book"/>
                <a:ea typeface="Arial" panose="020B0604020202020204" pitchFamily="34" charset="0"/>
                <a:cs typeface="Arial" panose="020B0604020202020204" pitchFamily="34" charset="0"/>
              </a:rPr>
              <a:t>2.	Establish the Western Cape as a venture capital hub for start-ups and scale-ups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Improving ease of doing business, including exchange control and intellectual property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Investigating incentives to attract and support start-ups and growth-orientated business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Facilitating the growth of venture capital funds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Strengthening the finance and funding ecosystem</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Bef>
                <a:spcPts val="0"/>
              </a:spcBef>
              <a:spcAft>
                <a:spcPts val="0"/>
              </a:spcAft>
            </a:pPr>
            <a:r>
              <a:rPr lang="en-GB" sz="1800" b="1" dirty="0">
                <a:solidFill>
                  <a:srgbClr val="BA0C2F"/>
                </a:solidFill>
                <a:effectLst/>
                <a:latin typeface="Gotham Narrow Book"/>
                <a:ea typeface="Arial" panose="020B0604020202020204" pitchFamily="34" charset="0"/>
                <a:cs typeface="Arial" panose="020B0604020202020204" pitchFamily="34" charset="0"/>
              </a:rPr>
              <a:t>3.	Stimulate growth of and demand for innovation and technology start-ups and scale-ups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Positioning and marketing the Western Cape as Africa’s hub of venture capital, digital, tech, innovation and start-ups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Promoting the uptake of technology and innovation within industries and verticals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Enabling SMMEs to take up technology</a:t>
            </a: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Driving the Western Cape Government to be more outward-facing in terms of innovation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BA0C2F"/>
                </a:solidFill>
                <a:effectLst/>
                <a:latin typeface="Gotham Narrow Book"/>
                <a:ea typeface="Arial" panose="020B0604020202020204" pitchFamily="34" charset="0"/>
                <a:cs typeface="Arial" panose="020B0604020202020204" pitchFamily="34" charset="0"/>
              </a:rPr>
              <a:t>4.	Supporting human capital development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Introducing practical postgraduate ICT and tech conversion programmes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Strengthening the digital skills foundation at school level and adapting the education system</a:t>
            </a:r>
          </a:p>
          <a:p>
            <a:pPr marL="342900" marR="0" lvl="0" indent="-342900" algn="just"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ZA" sz="1800" dirty="0">
                <a:effectLst/>
                <a:latin typeface="Gotham Narrow Book"/>
              </a:rPr>
              <a:t>Economic growth requires economic infrastructure, which supports productive activities and social infrastructure, which enables the functionality of communities. While all infrastructure is prioritised, particular attention is needed on infrastructure for connectivity, which includes both the movement of goods and people and digital connectivity.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21</a:t>
            </a:fld>
            <a:endParaRPr lang="en-US" dirty="0"/>
          </a:p>
        </p:txBody>
      </p:sp>
    </p:spTree>
    <p:extLst>
      <p:ext uri="{BB962C8B-B14F-4D97-AF65-F5344CB8AC3E}">
        <p14:creationId xmlns:p14="http://schemas.microsoft.com/office/powerpoint/2010/main" val="1565871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ZA" sz="800" b="1" dirty="0">
                <a:solidFill>
                  <a:srgbClr val="660066"/>
                </a:solidFill>
                <a:effectLst/>
                <a:latin typeface="Gotham Narrow Medium"/>
                <a:ea typeface="Arial" panose="020B0604020202020204" pitchFamily="34" charset="0"/>
                <a:cs typeface="Times New Roman" panose="02020603050405020304" pitchFamily="18" charset="0"/>
              </a:rPr>
              <a:t>Connecting through INFRASTRUCTURE and DIGITALISATION</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endParaRPr lang="en-GB" sz="800" dirty="0"/>
          </a:p>
          <a:p>
            <a:pPr marL="0" marR="0">
              <a:lnSpc>
                <a:spcPct val="107000"/>
              </a:lnSpc>
              <a:spcBef>
                <a:spcPts val="0"/>
              </a:spcBef>
              <a:spcAft>
                <a:spcPts val="800"/>
              </a:spcAft>
            </a:pPr>
            <a:r>
              <a:rPr lang="en-GB" sz="800" b="1" dirty="0">
                <a:solidFill>
                  <a:srgbClr val="660066"/>
                </a:solidFill>
                <a:effectLst/>
                <a:latin typeface="Gotham Narrow Book"/>
                <a:ea typeface="Arial" panose="020B0604020202020204" pitchFamily="34" charset="0"/>
                <a:cs typeface="Arial" panose="020B0604020202020204" pitchFamily="34" charset="0"/>
              </a:rPr>
              <a:t>Goal Statement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800" b="1" dirty="0">
                <a:solidFill>
                  <a:srgbClr val="FFFFFF"/>
                </a:solidFill>
                <a:effectLst/>
                <a:latin typeface="Gotham Narrow Book"/>
                <a:ea typeface="Century Gothic" panose="020B0502020202020204" pitchFamily="34" charset="0"/>
              </a:rPr>
              <a:t>By 2035, the Western Cape economy will have the infrastructure required to support and enable a R1-trillion economy and public sector capital investment in the Western Cape will be 10% of regional GDP.</a:t>
            </a:r>
            <a:endParaRPr lang="en-GB" sz="800" dirty="0">
              <a:solidFill>
                <a:srgbClr val="3B3838"/>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ZA" sz="800" b="1" dirty="0">
                <a:solidFill>
                  <a:srgbClr val="0000CC"/>
                </a:solidFill>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GB" sz="800" b="1" dirty="0">
                <a:solidFill>
                  <a:srgbClr val="660066"/>
                </a:solidFill>
                <a:effectLst/>
                <a:latin typeface="Gotham Narrow Book"/>
                <a:ea typeface="Arial" panose="020B0604020202020204" pitchFamily="34" charset="0"/>
                <a:cs typeface="Arial" panose="020B0604020202020204" pitchFamily="34" charset="0"/>
              </a:rPr>
              <a:t>Objective Statement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70510" marR="539750">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To coordinate, prioritise, plan, and implement the timeous delivery of relevant and smart infrastructural solutions (physical, digital and hybrid) to support break-out economic growth and a connected economy, providing flexible, resilient infrastructure that intelligently connects spaces, places, and people, transforms lives and delivers sustainable value to the economy of the Western Cape.</a:t>
            </a:r>
            <a:r>
              <a:rPr lang="en-GB" sz="800" dirty="0">
                <a:effectLst/>
              </a:rPr>
              <a:t> </a:t>
            </a:r>
            <a:endParaRPr lang="en-GB" sz="800" dirty="0"/>
          </a:p>
          <a:p>
            <a:pPr marL="0" marR="0" algn="just">
              <a:lnSpc>
                <a:spcPct val="107000"/>
              </a:lnSpc>
              <a:spcBef>
                <a:spcPts val="0"/>
              </a:spcBef>
              <a:spcAft>
                <a:spcPts val="0"/>
              </a:spcAft>
            </a:pPr>
            <a:endParaRPr lang="en-ZA" sz="800" b="1" dirty="0">
              <a:solidFill>
                <a:srgbClr val="660066"/>
              </a:solidFill>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endParaRPr lang="en-ZA" sz="800" b="1" dirty="0">
              <a:solidFill>
                <a:srgbClr val="660066"/>
              </a:solidFill>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b="1" dirty="0">
                <a:solidFill>
                  <a:srgbClr val="660066"/>
                </a:solidFill>
                <a:effectLst/>
                <a:latin typeface="Gotham Narrow Book"/>
                <a:ea typeface="Arial" panose="020B0604020202020204" pitchFamily="34" charset="0"/>
                <a:cs typeface="Times New Roman" panose="02020603050405020304" pitchFamily="18" charset="0"/>
              </a:rPr>
              <a:t>Economic infrastructure has deteriorated nationally due to underinvestment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Economic infrastructure – under direct control of national departments and SOEs – represents the most immediate and binding constraint on provincial economic growth prospects.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GB" sz="800" b="1" dirty="0">
                <a:solidFill>
                  <a:srgbClr val="660066"/>
                </a:solidFill>
                <a:effectLst/>
                <a:latin typeface="Gotham Narrow Book"/>
                <a:ea typeface="Arial" panose="020B0604020202020204" pitchFamily="34" charset="0"/>
                <a:cs typeface="Arial" panose="020B0604020202020204" pitchFamily="34" charset="0"/>
              </a:rPr>
              <a:t>Public-sector investment needs to enable growth</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algn="just">
              <a:lnSpc>
                <a:spcPct val="115000"/>
              </a:lnSpc>
              <a:spcBef>
                <a:spcPts val="0"/>
              </a:spcBef>
              <a:spcAft>
                <a:spcPts val="0"/>
              </a:spcAft>
            </a:pPr>
            <a:r>
              <a:rPr lang="en-GB" sz="800" dirty="0">
                <a:solidFill>
                  <a:srgbClr val="3B3838"/>
                </a:solidFill>
                <a:effectLst/>
                <a:latin typeface="Gotham Narrow Book"/>
                <a:ea typeface="Calibri" panose="020F0502020204030204" pitchFamily="34" charset="0"/>
              </a:rPr>
              <a:t>Public sector infrastructure investment sits at 4.1% of GDP (2022), - against a target of 10%.   It is estimated that one-third of infrastructure expenditure is lost as a result of inefficiency due to governance-related challenges. State </a:t>
            </a:r>
            <a:r>
              <a:rPr lang="en-GB" sz="800" dirty="0" err="1">
                <a:solidFill>
                  <a:srgbClr val="3B3838"/>
                </a:solidFill>
                <a:effectLst/>
                <a:latin typeface="Gotham Narrow Book"/>
                <a:ea typeface="Calibri" panose="020F0502020204030204" pitchFamily="34" charset="0"/>
              </a:rPr>
              <a:t>Owneed</a:t>
            </a:r>
            <a:r>
              <a:rPr lang="en-GB" sz="800" dirty="0">
                <a:solidFill>
                  <a:srgbClr val="3B3838"/>
                </a:solidFill>
                <a:effectLst/>
                <a:latin typeface="Gotham Narrow Book"/>
                <a:ea typeface="Calibri" panose="020F0502020204030204" pitchFamily="34" charset="0"/>
              </a:rPr>
              <a:t> Entities have struggled to allocate and deliver infrastructure efficiently and effectively, undermining the country’s macroeconomic stability.  Municipalities have also continuously underspent on conditional grants and increasingly, have not collected sufficient revenue to finance capital infrastructure.</a:t>
            </a:r>
            <a:r>
              <a:rPr lang="en-GB" sz="800" baseline="30000" dirty="0">
                <a:solidFill>
                  <a:srgbClr val="3B3838"/>
                </a:solidFill>
                <a:effectLst/>
                <a:latin typeface="Gotham Narrow Book"/>
                <a:ea typeface="Calibri" panose="020F0502020204030204" pitchFamily="34" charset="0"/>
              </a:rPr>
              <a:t> </a:t>
            </a:r>
            <a:r>
              <a:rPr lang="en-GB" sz="800" dirty="0">
                <a:solidFill>
                  <a:srgbClr val="3B3838"/>
                </a:solidFill>
                <a:effectLst/>
                <a:latin typeface="Gotham Narrow Book"/>
                <a:ea typeface="Calibri" panose="020F0502020204030204" pitchFamily="34" charset="0"/>
              </a:rPr>
              <a:t>  The impact of the expenditure decline and inefficiencies is reflected in the 2022 SAICE Report, where South Africa’s public infrastructure received a ‘D’, signifying that overall it is at risk of failure, although the grades vary across sectors. </a:t>
            </a:r>
            <a:endParaRPr lang="en-GB" sz="800" dirty="0">
              <a:solidFill>
                <a:srgbClr val="3B3838"/>
              </a:solidFill>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GB" sz="800" b="1" dirty="0">
                <a:solidFill>
                  <a:srgbClr val="660066"/>
                </a:solidFill>
                <a:effectLst/>
                <a:latin typeface="Gotham Narrow Book"/>
                <a:ea typeface="Arial" panose="020B0604020202020204" pitchFamily="34" charset="0"/>
                <a:cs typeface="Arial" panose="020B0604020202020204" pitchFamily="34" charset="0"/>
              </a:rPr>
              <a:t>Provincial infrastructure landscape</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u="sng" dirty="0">
                <a:solidFill>
                  <a:srgbClr val="0563C1"/>
                </a:solidFill>
                <a:effectLst/>
                <a:latin typeface="Gotham Narrow Book"/>
                <a:ea typeface="Arial" panose="020B0604020202020204" pitchFamily="34" charset="0"/>
                <a:cs typeface="Times New Roman" panose="02020603050405020304" pitchFamily="18" charset="0"/>
              </a:rPr>
              <a:t>Western Cape Government is directly responsible for about one-third of the overall capital budget, with the City of Cape Town’s capital budget contributing 40% towards the total spend. </a:t>
            </a:r>
            <a:r>
              <a:rPr lang="en-ZA" sz="800" dirty="0">
                <a:effectLst/>
                <a:latin typeface="Gotham Narrow Book"/>
                <a:ea typeface="Arial" panose="020B0604020202020204" pitchFamily="34" charset="0"/>
                <a:cs typeface="Times New Roman" panose="02020603050405020304" pitchFamily="18" charset="0"/>
              </a:rPr>
              <a:t>  The remaining budget is split between the tertiary education sector and other municipalities.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Infrastructure needs to enable economic growth</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The Growth for Jobs Strategy will shape the Western Cape Infrastructure Plan 2050 (WCIP 2050), which will complement the City of Cape Town’s Infrastructure Delivery Plan as well as plans of other municipalities.  The Plan will include an emphasis, amongst others, on connectivity and the network industries: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b="1" dirty="0">
                <a:effectLst/>
                <a:latin typeface="Gotham Narrow Book"/>
                <a:ea typeface="Arial" panose="020B0604020202020204" pitchFamily="34" charset="0"/>
                <a:cs typeface="Times New Roman" panose="02020603050405020304" pitchFamily="18" charset="0"/>
              </a:rPr>
              <a:t>Ports:</a:t>
            </a:r>
            <a:r>
              <a:rPr lang="en-ZA" sz="800" dirty="0">
                <a:effectLst/>
                <a:latin typeface="Gotham Narrow Book"/>
                <a:ea typeface="Arial" panose="020B0604020202020204" pitchFamily="34" charset="0"/>
                <a:cs typeface="Times New Roman" panose="02020603050405020304" pitchFamily="18" charset="0"/>
              </a:rPr>
              <a:t>  The importance of the port sector to the Western Cape economy cannot be overestimated. Over half (52%) of Western Cape exports (valued at R86-billion) were exported via the port of Cape Town. A high-growth scenario would result in another R6-billion in exports and about 20 000 more direct and indirect jobs at the port by 2026.   Port expansion is required in Cape Town and Saldanha in response to local and international markets and as economic catalysts – but equally there are low-hanging fruit such as solving land-side transport bottlenecks to allow the better flow of goods, and better planning and tracking.</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b="1" dirty="0">
                <a:effectLst/>
                <a:latin typeface="Gotham Narrow Book"/>
                <a:ea typeface="Arial" panose="020B0604020202020204" pitchFamily="34" charset="0"/>
                <a:cs typeface="Times New Roman" panose="02020603050405020304" pitchFamily="18" charset="0"/>
              </a:rPr>
              <a:t>Rail network</a:t>
            </a:r>
            <a:r>
              <a:rPr lang="en-ZA" sz="800" dirty="0">
                <a:effectLst/>
                <a:latin typeface="Gotham Narrow Book"/>
                <a:ea typeface="Arial" panose="020B0604020202020204" pitchFamily="34" charset="0"/>
                <a:cs typeface="Times New Roman" panose="02020603050405020304" pitchFamily="18" charset="0"/>
              </a:rPr>
              <a:t>:  The Western Cape rail network consists of 4994 km of Transnet and 610 km of Passenger Rail Agency of South Africa (PRASA) railway lines.  Vandalism of the rail system has resulted in half the trainsets being lost and approximately 400 000 passengers moving away from using rail services to passenger vehicles, resulting in high traffic volumes and increased fuel use and vehicle emissions. Rail infrastructure has suffered heavily from historical underinvestment, and the rehabilitation and upgrading of existing passenger and freight rail systems is a priority. An end-to-end view of logistics is the opportunity that needs to be grasped.</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b="1" dirty="0">
                <a:effectLst/>
                <a:latin typeface="Gotham Narrow Book"/>
                <a:ea typeface="Arial" panose="020B0604020202020204" pitchFamily="34" charset="0"/>
                <a:cs typeface="Times New Roman" panose="02020603050405020304" pitchFamily="18" charset="0"/>
              </a:rPr>
              <a:t>Airports</a:t>
            </a:r>
            <a:r>
              <a:rPr lang="en-ZA" sz="800" dirty="0">
                <a:effectLst/>
                <a:latin typeface="Gotham Narrow Book"/>
                <a:ea typeface="Arial" panose="020B0604020202020204" pitchFamily="34" charset="0"/>
                <a:cs typeface="Times New Roman" panose="02020603050405020304" pitchFamily="18" charset="0"/>
              </a:rPr>
              <a:t>:  Demand-led expansion plans for Cape Town International Airport, which had been deferred in part because of Covid-19, need to be revived in line with the revived increase in cargo and passenger flows.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b="1" dirty="0">
                <a:effectLst/>
                <a:latin typeface="Gotham Narrow Book"/>
                <a:ea typeface="Arial" panose="020B0604020202020204" pitchFamily="34" charset="0"/>
                <a:cs typeface="Times New Roman" panose="02020603050405020304" pitchFamily="18" charset="0"/>
              </a:rPr>
              <a:t>Digital connectivity</a:t>
            </a:r>
            <a:r>
              <a:rPr lang="en-ZA" sz="800" dirty="0">
                <a:effectLst/>
                <a:latin typeface="Gotham Narrow Book"/>
                <a:ea typeface="Arial" panose="020B0604020202020204" pitchFamily="34" charset="0"/>
                <a:cs typeface="Times New Roman" panose="02020603050405020304" pitchFamily="18" charset="0"/>
              </a:rPr>
              <a:t>.  Provincially, access to mobile communication has increased dramatically whereas internet access has been stagnant. .The foundational role of digital transformation means that the benefits of becoming a fully digitally enabled society and economy outweigh the costs.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Three factors that influence the delivery and condition of infrastructure are people and relationships, institutional robustness, and data and information. The Western Cape’s economy depends on effective and efficient transport networks and services for the movement of people and goods, and, these three factors have to be addressed along with the necessary planning and financing.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025923F-580B-A047-9C0E-6EE78A396537}" type="slidenum">
              <a:rPr lang="en-US" smtClean="0"/>
              <a:t>23</a:t>
            </a:fld>
            <a:endParaRPr lang="en-US" dirty="0"/>
          </a:p>
        </p:txBody>
      </p:sp>
    </p:spTree>
    <p:extLst>
      <p:ext uri="{BB962C8B-B14F-4D97-AF65-F5344CB8AC3E}">
        <p14:creationId xmlns:p14="http://schemas.microsoft.com/office/powerpoint/2010/main" val="1261154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GB" sz="800" b="1" dirty="0">
                <a:solidFill>
                  <a:srgbClr val="660066"/>
                </a:solidFill>
                <a:effectLst/>
                <a:latin typeface="Gotham Narrow Book"/>
                <a:ea typeface="Arial" panose="020B0604020202020204" pitchFamily="34" charset="0"/>
                <a:cs typeface="Arial" panose="020B0604020202020204" pitchFamily="34" charset="0"/>
              </a:rPr>
              <a:t>Actions towards 2035 success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800" b="1" dirty="0">
                <a:solidFill>
                  <a:srgbClr val="660066"/>
                </a:solidFill>
                <a:effectLst/>
                <a:latin typeface="Gotham Narrow Book"/>
                <a:ea typeface="Arial" panose="020B0604020202020204" pitchFamily="34" charset="0"/>
                <a:cs typeface="Arial" panose="020B0604020202020204" pitchFamily="34" charset="0"/>
              </a:rPr>
              <a:t>1. 	Coordinated planning and strengthened ecosystem</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Developing a Western Cape infrastructure framework incorporating 50% economic growth of the economy by 2035</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Better aligning provincial multi-sectoral infrastructure planning</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Establishing a well-capacitated data management and infrastructure monitoring system and economic intelligence capability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Strengthening the ecosystems between government and the private sector</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800" b="1" dirty="0">
                <a:solidFill>
                  <a:srgbClr val="660066"/>
                </a:solidFill>
                <a:effectLst/>
                <a:latin typeface="Gotham Narrow Book"/>
                <a:ea typeface="Arial" panose="020B0604020202020204" pitchFamily="34" charset="0"/>
                <a:cs typeface="Arial" panose="020B0604020202020204" pitchFamily="34" charset="0"/>
              </a:rPr>
              <a:t>2.	Ease-of-doing government for accelerated delivery and management of infrastructure</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Overcoming PFMA and MFMA constraints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Developing an AI and predictive analytics enabled technology platform for demand modelling</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Reviewing infrastructure-related legislation and regulations to provide evidence-based advocacy for legislative and regulatory change,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Building the capacity and capability of municipal officials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800" b="1" dirty="0">
                <a:solidFill>
                  <a:srgbClr val="660066"/>
                </a:solidFill>
                <a:effectLst/>
                <a:latin typeface="Gotham Narrow Book"/>
                <a:ea typeface="Arial" panose="020B0604020202020204" pitchFamily="34" charset="0"/>
                <a:cs typeface="Arial" panose="020B0604020202020204" pitchFamily="34" charset="0"/>
              </a:rPr>
              <a:t>3.	Infrastructure as a catalyst for targeted economic growth opportunities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highlight>
                  <a:srgbClr val="FFFF00"/>
                </a:highlight>
                <a:latin typeface="Gotham Narrow Book"/>
                <a:ea typeface="Arial" panose="020B0604020202020204" pitchFamily="34" charset="0"/>
                <a:cs typeface="Arial" panose="020B0604020202020204" pitchFamily="34" charset="0"/>
              </a:rPr>
              <a:t>Driving spatial transformation and economic accessibility and initiating one or two pilot project township initiatives and exploring the development of high street or hybrid models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highlight>
                  <a:srgbClr val="FFFF00"/>
                </a:highlight>
                <a:latin typeface="Gotham Narrow Book"/>
                <a:ea typeface="Arial" panose="020B0604020202020204" pitchFamily="34" charset="0"/>
                <a:cs typeface="Arial" panose="020B0604020202020204" pitchFamily="34" charset="0"/>
              </a:rPr>
              <a:t>Addressing the lack of tenure and title deeds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Identifying under-utilised Western Cape </a:t>
            </a:r>
            <a:r>
              <a:rPr lang="en-ZA" sz="800" dirty="0">
                <a:solidFill>
                  <a:srgbClr val="000000"/>
                </a:solidFill>
                <a:effectLst/>
                <a:latin typeface="Gotham Narrow Book"/>
                <a:ea typeface="Arial" panose="020B0604020202020204" pitchFamily="34" charset="0"/>
                <a:cs typeface="Arial" panose="020B0604020202020204" pitchFamily="34" charset="0"/>
              </a:rPr>
              <a:t>Government buildings</a:t>
            </a:r>
            <a:r>
              <a:rPr lang="en-ZA" sz="800" dirty="0">
                <a:effectLst/>
                <a:latin typeface="Gotham Narrow Book"/>
                <a:ea typeface="Arial" panose="020B0604020202020204" pitchFamily="34" charset="0"/>
                <a:cs typeface="Arial" panose="020B0604020202020204" pitchFamily="34" charset="0"/>
              </a:rPr>
              <a:t> and land that can be deployed as an accelerator</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Strengthening the regional pipeline of apprenticeships and semi-skilled labour</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Supporting and strengthening approaches to urban planning, design and development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Driving spatial transformation through enabling and fast-tracking housing development for mixed use and mixed income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gn="just">
              <a:lnSpc>
                <a:spcPct val="107000"/>
              </a:lnSpc>
              <a:spcBef>
                <a:spcPts val="0"/>
              </a:spcBef>
              <a:spcAft>
                <a:spcPts val="800"/>
              </a:spcAft>
            </a:pPr>
            <a:r>
              <a:rPr lang="en-ZA" sz="800" dirty="0">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70510" marR="0" indent="-270510" algn="just">
              <a:lnSpc>
                <a:spcPct val="107000"/>
              </a:lnSpc>
              <a:spcBef>
                <a:spcPts val="0"/>
              </a:spcBef>
              <a:spcAft>
                <a:spcPts val="800"/>
              </a:spcAft>
            </a:pPr>
            <a:r>
              <a:rPr lang="en-GB" sz="800" b="1" dirty="0">
                <a:solidFill>
                  <a:srgbClr val="660066"/>
                </a:solidFill>
                <a:effectLst/>
                <a:latin typeface="Gotham Narrow Book"/>
                <a:ea typeface="Arial" panose="020B0604020202020204" pitchFamily="34" charset="0"/>
                <a:cs typeface="Arial" panose="020B0604020202020204" pitchFamily="34" charset="0"/>
              </a:rPr>
              <a:t>4.	Harness the opportunities in digital and hybrid infrastructure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Rolling out the next phase of the Western Cape Government’s broadband programme</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Addressing ease-of-doing business with respect to access to way leaves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Accelerating the rollout of Digital Access Centres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Providing laptops to all Grade 8s in two rural towns as a pilot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Driving business and citizen uptake through the digitisation of government services and procurement processes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DengXian" panose="02010600030101010101" pitchFamily="2" charset="-122"/>
                <a:cs typeface="Calibri" panose="020F0502020204030204" pitchFamily="34" charset="0"/>
              </a:rPr>
              <a:t>Making government data open and accessible to businesses and academia.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gn="just">
              <a:lnSpc>
                <a:spcPct val="107000"/>
              </a:lnSpc>
              <a:spcBef>
                <a:spcPts val="0"/>
              </a:spcBef>
              <a:spcAft>
                <a:spcPts val="800"/>
              </a:spcAft>
            </a:pPr>
            <a:r>
              <a:rPr lang="en-ZA" sz="800" dirty="0">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800" b="1" dirty="0">
                <a:solidFill>
                  <a:srgbClr val="660066"/>
                </a:solidFill>
                <a:effectLst/>
                <a:latin typeface="Gotham Narrow Book"/>
                <a:ea typeface="Arial" panose="020B0604020202020204" pitchFamily="34" charset="0"/>
                <a:cs typeface="Arial" panose="020B0604020202020204" pitchFamily="34" charset="0"/>
              </a:rPr>
              <a:t>5.	Harness the opportunities in digital and hybrid infrastructure</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Championing catalytic logistics initiatives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Working collaboratively with Transnet and partners to address the current challenges at the Cape Town port/container terminal</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Establishing a task team to explore, among others, the introduction of a cashless payment system to be used in taxis and buses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Seeking devolution of the PRASA Metrorail function</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Introducing new mobility solutions and/or positively impacting spatial patterns to reduce time spent commuting</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24</a:t>
            </a:fld>
            <a:endParaRPr lang="en-US" dirty="0"/>
          </a:p>
        </p:txBody>
      </p:sp>
    </p:spTree>
    <p:extLst>
      <p:ext uri="{BB962C8B-B14F-4D97-AF65-F5344CB8AC3E}">
        <p14:creationId xmlns:p14="http://schemas.microsoft.com/office/powerpoint/2010/main" val="82432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2865755" algn="ctr"/>
                <a:tab pos="5731510" algn="r"/>
                <a:tab pos="457200" algn="l"/>
              </a:tabLst>
            </a:pPr>
            <a:r>
              <a:rPr lang="en-GB" sz="800" dirty="0">
                <a:effectLst/>
                <a:latin typeface="Arial" panose="020B0604020202020204" pitchFamily="34" charset="0"/>
                <a:ea typeface="Arial" panose="020B0604020202020204" pitchFamily="34" charset="0"/>
                <a:cs typeface="Times New Roman" panose="02020603050405020304" pitchFamily="18" charset="0"/>
              </a:rPr>
              <a:t>Upward trend in unemployment over the last 13 years, yet unemployment rose by more than 500k persons</a:t>
            </a:r>
          </a:p>
          <a:p>
            <a:pPr marL="0" marR="0">
              <a:lnSpc>
                <a:spcPct val="107000"/>
              </a:lnSpc>
              <a:spcBef>
                <a:spcPts val="0"/>
              </a:spcBef>
              <a:spcAft>
                <a:spcPts val="800"/>
              </a:spcAft>
              <a:tabLst>
                <a:tab pos="2865755" algn="ctr"/>
                <a:tab pos="5731510" algn="r"/>
                <a:tab pos="457200" algn="l"/>
              </a:tabLst>
            </a:pPr>
            <a:r>
              <a:rPr lang="en-GB" sz="800" dirty="0">
                <a:effectLst/>
                <a:latin typeface="Arial" panose="020B0604020202020204" pitchFamily="34" charset="0"/>
                <a:ea typeface="Arial" panose="020B0604020202020204" pitchFamily="34" charset="0"/>
                <a:cs typeface="Times New Roman" panose="02020603050405020304" pitchFamily="18" charset="0"/>
              </a:rPr>
              <a:t>1% growth in unemployment &gt; 0.6% employment growth </a:t>
            </a:r>
          </a:p>
          <a:p>
            <a:pPr marL="0" marR="0">
              <a:lnSpc>
                <a:spcPct val="107000"/>
              </a:lnSpc>
              <a:spcBef>
                <a:spcPts val="0"/>
              </a:spcBef>
              <a:spcAft>
                <a:spcPts val="800"/>
              </a:spcAft>
              <a:tabLst>
                <a:tab pos="2865755" algn="ctr"/>
                <a:tab pos="5731510" algn="r"/>
                <a:tab pos="457200" algn="l"/>
              </a:tabLst>
            </a:pPr>
            <a:r>
              <a:rPr lang="en-GB" sz="800" dirty="0">
                <a:effectLst/>
                <a:latin typeface="Arial" panose="020B0604020202020204" pitchFamily="34" charset="0"/>
                <a:ea typeface="Arial" panose="020B0604020202020204" pitchFamily="34" charset="0"/>
                <a:cs typeface="Times New Roman" panose="02020603050405020304" pitchFamily="18" charset="0"/>
              </a:rPr>
              <a:t>Population growth of 2% per annum implies we need more than 3% </a:t>
            </a:r>
          </a:p>
          <a:p>
            <a:pPr marL="270510" marR="539750">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3</a:t>
            </a:fld>
            <a:endParaRPr lang="en-US" dirty="0"/>
          </a:p>
        </p:txBody>
      </p:sp>
    </p:spTree>
    <p:extLst>
      <p:ext uri="{BB962C8B-B14F-4D97-AF65-F5344CB8AC3E}">
        <p14:creationId xmlns:p14="http://schemas.microsoft.com/office/powerpoint/2010/main" val="3122985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ZA" sz="800" b="1" dirty="0">
                <a:solidFill>
                  <a:srgbClr val="729A00"/>
                </a:solidFill>
                <a:effectLst/>
                <a:latin typeface="Gotham Narrow Medium"/>
                <a:ea typeface="Arial" panose="020B0604020202020204" pitchFamily="34" charset="0"/>
                <a:cs typeface="Times New Roman" panose="02020603050405020304" pitchFamily="18" charset="0"/>
              </a:rPr>
              <a:t>Improving pathways for learners, entrepreneurs and aspirant job seekers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endParaRPr lang="en-GB" sz="800" b="1" dirty="0">
              <a:solidFill>
                <a:srgbClr val="8FAD15"/>
              </a:solidFill>
              <a:effectLst/>
              <a:latin typeface="Gotham Narrow Book"/>
              <a:ea typeface="Arial" panose="020B0604020202020204" pitchFamily="34" charset="0"/>
              <a:cs typeface="Arial" panose="020B0604020202020204" pitchFamily="34" charset="0"/>
            </a:endParaRPr>
          </a:p>
          <a:p>
            <a:pPr marL="0" marR="0">
              <a:lnSpc>
                <a:spcPct val="107000"/>
              </a:lnSpc>
              <a:spcBef>
                <a:spcPts val="0"/>
              </a:spcBef>
              <a:spcAft>
                <a:spcPts val="800"/>
              </a:spcAft>
            </a:pPr>
            <a:r>
              <a:rPr lang="en-GB" sz="800" b="1" dirty="0">
                <a:solidFill>
                  <a:srgbClr val="8FAD15"/>
                </a:solidFill>
                <a:effectLst/>
                <a:latin typeface="Gotham Narrow Book"/>
                <a:ea typeface="Arial" panose="020B0604020202020204" pitchFamily="34" charset="0"/>
                <a:cs typeface="Arial" panose="020B0604020202020204" pitchFamily="34" charset="0"/>
              </a:rPr>
              <a:t>Goal Statement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800" b="1" dirty="0">
                <a:solidFill>
                  <a:srgbClr val="FFFFFF"/>
                </a:solidFill>
                <a:effectLst/>
                <a:latin typeface="Gotham Narrow Book"/>
                <a:ea typeface="Century Gothic" panose="020B0502020202020204" pitchFamily="34" charset="0"/>
              </a:rPr>
              <a:t>All citizens who want to be economically active have improved access to economic opportunities and employability through at least one pathway, with pathways comprising improved employability assets (knowledge, skills, experience, and/or competencies), career management skills, workplace-ready capabilities and skills, economic opportunities more accessible to communities, and entrepreneurship.  </a:t>
            </a:r>
            <a:endParaRPr lang="en-GB" sz="800" dirty="0">
              <a:solidFill>
                <a:srgbClr val="3B3838"/>
              </a:solidFill>
              <a:effectLst/>
              <a:latin typeface="Arial" panose="020B0604020202020204" pitchFamily="34" charset="0"/>
              <a:ea typeface="Arial" panose="020B0604020202020204" pitchFamily="34" charset="0"/>
            </a:endParaRPr>
          </a:p>
          <a:p>
            <a:pPr marL="0" marR="0">
              <a:lnSpc>
                <a:spcPct val="107000"/>
              </a:lnSpc>
              <a:spcBef>
                <a:spcPts val="0"/>
              </a:spcBef>
              <a:spcAft>
                <a:spcPts val="800"/>
              </a:spcAft>
            </a:pPr>
            <a:r>
              <a:rPr lang="en-ZA" sz="800" b="1" dirty="0">
                <a:solidFill>
                  <a:srgbClr val="0000CC"/>
                </a:solidFill>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GB" sz="800" b="1" dirty="0">
                <a:solidFill>
                  <a:srgbClr val="8FAD15"/>
                </a:solidFill>
                <a:effectLst/>
                <a:latin typeface="Gotham Narrow Book"/>
                <a:ea typeface="Arial" panose="020B0604020202020204" pitchFamily="34" charset="0"/>
                <a:cs typeface="Arial" panose="020B0604020202020204" pitchFamily="34" charset="0"/>
              </a:rPr>
              <a:t>Objective Statement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A thriving society where capable, economically active citizens are able to access economic opportunities and employment, including the skills of the future, and where barriers to accessing information, to developing competencies and skills, and to finding work have been reduced or removed.</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endParaRPr lang="en-ZA" sz="800" dirty="0">
              <a:effectLst/>
              <a:latin typeface="Gotham Narrow Book"/>
              <a:ea typeface="Arial" panose="020B0604020202020204" pitchFamily="34" charset="0"/>
              <a:cs typeface="Arial" panose="020B0604020202020204" pitchFamily="34"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Arial" panose="020B0604020202020204" pitchFamily="34" charset="0"/>
              </a:rPr>
              <a:t>Human capital development is at the core of growth strategies. Low-income households face time, distance and cost burdens that reduce access to economic opportunities. </a:t>
            </a:r>
            <a:r>
              <a:rPr lang="en-ZA" sz="800" dirty="0">
                <a:effectLst/>
                <a:latin typeface="Gotham Narrow Book"/>
                <a:ea typeface="Arial" panose="020B0604020202020204" pitchFamily="34" charset="0"/>
                <a:cs typeface="Times New Roman" panose="02020603050405020304" pitchFamily="18" charset="0"/>
              </a:rPr>
              <a:t>The Western Cape Government seeks to enable people to access opportunities through developing skills and productivity, nurturing local expertise and entrepreneurship, enabling micro- and small-sized enterprises to participate in industry value chains, and supporting self-employment.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In a country that has one of the highest levels of unemployment in the world, improving access to economic opportunities and employability is crucial. For the individual, employability depends on four elements: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human capital assets (knowledge, skills, experience, attitudes)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deployment (career management skills)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presentation (job acquisition skills, CV, interview techniques, etc.)</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personal circumstances (who you are, who you know, where you live, responsibility, labour market, etc.).</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To these, might be added the skills, know-how and resources needed to exploit opportunities for entrepreneurship, be it within a formal or informal business.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800" b="1" dirty="0">
                <a:solidFill>
                  <a:srgbClr val="729A00"/>
                </a:solidFill>
                <a:effectLst/>
                <a:latin typeface="Gotham Narrow Book"/>
                <a:ea typeface="Arial" panose="020B0604020202020204" pitchFamily="34" charset="0"/>
                <a:cs typeface="Times New Roman" panose="02020603050405020304" pitchFamily="18" charset="0"/>
              </a:rPr>
              <a:t>South Africa’s labour market: a familiar and wicked problem</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algn="just">
              <a:lnSpc>
                <a:spcPct val="115000"/>
              </a:lnSpc>
              <a:spcBef>
                <a:spcPts val="0"/>
              </a:spcBef>
              <a:spcAft>
                <a:spcPts val="0"/>
              </a:spcAft>
            </a:pPr>
            <a:r>
              <a:rPr lang="en-GB" sz="800" dirty="0">
                <a:solidFill>
                  <a:srgbClr val="3B3838"/>
                </a:solidFill>
                <a:effectLst/>
                <a:latin typeface="Gotham Narrow Book"/>
                <a:ea typeface="Calibri" panose="020F0502020204030204" pitchFamily="34" charset="0"/>
              </a:rPr>
              <a:t>The structure of the Western Cape’s labour market closely resembles that of South Africa. With a formal economy that is being held back by a critical shortage of skilled workers, and yet 2.6 million working-age residents are not in gainful employment. </a:t>
            </a:r>
            <a:endParaRPr lang="en-GB" sz="800" dirty="0">
              <a:solidFill>
                <a:srgbClr val="3B3838"/>
              </a:solidFill>
              <a:effectLst/>
              <a:latin typeface="Arial" panose="020B0604020202020204" pitchFamily="34" charset="0"/>
              <a:ea typeface="Calibri" panose="020F0502020204030204" pitchFamily="34" charset="0"/>
            </a:endParaRPr>
          </a:p>
          <a:p>
            <a:pPr marL="0" marR="0">
              <a:lnSpc>
                <a:spcPct val="107000"/>
              </a:lnSpc>
              <a:spcBef>
                <a:spcPts val="0"/>
              </a:spcBef>
              <a:spcAft>
                <a:spcPts val="0"/>
              </a:spcAft>
            </a:pPr>
            <a:br>
              <a:rPr lang="en-GB" sz="800" dirty="0">
                <a:effectLst/>
              </a:rPr>
            </a:br>
            <a:r>
              <a:rPr lang="en-ZA" sz="800" b="1" dirty="0">
                <a:solidFill>
                  <a:srgbClr val="729A00"/>
                </a:solidFill>
                <a:effectLst/>
                <a:latin typeface="Gotham Narrow Book"/>
                <a:ea typeface="Arial" panose="020B0604020202020204" pitchFamily="34" charset="0"/>
                <a:cs typeface="Times New Roman" panose="02020603050405020304" pitchFamily="18" charset="0"/>
              </a:rPr>
              <a:t>Critical shortage of skilled workers stifling growth</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The structure of the Western Cape’s labour market resembles that of South Africa. With a formal economy that is being held back by a critical shortage of skilled workers, and yet 2.6 million working-age residents are not in gainful employment.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algn="just">
              <a:lnSpc>
                <a:spcPct val="115000"/>
              </a:lnSpc>
              <a:spcBef>
                <a:spcPts val="0"/>
              </a:spcBef>
              <a:spcAft>
                <a:spcPts val="0"/>
              </a:spcAft>
            </a:pPr>
            <a:r>
              <a:rPr lang="en-GB" sz="800" dirty="0">
                <a:solidFill>
                  <a:srgbClr val="3B3838"/>
                </a:solidFill>
                <a:effectLst/>
                <a:latin typeface="Gotham Narrow Book"/>
                <a:ea typeface="Calibri" panose="020F0502020204030204" pitchFamily="34" charset="0"/>
              </a:rPr>
              <a:t>South Africa’s economic growth is constrained in part by shortages of skilled labour. Whereas unemployment levels among citizens with advanced qualifications are broadly in line with benchmark economies, unemployment amongst unskilled and semi-skilled job seekers is exceptionally high. </a:t>
            </a:r>
            <a:endParaRPr lang="en-GB" sz="800" dirty="0">
              <a:solidFill>
                <a:srgbClr val="3B3838"/>
              </a:solidFill>
              <a:effectLst/>
              <a:latin typeface="Arial" panose="020B0604020202020204" pitchFamily="34" charset="0"/>
              <a:ea typeface="Calibri" panose="020F0502020204030204" pitchFamily="34" charset="0"/>
            </a:endParaRPr>
          </a:p>
          <a:p>
            <a:pPr marL="0" algn="just">
              <a:lnSpc>
                <a:spcPct val="115000"/>
              </a:lnSpc>
              <a:spcBef>
                <a:spcPts val="0"/>
              </a:spcBef>
              <a:spcAft>
                <a:spcPts val="0"/>
              </a:spcAft>
            </a:pPr>
            <a:r>
              <a:rPr lang="en-GB" sz="800" dirty="0">
                <a:solidFill>
                  <a:srgbClr val="3B3838"/>
                </a:solidFill>
                <a:effectLst/>
                <a:latin typeface="Gotham Narrow Book"/>
                <a:ea typeface="Calibri" panose="020F0502020204030204" pitchFamily="34" charset="0"/>
              </a:rPr>
              <a:t> </a:t>
            </a:r>
            <a:endParaRPr lang="en-GB" sz="800" dirty="0">
              <a:solidFill>
                <a:srgbClr val="3B3838"/>
              </a:solidFill>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GB" sz="800" b="1" dirty="0">
                <a:solidFill>
                  <a:srgbClr val="8FAD15"/>
                </a:solidFill>
                <a:effectLst/>
                <a:latin typeface="Gotham Narrow Book"/>
                <a:ea typeface="Arial" panose="020B0604020202020204" pitchFamily="34" charset="0"/>
                <a:cs typeface="Arial" panose="020B0604020202020204" pitchFamily="34" charset="0"/>
              </a:rPr>
              <a:t>Enabling growth-oriented entrepreneurs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Compared to benchmark economies, South Africans appear to be exceptionally dependent on salaried positions and not particularly successful at self-employment, whether formal or informal.</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800" i="1" dirty="0">
                <a:solidFill>
                  <a:srgbClr val="3B3838"/>
                </a:solidFill>
                <a:effectLst/>
                <a:latin typeface="Gotham Narrow Book"/>
                <a:ea typeface="Arial" panose="020B0604020202020204" pitchFamily="34" charset="0"/>
              </a:rPr>
              <a:t> </a:t>
            </a:r>
            <a:endParaRPr lang="en-GB" sz="800" i="1" dirty="0">
              <a:solidFill>
                <a:srgbClr val="3B3838"/>
              </a:solidFill>
              <a:effectLst/>
              <a:latin typeface="Arial" panose="020B0604020202020204" pitchFamily="34" charset="0"/>
              <a:ea typeface="Arial" panose="020B0604020202020204" pitchFamily="34" charset="0"/>
            </a:endParaRPr>
          </a:p>
          <a:p>
            <a:pPr marL="0" algn="just">
              <a:lnSpc>
                <a:spcPct val="115000"/>
              </a:lnSpc>
              <a:spcBef>
                <a:spcPts val="0"/>
              </a:spcBef>
              <a:spcAft>
                <a:spcPts val="0"/>
              </a:spcAft>
            </a:pPr>
            <a:r>
              <a:rPr lang="en-GB" sz="800" dirty="0">
                <a:solidFill>
                  <a:srgbClr val="3B3838"/>
                </a:solidFill>
                <a:effectLst/>
                <a:latin typeface="Gotham Narrow Book"/>
                <a:ea typeface="Calibri" panose="020F0502020204030204" pitchFamily="34" charset="0"/>
              </a:rPr>
              <a:t>In South Africa, the informal sector’s contribution to economic activity or employment is small compared to benchmark and even developed country economies, pointing to the need to address. the binding constraints inhibiting the success of growth-oriented entrepreneurs and the improved sustainability of survivalist micro-businesses.  Growth-oriented entrepreneurs are key to creating economic opportunities and employment. The binary distinction between formal and informal business inhibits the identification of high potential sectors and nodes.</a:t>
            </a:r>
            <a:endParaRPr lang="en-GB" sz="800" dirty="0">
              <a:solidFill>
                <a:srgbClr val="3B3838"/>
              </a:solidFill>
              <a:effectLst/>
              <a:latin typeface="Arial" panose="020B0604020202020204" pitchFamily="34" charset="0"/>
              <a:ea typeface="Calibri" panose="020F0502020204030204" pitchFamily="34" charset="0"/>
            </a:endParaRPr>
          </a:p>
          <a:p>
            <a:pPr marL="0" marR="0">
              <a:lnSpc>
                <a:spcPct val="107000"/>
              </a:lnSpc>
              <a:spcBef>
                <a:spcPts val="0"/>
              </a:spcBef>
              <a:spcAft>
                <a:spcPts val="0"/>
              </a:spcAft>
            </a:pPr>
            <a:r>
              <a:rPr lang="en-ZA" sz="800" b="1" dirty="0">
                <a:solidFill>
                  <a:srgbClr val="8FAD15"/>
                </a:solidFill>
                <a:effectLst/>
                <a:latin typeface="Gotham Narrow Book"/>
              </a:rPr>
              <a:t> </a:t>
            </a:r>
            <a:endParaRPr lang="en-GB" sz="800" b="1" dirty="0">
              <a:effectLst/>
              <a:latin typeface="Arial" panose="020B0604020202020204" pitchFamily="34" charset="0"/>
            </a:endParaRPr>
          </a:p>
          <a:p>
            <a:pPr marL="0" marR="0">
              <a:lnSpc>
                <a:spcPct val="107000"/>
              </a:lnSpc>
              <a:spcBef>
                <a:spcPts val="0"/>
              </a:spcBef>
              <a:spcAft>
                <a:spcPts val="800"/>
              </a:spcAft>
            </a:pPr>
            <a:r>
              <a:rPr lang="en-GB" sz="800" b="1" dirty="0">
                <a:solidFill>
                  <a:srgbClr val="8FAD15"/>
                </a:solidFill>
                <a:effectLst/>
                <a:latin typeface="Gotham Narrow Book"/>
                <a:ea typeface="Arial" panose="020B0604020202020204" pitchFamily="34" charset="0"/>
                <a:cs typeface="Arial" panose="020B0604020202020204" pitchFamily="34" charset="0"/>
              </a:rPr>
              <a:t>Preparing learners for the workplace</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The Western Cape spends 36% of its budget on education, but weak labour market outcomes suggest a need to align education/skills provided with the needs of employers, especially around jobs for the future.</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800" i="0" dirty="0">
                <a:solidFill>
                  <a:srgbClr val="3B3838"/>
                </a:solidFill>
                <a:effectLst/>
                <a:latin typeface="Gotham Narrow Book"/>
                <a:ea typeface="Arial" panose="020B0604020202020204" pitchFamily="34" charset="0"/>
              </a:rPr>
              <a:t> </a:t>
            </a:r>
            <a:endParaRPr lang="en-GB" sz="800" i="1" dirty="0">
              <a:solidFill>
                <a:srgbClr val="3B3838"/>
              </a:solidFill>
              <a:effectLst/>
              <a:latin typeface="Arial" panose="020B0604020202020204" pitchFamily="34" charset="0"/>
              <a:ea typeface="Arial" panose="020B0604020202020204" pitchFamily="34" charset="0"/>
            </a:endParaRPr>
          </a:p>
          <a:p>
            <a:pPr marL="0" marR="0" algn="just">
              <a:lnSpc>
                <a:spcPct val="115000"/>
              </a:lnSpc>
              <a:spcBef>
                <a:spcPts val="0"/>
              </a:spcBef>
              <a:spcAft>
                <a:spcPts val="0"/>
              </a:spcAft>
            </a:pPr>
            <a:r>
              <a:rPr lang="en-GB" sz="800" i="0" dirty="0">
                <a:solidFill>
                  <a:srgbClr val="3B3838"/>
                </a:solidFill>
                <a:effectLst/>
                <a:latin typeface="Gotham Narrow Book"/>
                <a:ea typeface="Arial" panose="020B0604020202020204" pitchFamily="34" charset="0"/>
              </a:rPr>
              <a:t>The WCED curriculum and learning needs to link education to employment more effectively. The knowledge, skills, and abilities that enable people to find or keep a job or advance in the workforce are known as workforce preparation skills.</a:t>
            </a:r>
            <a:r>
              <a:rPr lang="en-GB" sz="800" i="1" baseline="30000" dirty="0">
                <a:solidFill>
                  <a:srgbClr val="3B3838"/>
                </a:solidFill>
                <a:effectLst/>
                <a:latin typeface="Gotham Narrow Book"/>
                <a:ea typeface="Arial" panose="020B0604020202020204" pitchFamily="34" charset="0"/>
              </a:rPr>
              <a:t> , </a:t>
            </a:r>
            <a:r>
              <a:rPr lang="en-GB" sz="800" i="0" dirty="0">
                <a:solidFill>
                  <a:srgbClr val="3B3838"/>
                </a:solidFill>
                <a:effectLst/>
                <a:latin typeface="Gotham Narrow Book"/>
                <a:ea typeface="Arial" panose="020B0604020202020204" pitchFamily="34" charset="0"/>
              </a:rPr>
              <a:t>while more accessible support is required to guide learners and job-seekers towards the skills that the economy requires.  </a:t>
            </a:r>
            <a:endParaRPr lang="en-GB" sz="800" i="1" dirty="0">
              <a:solidFill>
                <a:srgbClr val="3B3838"/>
              </a:solidFill>
              <a:effectLst/>
              <a:latin typeface="Arial" panose="020B0604020202020204" pitchFamily="34" charset="0"/>
              <a:ea typeface="Arial" panose="020B0604020202020204" pitchFamily="34" charset="0"/>
            </a:endParaRPr>
          </a:p>
          <a:p>
            <a:pPr marL="0" marR="0" algn="just">
              <a:lnSpc>
                <a:spcPct val="115000"/>
              </a:lnSpc>
              <a:spcBef>
                <a:spcPts val="0"/>
              </a:spcBef>
              <a:spcAft>
                <a:spcPts val="0"/>
              </a:spcAft>
            </a:pPr>
            <a:r>
              <a:rPr lang="en-GB" sz="800" i="0" dirty="0">
                <a:solidFill>
                  <a:srgbClr val="3B3838"/>
                </a:solidFill>
                <a:effectLst/>
                <a:latin typeface="Gotham Narrow Book"/>
                <a:ea typeface="Arial" panose="020B0604020202020204" pitchFamily="34" charset="0"/>
              </a:rPr>
              <a:t> </a:t>
            </a:r>
            <a:endParaRPr lang="en-GB" sz="800" i="1" dirty="0">
              <a:solidFill>
                <a:srgbClr val="3B3838"/>
              </a:solidFill>
              <a:effectLst/>
              <a:latin typeface="Arial" panose="020B0604020202020204" pitchFamily="34" charset="0"/>
              <a:ea typeface="Arial" panose="020B0604020202020204" pitchFamily="34" charset="0"/>
            </a:endParaRPr>
          </a:p>
          <a:p>
            <a:pPr marL="0" marR="0">
              <a:lnSpc>
                <a:spcPct val="107000"/>
              </a:lnSpc>
              <a:spcBef>
                <a:spcPts val="0"/>
              </a:spcBef>
              <a:spcAft>
                <a:spcPts val="800"/>
              </a:spcAft>
            </a:pPr>
            <a:r>
              <a:rPr lang="en-ZA" sz="800" b="1" dirty="0">
                <a:solidFill>
                  <a:srgbClr val="8FAD15"/>
                </a:solidFill>
                <a:effectLst/>
                <a:latin typeface="Gotham Narrow Book"/>
                <a:ea typeface="Arial" panose="020B0604020202020204" pitchFamily="34" charset="0"/>
                <a:cs typeface="Times New Roman" panose="02020603050405020304" pitchFamily="18" charset="0"/>
              </a:rPr>
              <a:t>Addressing binding spatial constraints </a:t>
            </a:r>
            <a:r>
              <a:rPr lang="en-GB" sz="800" b="1" dirty="0">
                <a:solidFill>
                  <a:srgbClr val="8FAD15"/>
                </a:solidFill>
                <a:effectLst/>
                <a:latin typeface="Gotham Narrow Book"/>
                <a:ea typeface="Arial" panose="020B0604020202020204" pitchFamily="34" charset="0"/>
                <a:cs typeface="Arial" panose="020B0604020202020204" pitchFamily="34" charset="0"/>
              </a:rPr>
              <a:t>impeding entrepreneurship</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800" dirty="0">
                <a:effectLst/>
                <a:latin typeface="Gotham Narrow Book"/>
                <a:ea typeface="Arial" panose="020B0604020202020204" pitchFamily="34" charset="0"/>
                <a:cs typeface="Times New Roman" panose="02020603050405020304" pitchFamily="18" charset="0"/>
              </a:rPr>
              <a:t>To thrive, township economic development depends firstly on the capabilities and resilience of township business and an enabling regulatory environment, and secondly on a spatial environment conducive for businesses to flourish and connect. In townships, the material welfare of local households is constrained by declining levels of inward private investment and insufficient levels of bottom-up business establishment and growth.</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algn="just">
              <a:lnSpc>
                <a:spcPct val="115000"/>
              </a:lnSpc>
              <a:spcBef>
                <a:spcPts val="0"/>
              </a:spcBef>
              <a:spcAft>
                <a:spcPts val="0"/>
              </a:spcAft>
            </a:pPr>
            <a:r>
              <a:rPr lang="en-GB" sz="800" dirty="0">
                <a:solidFill>
                  <a:srgbClr val="3B3838"/>
                </a:solidFill>
                <a:effectLst/>
                <a:latin typeface="Gotham Narrow Book"/>
                <a:ea typeface="Calibri" panose="020F0502020204030204" pitchFamily="34" charset="0"/>
              </a:rPr>
              <a:t> </a:t>
            </a:r>
            <a:endParaRPr lang="en-GB" sz="800" dirty="0">
              <a:solidFill>
                <a:srgbClr val="3B3838"/>
              </a:solidFill>
              <a:effectLst/>
              <a:latin typeface="Arial" panose="020B0604020202020204" pitchFamily="34" charset="0"/>
              <a:ea typeface="Calibri" panose="020F0502020204030204" pitchFamily="34" charset="0"/>
            </a:endParaRPr>
          </a:p>
          <a:p>
            <a:pPr marL="0" marR="0">
              <a:lnSpc>
                <a:spcPct val="107000"/>
              </a:lnSpc>
              <a:spcBef>
                <a:spcPts val="0"/>
              </a:spcBef>
              <a:spcAft>
                <a:spcPts val="0"/>
              </a:spcAft>
            </a:pPr>
            <a:r>
              <a:rPr lang="en-ZA" sz="800" b="1" dirty="0">
                <a:solidFill>
                  <a:srgbClr val="8FAD15"/>
                </a:solidFill>
                <a:effectLst/>
                <a:latin typeface="Gotham Narrow Book"/>
              </a:rPr>
              <a:t>The spatial factors driving poor labour market outcomes</a:t>
            </a:r>
            <a:endParaRPr lang="en-GB" sz="800" b="1" dirty="0">
              <a:effectLst/>
              <a:latin typeface="Arial" panose="020B0604020202020204" pitchFamily="34" charset="0"/>
            </a:endParaRPr>
          </a:p>
          <a:p>
            <a:pPr marL="0" marR="0">
              <a:lnSpc>
                <a:spcPct val="107000"/>
              </a:lnSpc>
              <a:spcBef>
                <a:spcPts val="0"/>
              </a:spcBef>
              <a:spcAft>
                <a:spcPts val="800"/>
              </a:spcAft>
            </a:pPr>
            <a:r>
              <a:rPr lang="en-ZA" sz="800" dirty="0">
                <a:effectLst/>
                <a:latin typeface="Arial" panose="020B0604020202020204" pitchFamily="34" charset="0"/>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algn="just">
              <a:lnSpc>
                <a:spcPct val="115000"/>
              </a:lnSpc>
              <a:spcBef>
                <a:spcPts val="0"/>
              </a:spcBef>
              <a:spcAft>
                <a:spcPts val="0"/>
              </a:spcAft>
            </a:pPr>
            <a:r>
              <a:rPr lang="en-GB" sz="800" b="1" dirty="0">
                <a:solidFill>
                  <a:srgbClr val="3B3838"/>
                </a:solidFill>
                <a:effectLst/>
                <a:latin typeface="Gotham Narrow Book"/>
                <a:ea typeface="Calibri" panose="020F0502020204030204" pitchFamily="34" charset="0"/>
              </a:rPr>
              <a:t>Figure : Cape Metro employment density compared to residential density </a:t>
            </a:r>
            <a:endParaRPr lang="en-GB" sz="800" dirty="0">
              <a:solidFill>
                <a:srgbClr val="3B3838"/>
              </a:solidFill>
              <a:effectLst/>
              <a:latin typeface="Arial" panose="020B0604020202020204" pitchFamily="34" charset="0"/>
              <a:ea typeface="Calibri" panose="020F0502020204030204" pitchFamily="34" charset="0"/>
            </a:endParaRPr>
          </a:p>
          <a:p>
            <a:pPr marL="0" marR="0">
              <a:lnSpc>
                <a:spcPct val="107000"/>
              </a:lnSpc>
              <a:spcBef>
                <a:spcPts val="0"/>
              </a:spcBef>
              <a:spcAft>
                <a:spcPts val="800"/>
              </a:spcAft>
            </a:pPr>
            <a:r>
              <a:rPr lang="en-ZA" sz="800" i="1" dirty="0">
                <a:effectLst/>
                <a:latin typeface="Gotham Narrow Book"/>
                <a:ea typeface="Arial" panose="020B0604020202020204" pitchFamily="34" charset="0"/>
                <a:cs typeface="Times New Roman" panose="02020603050405020304" pitchFamily="18" charset="0"/>
              </a:rPr>
              <a:t>Source: City of Cape Town</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algn="just">
              <a:lnSpc>
                <a:spcPct val="115000"/>
              </a:lnSpc>
              <a:spcBef>
                <a:spcPts val="0"/>
              </a:spcBef>
              <a:spcAft>
                <a:spcPts val="0"/>
              </a:spcAft>
            </a:pPr>
            <a:r>
              <a:rPr lang="en-GB" sz="800" dirty="0">
                <a:solidFill>
                  <a:srgbClr val="3B3838"/>
                </a:solidFill>
                <a:effectLst/>
                <a:latin typeface="Gotham Narrow Book"/>
                <a:ea typeface="Calibri" panose="020F0502020204030204" pitchFamily="34" charset="0"/>
              </a:rPr>
              <a:t>As reflected in the City of Cape Town’s residential area and employment density heat maps for Cape Town (Figure 17), the distances between where Low-income households live and work are significant, imposing time and out-of-pocket costs that can amount to a large portion of poor households’ income, while increasing exposure to crime. face time, distance and cost burdens that reduce access to economic opportunities. These burdens also lower growth because households are unable to accumulate land and human capital.  </a:t>
            </a:r>
            <a:endParaRPr lang="en-GB" sz="800" dirty="0">
              <a:solidFill>
                <a:srgbClr val="3B3838"/>
              </a:solidFill>
              <a:effectLst/>
              <a:latin typeface="Arial" panose="020B0604020202020204" pitchFamily="34" charset="0"/>
              <a:ea typeface="Calibri" panose="020F0502020204030204" pitchFamily="34" charset="0"/>
            </a:endParaRPr>
          </a:p>
          <a:p>
            <a:pPr marL="0" algn="just">
              <a:lnSpc>
                <a:spcPct val="115000"/>
              </a:lnSpc>
              <a:spcBef>
                <a:spcPts val="0"/>
              </a:spcBef>
              <a:spcAft>
                <a:spcPts val="0"/>
              </a:spcAft>
            </a:pPr>
            <a:r>
              <a:rPr lang="en-GB" sz="800" dirty="0">
                <a:solidFill>
                  <a:srgbClr val="3B3838"/>
                </a:solidFill>
                <a:effectLst/>
                <a:latin typeface="Gotham Narrow Book"/>
                <a:ea typeface="Calibri" panose="020F0502020204030204" pitchFamily="34" charset="0"/>
              </a:rPr>
              <a:t> </a:t>
            </a:r>
            <a:endParaRPr lang="en-GB" sz="800" dirty="0">
              <a:solidFill>
                <a:srgbClr val="3B3838"/>
              </a:solidFill>
              <a:effectLst/>
              <a:latin typeface="Arial" panose="020B060402020202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26</a:t>
            </a:fld>
            <a:endParaRPr lang="en-US" dirty="0"/>
          </a:p>
        </p:txBody>
      </p:sp>
    </p:spTree>
    <p:extLst>
      <p:ext uri="{BB962C8B-B14F-4D97-AF65-F5344CB8AC3E}">
        <p14:creationId xmlns:p14="http://schemas.microsoft.com/office/powerpoint/2010/main" val="4146301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800" b="1" dirty="0">
                <a:solidFill>
                  <a:srgbClr val="8FAD15"/>
                </a:solidFill>
                <a:effectLst/>
                <a:latin typeface="Gotham Narrow Book"/>
                <a:ea typeface="Arial" panose="020B0604020202020204" pitchFamily="34" charset="0"/>
                <a:cs typeface="Arial" panose="020B0604020202020204" pitchFamily="34" charset="0"/>
              </a:rPr>
              <a:t>Actions towards 2035 success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800" b="1" dirty="0">
                <a:solidFill>
                  <a:srgbClr val="8FAD15"/>
                </a:solidFill>
                <a:effectLst/>
                <a:latin typeface="Gotham Narrow Book"/>
                <a:ea typeface="Arial" panose="020B0604020202020204" pitchFamily="34" charset="0"/>
                <a:cs typeface="Arial" panose="020B0604020202020204" pitchFamily="34" charset="0"/>
              </a:rPr>
              <a:t>1. 	Improved education-based and competency-based pathways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Improving life orientation content on careers, work-readiness, and competencies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Expanding after-school programme to develop competencies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Revising curriculum and modes of learning to maximise relevance to the workplace</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Accelerating the roll-out of focus schools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In partnership with the private sector, roll out an online blended school for those who have not completed their schooling</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800" b="1" dirty="0">
                <a:solidFill>
                  <a:srgbClr val="8FAD15"/>
                </a:solidFill>
                <a:effectLst/>
                <a:latin typeface="Gotham Narrow Book"/>
                <a:ea typeface="Arial" panose="020B0604020202020204" pitchFamily="34" charset="0"/>
                <a:cs typeface="Arial" panose="020B0604020202020204" pitchFamily="34" charset="0"/>
              </a:rPr>
              <a:t>2.	Improved post-school and tertiary education pathways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Investigating the feasibility and developing a strategy to expand the number of universities (private sector and public sector) and TVET colleges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Together with the tertiary institutions, enhancing the through-put rates of enrolled tertiary students.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800" b="1" dirty="0">
                <a:solidFill>
                  <a:srgbClr val="8FAD15"/>
                </a:solidFill>
                <a:effectLst/>
                <a:latin typeface="Gotham Narrow Book"/>
                <a:ea typeface="Arial" panose="020B0604020202020204" pitchFamily="34" charset="0"/>
                <a:cs typeface="Arial" panose="020B0604020202020204" pitchFamily="34" charset="0"/>
              </a:rPr>
              <a:t>3.	Improved work-place skills and productivity pathways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Through the improved understanding of businesses’ skills needs, developing initiatives to enhance experiential learning</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Exploring how the DEDAT’s BPO work placement model can be replicated for growth opportunities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Developing innovative models for recognising emerging trends of training</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Working with the private sector with respect to their hiring practices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Strengthening dialogue between SMMEs and SETAs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Forging closer relationships with the Presidential Employment Stimulus team and the private sector</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Championing and investing in programmes to deliver digital skills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800" b="1" dirty="0">
                <a:solidFill>
                  <a:srgbClr val="8FAD15"/>
                </a:solidFill>
                <a:effectLst/>
                <a:latin typeface="Gotham Narrow Book"/>
                <a:ea typeface="Arial" panose="020B0604020202020204" pitchFamily="34" charset="0"/>
                <a:cs typeface="Arial" panose="020B0604020202020204" pitchFamily="34" charset="0"/>
              </a:rPr>
              <a:t>4.	Bringing economic pathways and opportunities closer to citizens and communities and vice versa</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Overcoming the digital divide by making devices, connectivity, and relevant learning content available and accessible to all learners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Creating the enabling environment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Developing a vibrant, functional housing market as well as a land assembly pipeline</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Work with municipalities to support homeowner-driven small scale development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Collaborating with the PFA 6 with respect to improving public transport to reduce commuting times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Developing an overall Western Cape township strategy as well as township action plans within targeted communities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Considering whether programmes such as the Western Cape Government’s Year Beyond Programme and the Expanded Public Works Programme can be used to assist skills transfer into township-based growth opportunities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Improving urban management in townships to support investment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27</a:t>
            </a:fld>
            <a:endParaRPr lang="en-US" dirty="0"/>
          </a:p>
        </p:txBody>
      </p:sp>
    </p:spTree>
    <p:extLst>
      <p:ext uri="{BB962C8B-B14F-4D97-AF65-F5344CB8AC3E}">
        <p14:creationId xmlns:p14="http://schemas.microsoft.com/office/powerpoint/2010/main" val="2778488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15000"/>
              </a:lnSpc>
              <a:spcBef>
                <a:spcPts val="0"/>
              </a:spcBef>
              <a:spcAft>
                <a:spcPts val="0"/>
              </a:spcAft>
              <a:buFont typeface="Symbol" panose="05050102010706020507" pitchFamily="18" charset="2"/>
              <a:buNone/>
            </a:pPr>
            <a:r>
              <a:rPr lang="en-ZA" sz="800" b="1" dirty="0">
                <a:solidFill>
                  <a:srgbClr val="8FAD15"/>
                </a:solidFill>
                <a:effectLst/>
                <a:latin typeface="Gotham Narrow Book"/>
              </a:rPr>
              <a:t>5. Enhancing entrepreneurship pathways</a:t>
            </a:r>
          </a:p>
          <a:p>
            <a:pPr marL="171450" marR="0" lvl="0" indent="-171450" algn="just">
              <a:lnSpc>
                <a:spcPct val="115000"/>
              </a:lnSpc>
              <a:spcBef>
                <a:spcPts val="0"/>
              </a:spcBef>
              <a:spcAft>
                <a:spcPts val="0"/>
              </a:spcAft>
              <a:buFont typeface="Arial" panose="020B0604020202020204" pitchFamily="34" charset="0"/>
              <a:buChar char="•"/>
            </a:pPr>
            <a:r>
              <a:rPr lang="en-GB" sz="800" dirty="0">
                <a:effectLst/>
              </a:rPr>
              <a:t> </a:t>
            </a:r>
            <a:r>
              <a:rPr lang="en-ZA" sz="800" dirty="0">
                <a:effectLst/>
                <a:latin typeface="Gotham Narrow Book"/>
                <a:ea typeface="Arial" panose="020B0604020202020204" pitchFamily="34" charset="0"/>
                <a:cs typeface="Arial" panose="020B0604020202020204" pitchFamily="34" charset="0"/>
              </a:rPr>
              <a:t>Understanding the impact of compliance enforcement on local businesses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Leveraging existing digital entrepreneurial platforms to provide support to entrepreneurs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Supporting opportunities for microbusiness support for women, including ECD</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Identifying and address challenges and ease of doing business, including the concerns about crime and safety</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Developing campaigns to promote entrepreneurship and microbusiness.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Conducting an international benchmarking of South Africa’s labour legislation and regulations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Supporting the entrepreneurship pathway from skills (business skills) to SMME support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Developing school-based collaborative programmes with private sector</a:t>
            </a:r>
          </a:p>
          <a:p>
            <a:pPr marL="0" marR="0" lvl="0" indent="0" algn="just">
              <a:lnSpc>
                <a:spcPct val="107000"/>
              </a:lnSpc>
              <a:spcBef>
                <a:spcPts val="0"/>
              </a:spcBef>
              <a:spcAft>
                <a:spcPts val="800"/>
              </a:spcAft>
              <a:buFont typeface="Symbol" panose="05050102010706020507" pitchFamily="18" charset="2"/>
              <a:buNone/>
            </a:pP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800" b="1" dirty="0">
                <a:solidFill>
                  <a:srgbClr val="8FAD15"/>
                </a:solidFill>
                <a:effectLst/>
                <a:latin typeface="Gotham Narrow Book"/>
                <a:ea typeface="Arial" panose="020B0604020202020204" pitchFamily="34" charset="0"/>
                <a:cs typeface="Arial" panose="020B0604020202020204" pitchFamily="34" charset="0"/>
              </a:rPr>
              <a:t>6.	Strategic coordination and strengthened ecosystems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Increasing economic IQ about learning, schools, entrepreneurship, and microbusiness, providing open data</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Working with the private sector, including training institutions, to enhance the relevance of skills and education training and to reduce the skills mismatch</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28</a:t>
            </a:fld>
            <a:endParaRPr lang="en-US" dirty="0"/>
          </a:p>
        </p:txBody>
      </p:sp>
    </p:spTree>
    <p:extLst>
      <p:ext uri="{BB962C8B-B14F-4D97-AF65-F5344CB8AC3E}">
        <p14:creationId xmlns:p14="http://schemas.microsoft.com/office/powerpoint/2010/main" val="838159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50645" marR="294640" algn="l">
              <a:lnSpc>
                <a:spcPct val="150000"/>
              </a:lnSpc>
              <a:spcBef>
                <a:spcPts val="0"/>
              </a:spcBef>
              <a:spcAft>
                <a:spcPts val="800"/>
              </a:spcAft>
            </a:pPr>
            <a:endParaRPr lang="en-GB" sz="1800" b="1" dirty="0">
              <a:effectLst/>
              <a:latin typeface="Gotham Narrow Book"/>
              <a:ea typeface="Arial" panose="020B0604020202020204" pitchFamily="34" charset="0"/>
              <a:cs typeface="Arial" panose="020B0604020202020204" pitchFamily="34" charset="0"/>
            </a:endParaRPr>
          </a:p>
          <a:p>
            <a:pPr marL="0" marR="0" algn="l">
              <a:lnSpc>
                <a:spcPct val="107000"/>
              </a:lnSpc>
              <a:spcBef>
                <a:spcPts val="0"/>
              </a:spcBef>
              <a:spcAft>
                <a:spcPts val="800"/>
              </a:spcAft>
            </a:pPr>
            <a:r>
              <a:rPr lang="en-US" sz="800" b="1" dirty="0">
                <a:solidFill>
                  <a:srgbClr val="FFFFFF"/>
                </a:solidFill>
                <a:effectLst/>
                <a:latin typeface="Gotham Narrow Book"/>
              </a:rPr>
              <a:t>Vision</a:t>
            </a:r>
          </a:p>
          <a:p>
            <a:pPr marL="0" marR="0" algn="l">
              <a:lnSpc>
                <a:spcPct val="107000"/>
              </a:lnSpc>
              <a:spcBef>
                <a:spcPts val="0"/>
              </a:spcBef>
              <a:spcAft>
                <a:spcPts val="800"/>
              </a:spcAft>
            </a:pPr>
            <a:r>
              <a:rPr lang="en-US" sz="800" b="1" dirty="0">
                <a:solidFill>
                  <a:srgbClr val="FFFFFF"/>
                </a:solidFill>
                <a:effectLst/>
                <a:latin typeface="Gotham Narrow Book"/>
              </a:rPr>
              <a:t> A provincial economy that achieves break-out economic growth, resulting sufficient employment and opportunity and an economy that is sustainable, resilient, diverse and thriving – generating confidence, hope and prosperity for all.</a:t>
            </a:r>
          </a:p>
          <a:p>
            <a:pPr marL="0" marR="0" algn="l">
              <a:lnSpc>
                <a:spcPct val="107000"/>
              </a:lnSpc>
              <a:spcBef>
                <a:spcPts val="0"/>
              </a:spcBef>
              <a:spcAft>
                <a:spcPts val="800"/>
              </a:spcAft>
            </a:pPr>
            <a:endParaRPr lang="en-US" sz="800" b="1" dirty="0">
              <a:solidFill>
                <a:srgbClr val="FFFFFF"/>
              </a:solidFill>
              <a:effectLst/>
              <a:latin typeface="Gotham Narrow Book"/>
            </a:endParaRPr>
          </a:p>
          <a:p>
            <a:pPr marL="0" marR="0" algn="l">
              <a:lnSpc>
                <a:spcPct val="107000"/>
              </a:lnSpc>
              <a:spcBef>
                <a:spcPts val="0"/>
              </a:spcBef>
              <a:spcAft>
                <a:spcPts val="800"/>
              </a:spcAft>
            </a:pPr>
            <a:r>
              <a:rPr lang="en-US" sz="800" b="1" dirty="0">
                <a:solidFill>
                  <a:srgbClr val="FFFFFF"/>
                </a:solidFill>
                <a:effectLst/>
                <a:latin typeface="Gotham Narrow Book"/>
              </a:rPr>
              <a:t>Goal</a:t>
            </a:r>
          </a:p>
          <a:p>
            <a:pPr marL="0" marR="0" algn="l">
              <a:lnSpc>
                <a:spcPct val="107000"/>
              </a:lnSpc>
              <a:spcBef>
                <a:spcPts val="0"/>
              </a:spcBef>
              <a:spcAft>
                <a:spcPts val="800"/>
              </a:spcAft>
            </a:pPr>
            <a:r>
              <a:rPr lang="en-US" sz="800" b="1" dirty="0">
                <a:solidFill>
                  <a:srgbClr val="FFFFFF"/>
                </a:solidFill>
                <a:effectLst/>
                <a:latin typeface="Gotham Narrow Book"/>
              </a:rPr>
              <a:t>By 2035, the Western Cape will be a R1-trillion inclusive economy in real terms and growing at between 4% and 6% per annum.  This will be achieved through enabling a competitive business environment in which growth is driven through businesses exploiting opportunities.</a:t>
            </a:r>
          </a:p>
          <a:p>
            <a:pPr marL="0" marR="0" algn="l">
              <a:lnSpc>
                <a:spcPct val="107000"/>
              </a:lnSpc>
              <a:spcBef>
                <a:spcPts val="0"/>
              </a:spcBef>
              <a:spcAft>
                <a:spcPts val="800"/>
              </a:spcAft>
            </a:pPr>
            <a:endParaRPr lang="en-ZA" sz="800" b="1" dirty="0">
              <a:solidFill>
                <a:srgbClr val="FFFFFF"/>
              </a:solidFill>
              <a:effectLst/>
              <a:latin typeface="Gotham Narrow Book"/>
            </a:endParaRPr>
          </a:p>
          <a:p>
            <a:pPr marL="0" marR="0" algn="l">
              <a:lnSpc>
                <a:spcPct val="107000"/>
              </a:lnSpc>
              <a:spcBef>
                <a:spcPts val="0"/>
              </a:spcBef>
              <a:spcAft>
                <a:spcPts val="800"/>
              </a:spcAft>
            </a:pPr>
            <a:r>
              <a:rPr lang="en-ZA" sz="800" b="1" dirty="0">
                <a:solidFill>
                  <a:srgbClr val="FFFFFF"/>
                </a:solidFill>
                <a:effectLst/>
                <a:latin typeface="Gotham Narrow Book"/>
              </a:rPr>
              <a:t>Increasing inclusion</a:t>
            </a:r>
            <a:endParaRPr lang="en-GB" sz="800" b="1" dirty="0">
              <a:solidFill>
                <a:srgbClr val="FFFFFF"/>
              </a:solidFill>
              <a:effectLst/>
              <a:latin typeface="Arial" panose="020B0604020202020204" pitchFamily="34" charset="0"/>
            </a:endParaRPr>
          </a:p>
          <a:p>
            <a:pPr marL="0" marR="0" algn="l">
              <a:lnSpc>
                <a:spcPct val="107000"/>
              </a:lnSpc>
              <a:spcBef>
                <a:spcPts val="0"/>
              </a:spcBef>
              <a:spcAft>
                <a:spcPts val="800"/>
              </a:spcAft>
            </a:pPr>
            <a:r>
              <a:rPr lang="en-ZA" sz="800" dirty="0">
                <a:effectLst/>
                <a:latin typeface="Gotham Narrow Book"/>
                <a:ea typeface="Arial" panose="020B0604020202020204" pitchFamily="34" charset="0"/>
              </a:rPr>
              <a:t>driven by jobs-rich growth in the formal, informal and township sectors, benefitting all citizens, communities and enterprises – both urban and rural – and especially women and young people.</a:t>
            </a:r>
            <a:endParaRPr lang="en-GB" sz="800" dirty="0">
              <a:effectLst/>
              <a:latin typeface="Arial" panose="020B0604020202020204" pitchFamily="34" charset="0"/>
              <a:ea typeface="Arial" panose="020B0604020202020204" pitchFamily="34" charset="0"/>
            </a:endParaRPr>
          </a:p>
          <a:p>
            <a:pPr marL="0" marR="0" algn="l">
              <a:lnSpc>
                <a:spcPct val="107000"/>
              </a:lnSpc>
              <a:spcBef>
                <a:spcPts val="0"/>
              </a:spcBef>
              <a:spcAft>
                <a:spcPts val="800"/>
              </a:spcAft>
            </a:pPr>
            <a:r>
              <a:rPr lang="en-ZA" sz="800" dirty="0">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indent="0" algn="l">
              <a:lnSpc>
                <a:spcPct val="107000"/>
              </a:lnSpc>
              <a:spcBef>
                <a:spcPts val="0"/>
              </a:spcBef>
              <a:spcAft>
                <a:spcPts val="800"/>
              </a:spcAft>
            </a:pPr>
            <a:r>
              <a:rPr lang="en-ZA" sz="800" b="1" dirty="0">
                <a:solidFill>
                  <a:srgbClr val="FFFFFF"/>
                </a:solidFill>
                <a:effectLst/>
                <a:latin typeface="Gotham Narrow Book"/>
                <a:ea typeface="Arial" panose="020B0604020202020204" pitchFamily="34" charset="0"/>
              </a:rPr>
              <a:t>Competitive business environment</a:t>
            </a:r>
            <a:endParaRPr lang="en-GB" sz="800" dirty="0">
              <a:effectLst/>
              <a:latin typeface="Arial" panose="020B0604020202020204" pitchFamily="34" charset="0"/>
              <a:ea typeface="Arial" panose="020B0604020202020204" pitchFamily="34" charset="0"/>
            </a:endParaRPr>
          </a:p>
          <a:p>
            <a:pPr marL="0" marR="0" indent="0" algn="l">
              <a:lnSpc>
                <a:spcPct val="107000"/>
              </a:lnSpc>
              <a:spcBef>
                <a:spcPts val="0"/>
              </a:spcBef>
              <a:spcAft>
                <a:spcPts val="800"/>
              </a:spcAft>
            </a:pPr>
            <a:r>
              <a:rPr lang="en-ZA" sz="800" dirty="0">
                <a:effectLst/>
                <a:latin typeface="Gotham Narrow Book"/>
                <a:ea typeface="Arial" panose="020B0604020202020204" pitchFamily="34" charset="0"/>
              </a:rPr>
              <a:t> that ensures total factor productivity growth through competition, productivity enhancing spatial policies, and investment in infrastructure, connectivity and skills, with government officials who all apply an ease-of-doing-business approach.</a:t>
            </a:r>
            <a:endParaRPr lang="en-GB" sz="800" dirty="0">
              <a:effectLst/>
              <a:latin typeface="Arial" panose="020B0604020202020204" pitchFamily="34" charset="0"/>
              <a:ea typeface="Arial" panose="020B0604020202020204" pitchFamily="34" charset="0"/>
            </a:endParaRPr>
          </a:p>
          <a:p>
            <a:pPr marL="0" marR="0" indent="0" algn="l">
              <a:lnSpc>
                <a:spcPct val="107000"/>
              </a:lnSpc>
              <a:spcBef>
                <a:spcPts val="0"/>
              </a:spcBef>
              <a:spcAft>
                <a:spcPts val="800"/>
              </a:spcAft>
            </a:pPr>
            <a:r>
              <a:rPr lang="en-ZA" sz="800" dirty="0">
                <a:effectLst/>
                <a:latin typeface="Gotham Narrow Book"/>
                <a:ea typeface="Arial" panose="020B0604020202020204" pitchFamily="34" charset="0"/>
              </a:rPr>
              <a:t> </a:t>
            </a:r>
            <a:endParaRPr lang="en-GB" sz="800" dirty="0">
              <a:effectLst/>
              <a:latin typeface="Arial" panose="020B0604020202020204" pitchFamily="34" charset="0"/>
              <a:ea typeface="Arial" panose="020B0604020202020204" pitchFamily="34" charset="0"/>
            </a:endParaRPr>
          </a:p>
          <a:p>
            <a:pPr marL="0" marR="0" algn="l">
              <a:lnSpc>
                <a:spcPct val="107000"/>
              </a:lnSpc>
              <a:spcBef>
                <a:spcPts val="0"/>
              </a:spcBef>
              <a:spcAft>
                <a:spcPts val="800"/>
              </a:spcAft>
            </a:pPr>
            <a:r>
              <a:rPr lang="en-ZA" sz="800" b="1" dirty="0">
                <a:solidFill>
                  <a:srgbClr val="000000"/>
                </a:solidFill>
                <a:effectLst/>
                <a:latin typeface="Gotham Narrow Book"/>
              </a:rPr>
              <a:t>Increased sustainability</a:t>
            </a:r>
            <a:endParaRPr lang="en-GB" sz="800" b="1" dirty="0">
              <a:effectLst/>
              <a:latin typeface="Arial" panose="020B0604020202020204" pitchFamily="34" charset="0"/>
            </a:endParaRPr>
          </a:p>
          <a:p>
            <a:pPr marL="0" marR="0" algn="l">
              <a:lnSpc>
                <a:spcPct val="107000"/>
              </a:lnSpc>
              <a:spcBef>
                <a:spcPts val="0"/>
              </a:spcBef>
              <a:spcAft>
                <a:spcPts val="800"/>
              </a:spcAft>
            </a:pPr>
            <a:r>
              <a:rPr lang="en-ZA" sz="800" dirty="0">
                <a:effectLst/>
                <a:latin typeface="Gotham Narrow Book"/>
                <a:ea typeface="Arial" panose="020B0604020202020204" pitchFamily="34" charset="0"/>
                <a:cs typeface="Arial" panose="020B0604020202020204" pitchFamily="34" charset="0"/>
              </a:rPr>
              <a:t>as the Western Cape Government accelerates progress to a net zero carbon and resilient province, conserves the natural environment and mitigates the impact of climate change.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800" dirty="0">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800" b="1" dirty="0">
                <a:solidFill>
                  <a:srgbClr val="FFFFFF"/>
                </a:solidFill>
                <a:effectLst/>
                <a:latin typeface="Gotham Narrow Book"/>
                <a:ea typeface="Arial" panose="020B0604020202020204" pitchFamily="34" charset="0"/>
                <a:cs typeface="Times New Roman" panose="02020603050405020304" pitchFamily="18" charset="0"/>
              </a:rPr>
              <a:t>Resilience</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indent="0" algn="l">
              <a:lnSpc>
                <a:spcPct val="107000"/>
              </a:lnSpc>
              <a:spcBef>
                <a:spcPts val="0"/>
              </a:spcBef>
              <a:spcAft>
                <a:spcPts val="800"/>
              </a:spcAft>
            </a:pPr>
            <a:r>
              <a:rPr lang="en-ZA" sz="800" dirty="0">
                <a:effectLst/>
                <a:latin typeface="Gotham Narrow Book"/>
                <a:ea typeface="Arial" panose="020B0604020202020204" pitchFamily="34" charset="0"/>
              </a:rPr>
              <a:t>through diversifying economic activity and strengthening the Western Cape Government’s ability to anticipate, prepare for and respond to exogenous shocks, including climate change, migration, adverse political/geopolitical events and the Fourth Industrial Revolution. </a:t>
            </a:r>
            <a:endParaRPr lang="en-GB" sz="800" dirty="0">
              <a:effectLst/>
              <a:latin typeface="Arial" panose="020B0604020202020204" pitchFamily="34" charset="0"/>
              <a:ea typeface="Arial" panose="020B0604020202020204" pitchFamily="34" charset="0"/>
            </a:endParaRPr>
          </a:p>
          <a:p>
            <a:pPr marL="0" marR="0" indent="0" algn="l">
              <a:lnSpc>
                <a:spcPct val="107000"/>
              </a:lnSpc>
              <a:spcBef>
                <a:spcPts val="0"/>
              </a:spcBef>
              <a:spcAft>
                <a:spcPts val="800"/>
              </a:spcAft>
            </a:pPr>
            <a:r>
              <a:rPr lang="en-ZA" sz="800" dirty="0">
                <a:effectLst/>
                <a:latin typeface="Gotham Narrow Book"/>
                <a:ea typeface="Arial" panose="020B0604020202020204" pitchFamily="34" charset="0"/>
              </a:rPr>
              <a:t> </a:t>
            </a:r>
            <a:endParaRPr lang="en-GB" sz="800" dirty="0">
              <a:effectLst/>
              <a:latin typeface="Arial" panose="020B0604020202020204" pitchFamily="34" charset="0"/>
              <a:ea typeface="Arial" panose="020B0604020202020204" pitchFamily="34" charset="0"/>
            </a:endParaRPr>
          </a:p>
          <a:p>
            <a:pPr marL="0" marR="0" indent="0" algn="l">
              <a:lnSpc>
                <a:spcPct val="107000"/>
              </a:lnSpc>
              <a:spcBef>
                <a:spcPts val="0"/>
              </a:spcBef>
              <a:spcAft>
                <a:spcPts val="800"/>
              </a:spcAft>
            </a:pPr>
            <a:r>
              <a:rPr lang="en-ZA" sz="800" dirty="0">
                <a:effectLst/>
                <a:latin typeface="Arial" panose="020B0604020202020204" pitchFamily="34" charset="0"/>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800" b="1" dirty="0">
                <a:solidFill>
                  <a:srgbClr val="000000"/>
                </a:solidFill>
                <a:effectLst/>
                <a:latin typeface="Gotham Narrow Book"/>
              </a:rPr>
              <a:t>Thriving people and places</a:t>
            </a:r>
            <a:endParaRPr lang="en-GB" sz="800" b="1" dirty="0">
              <a:effectLst/>
              <a:latin typeface="Arial" panose="020B0604020202020204" pitchFamily="34" charset="0"/>
            </a:endParaRPr>
          </a:p>
          <a:p>
            <a:pPr marL="0" marR="0" algn="l">
              <a:lnSpc>
                <a:spcPct val="107000"/>
              </a:lnSpc>
              <a:spcBef>
                <a:spcPts val="0"/>
              </a:spcBef>
              <a:spcAft>
                <a:spcPts val="800"/>
              </a:spcAft>
            </a:pPr>
            <a:r>
              <a:rPr lang="en-ZA" sz="800" dirty="0">
                <a:effectLst/>
                <a:latin typeface="Gotham Narrow Book"/>
                <a:ea typeface="Arial" panose="020B0604020202020204" pitchFamily="34" charset="0"/>
                <a:cs typeface="Arial" panose="020B0604020202020204" pitchFamily="34" charset="0"/>
              </a:rPr>
              <a:t>whose social and economic potential is being realised through improved access to opportunities, and where solutions to challenges build on a diversity of cultures and talents.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800" dirty="0">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800" b="1" dirty="0">
                <a:solidFill>
                  <a:srgbClr val="FFFFFF"/>
                </a:solidFill>
                <a:effectLst/>
                <a:latin typeface="Gotham Narrow Book"/>
                <a:ea typeface="Arial" panose="020B0604020202020204" pitchFamily="34" charset="0"/>
              </a:rPr>
              <a:t>Confidence and hope</a:t>
            </a:r>
            <a:endParaRPr lang="en-GB" sz="800" dirty="0">
              <a:effectLst/>
              <a:latin typeface="Arial" panose="020B0604020202020204" pitchFamily="34" charset="0"/>
              <a:ea typeface="Arial" panose="020B0604020202020204" pitchFamily="34" charset="0"/>
            </a:endParaRPr>
          </a:p>
          <a:p>
            <a:pPr marL="0" marR="0" algn="l">
              <a:lnSpc>
                <a:spcPct val="107000"/>
              </a:lnSpc>
              <a:spcBef>
                <a:spcPts val="0"/>
              </a:spcBef>
              <a:spcAft>
                <a:spcPts val="800"/>
              </a:spcAft>
            </a:pPr>
            <a:r>
              <a:rPr lang="en-ZA" sz="800" dirty="0">
                <a:effectLst/>
                <a:latin typeface="Gotham Narrow Book"/>
                <a:ea typeface="Arial" panose="020B0604020202020204" pitchFamily="34" charset="0"/>
                <a:cs typeface="Arial" panose="020B0604020202020204" pitchFamily="34" charset="0"/>
              </a:rPr>
              <a:t> with businesses and citizens that are positive about their economy and the Western Cape’s future, and a high level of trust among the private sector, communities, residents and government, who work together to address challenges and realise opportunities.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800" dirty="0">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800" b="1" dirty="0">
                <a:solidFill>
                  <a:srgbClr val="FFFFFF"/>
                </a:solidFill>
                <a:effectLst/>
                <a:latin typeface="Gotham Narrow Book"/>
                <a:ea typeface="Arial" panose="020B0604020202020204" pitchFamily="34" charset="0"/>
              </a:rPr>
              <a:t>Prosperity</a:t>
            </a:r>
            <a:endParaRPr lang="en-GB" sz="800" dirty="0">
              <a:effectLst/>
              <a:latin typeface="Arial" panose="020B0604020202020204" pitchFamily="34" charset="0"/>
              <a:ea typeface="Arial" panose="020B0604020202020204" pitchFamily="34" charset="0"/>
            </a:endParaRPr>
          </a:p>
          <a:p>
            <a:pPr algn="l"/>
            <a:r>
              <a:rPr lang="en-ZA" sz="800" dirty="0">
                <a:effectLst/>
                <a:latin typeface="Gotham Narrow Book"/>
                <a:ea typeface="Arial" panose="020B0604020202020204" pitchFamily="34" charset="0"/>
                <a:cs typeface="Times New Roman" panose="02020603050405020304" pitchFamily="18" charset="0"/>
              </a:rPr>
              <a:t>with everyone in the region having an improved quality of life, increased wealth and more opportunities</a:t>
            </a:r>
            <a:endParaRPr lang="en-GB" sz="800" dirty="0"/>
          </a:p>
        </p:txBody>
      </p:sp>
      <p:sp>
        <p:nvSpPr>
          <p:cNvPr id="4" name="Slide Number Placeholder 3"/>
          <p:cNvSpPr>
            <a:spLocks noGrp="1"/>
          </p:cNvSpPr>
          <p:nvPr>
            <p:ph type="sldNum" sz="quarter" idx="5"/>
          </p:nvPr>
        </p:nvSpPr>
        <p:spPr/>
        <p:txBody>
          <a:bodyPr/>
          <a:lstStyle/>
          <a:p>
            <a:fld id="{6025923F-580B-A047-9C0E-6EE78A396537}" type="slidenum">
              <a:rPr lang="en-US" smtClean="0"/>
              <a:t>4</a:t>
            </a:fld>
            <a:endParaRPr lang="en-US" dirty="0"/>
          </a:p>
        </p:txBody>
      </p:sp>
    </p:spTree>
    <p:extLst>
      <p:ext uri="{BB962C8B-B14F-4D97-AF65-F5344CB8AC3E}">
        <p14:creationId xmlns:p14="http://schemas.microsoft.com/office/powerpoint/2010/main" val="1739467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ZA" sz="1800" dirty="0">
                <a:solidFill>
                  <a:srgbClr val="3B3838"/>
                </a:solidFill>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ZA" sz="800" b="1" dirty="0">
                <a:effectLst/>
                <a:latin typeface="Gotham Narrow Book"/>
                <a:ea typeface="Arial" panose="020B0604020202020204" pitchFamily="34" charset="0"/>
                <a:cs typeface="Times New Roman" panose="02020603050405020304" pitchFamily="18" charset="0"/>
              </a:rPr>
              <a:t>Partnerships and cooperation.</a:t>
            </a:r>
            <a:r>
              <a:rPr lang="en-ZA" sz="800" dirty="0">
                <a:effectLst/>
                <a:latin typeface="Gotham Narrow Book"/>
                <a:ea typeface="Arial" panose="020B0604020202020204" pitchFamily="34" charset="0"/>
                <a:cs typeface="Times New Roman" panose="02020603050405020304" pitchFamily="18" charset="0"/>
              </a:rPr>
              <a:t> Strategic partnerships and cooperation with other spheres of government and the private sector to increase the speed and scale of change.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ZA" sz="800" b="1" dirty="0">
                <a:effectLst/>
                <a:latin typeface="Gotham Narrow Book"/>
                <a:ea typeface="Arial" panose="020B0604020202020204" pitchFamily="34" charset="0"/>
                <a:cs typeface="Times New Roman" panose="02020603050405020304" pitchFamily="18" charset="0"/>
              </a:rPr>
              <a:t>Innovation.</a:t>
            </a:r>
            <a:r>
              <a:rPr lang="en-ZA" sz="800" dirty="0">
                <a:effectLst/>
                <a:latin typeface="Gotham Narrow Book"/>
                <a:ea typeface="Arial" panose="020B0604020202020204" pitchFamily="34" charset="0"/>
                <a:cs typeface="Times New Roman" panose="02020603050405020304" pitchFamily="18" charset="0"/>
              </a:rPr>
              <a:t> Embracing new ideas and pushing the boundaries of the Western Cape’s constitutional mandate to enable private-sector-led economic growth and job creation in tourism, trade and industrial policy.</a:t>
            </a:r>
            <a:endParaRPr lang="en-GB" sz="800" b="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ZA" sz="800" b="1" dirty="0">
                <a:effectLst/>
                <a:latin typeface="Gotham Narrow Book"/>
                <a:ea typeface="Arial" panose="020B0604020202020204" pitchFamily="34" charset="0"/>
                <a:cs typeface="Times New Roman" panose="02020603050405020304" pitchFamily="18" charset="0"/>
              </a:rPr>
              <a:t>Responsiveness to impactful opportunities</a:t>
            </a:r>
            <a:r>
              <a:rPr lang="en-ZA" sz="800" dirty="0">
                <a:effectLst/>
                <a:latin typeface="Gotham Narrow Book"/>
                <a:ea typeface="Arial" panose="020B0604020202020204" pitchFamily="34" charset="0"/>
                <a:cs typeface="Times New Roman" panose="02020603050405020304" pitchFamily="18" charset="0"/>
              </a:rPr>
              <a:t>. Government should be responsive to all private-sector-led opportunities, while being selective about which support levers are deployed based on the extent of private-sector involvement and participation, and evidence of the potential of the opportunity.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5</a:t>
            </a:fld>
            <a:endParaRPr lang="en-US" dirty="0"/>
          </a:p>
        </p:txBody>
      </p:sp>
    </p:spTree>
    <p:extLst>
      <p:ext uri="{BB962C8B-B14F-4D97-AF65-F5344CB8AC3E}">
        <p14:creationId xmlns:p14="http://schemas.microsoft.com/office/powerpoint/2010/main" val="3227809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ZA" sz="800" b="1" dirty="0">
                <a:solidFill>
                  <a:srgbClr val="000099"/>
                </a:solidFill>
                <a:effectLst/>
                <a:latin typeface="Gotham Narrow Book"/>
                <a:ea typeface="Arial" panose="020B0604020202020204" pitchFamily="34" charset="0"/>
                <a:cs typeface="Arial" panose="020B0604020202020204" pitchFamily="34" charset="0"/>
              </a:rPr>
              <a:t>Priority Focus Areas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r>
              <a:rPr lang="en-ZA" sz="800" dirty="0">
                <a:effectLst/>
                <a:latin typeface="Gotham Narrow Book"/>
                <a:ea typeface="Arial" panose="020B0604020202020204" pitchFamily="34" charset="0"/>
                <a:cs typeface="Arial" panose="020B0604020202020204" pitchFamily="34" charset="0"/>
              </a:rPr>
              <a:t>A</a:t>
            </a:r>
            <a:r>
              <a:rPr lang="en-ZA" sz="800" dirty="0">
                <a:effectLst/>
                <a:latin typeface="Gotham Narrow Book"/>
                <a:ea typeface="Calibri" panose="020F0502020204030204" pitchFamily="34" charset="0"/>
                <a:cs typeface="Arial" panose="020B0604020202020204" pitchFamily="34" charset="0"/>
              </a:rPr>
              <a:t> process of analysis and engagement led to </a:t>
            </a:r>
            <a:r>
              <a:rPr lang="en-ZA" sz="800" dirty="0">
                <a:effectLst/>
                <a:latin typeface="Gotham Narrow Book"/>
                <a:ea typeface="Arial" panose="020B0604020202020204" pitchFamily="34" charset="0"/>
                <a:cs typeface="Arial" panose="020B0604020202020204" pitchFamily="34" charset="0"/>
              </a:rPr>
              <a:t>seven Priority Focus Areas for the Strategy being identified for implementation over the short and medium term.  </a:t>
            </a:r>
            <a:r>
              <a:rPr lang="en-ZA" sz="800" dirty="0">
                <a:effectLst/>
                <a:latin typeface="Gotham Narrow Book"/>
                <a:ea typeface="Arial" panose="020B0604020202020204" pitchFamily="34" charset="0"/>
                <a:cs typeface="Times New Roman" panose="02020603050405020304" pitchFamily="18" charset="0"/>
              </a:rPr>
              <a:t>The seven PFAs concentrate on the key constraints in network industries and on the essential elements needed to raise total factor productivity and competitiveness. </a:t>
            </a:r>
            <a:r>
              <a:rPr lang="en-ZA" sz="800" dirty="0">
                <a:effectLst/>
                <a:latin typeface="Gotham Narrow Book"/>
                <a:ea typeface="Arial" panose="020B0604020202020204" pitchFamily="34" charset="0"/>
                <a:cs typeface="Arial" panose="020B0604020202020204" pitchFamily="34" charset="0"/>
              </a:rPr>
              <a:t>Over time, these priority areas may change, as the Growth for Jobs Strategy will need to be agile in the face of changing circumstances and opportunities</a:t>
            </a:r>
            <a:endParaRPr lang="en-GB" sz="800" dirty="0"/>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6</a:t>
            </a:fld>
            <a:endParaRPr lang="en-US" dirty="0"/>
          </a:p>
        </p:txBody>
      </p:sp>
    </p:spTree>
    <p:extLst>
      <p:ext uri="{BB962C8B-B14F-4D97-AF65-F5344CB8AC3E}">
        <p14:creationId xmlns:p14="http://schemas.microsoft.com/office/powerpoint/2010/main" val="2007985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800"/>
              </a:spcAft>
            </a:pPr>
            <a:r>
              <a:rPr lang="en-GB" sz="800" dirty="0">
                <a:effectLst/>
                <a:latin typeface="Arial" panose="020B0604020202020204" pitchFamily="34" charset="0"/>
                <a:ea typeface="Arial" panose="020B0604020202020204" pitchFamily="34" charset="0"/>
                <a:cs typeface="Times New Roman" panose="02020603050405020304" pitchFamily="18" charset="0"/>
              </a:rPr>
              <a:t>WC GFCF currently 14%. At this rate, compensating for depreciation, every year we have less private sector capital.</a:t>
            </a:r>
          </a:p>
          <a:p>
            <a:pPr marL="0" marR="0" algn="just">
              <a:lnSpc>
                <a:spcPct val="115000"/>
              </a:lnSpc>
              <a:spcBef>
                <a:spcPts val="0"/>
              </a:spcBef>
              <a:spcAft>
                <a:spcPts val="800"/>
              </a:spcAft>
            </a:pPr>
            <a:r>
              <a:rPr lang="en-GB" sz="800" dirty="0">
                <a:effectLst/>
                <a:latin typeface="Arial" panose="020B0604020202020204" pitchFamily="34" charset="0"/>
                <a:ea typeface="Arial" panose="020B0604020202020204" pitchFamily="34" charset="0"/>
                <a:cs typeface="Times New Roman" panose="02020603050405020304" pitchFamily="18" charset="0"/>
              </a:rPr>
              <a:t>A point in case for private sector. A clothing and textile worker with a needle and thread can only produce one jersey per day, one with </a:t>
            </a:r>
            <a:r>
              <a:rPr lang="en-GB" sz="800" dirty="0" err="1">
                <a:effectLst/>
                <a:latin typeface="Arial" panose="020B0604020202020204" pitchFamily="34" charset="0"/>
                <a:ea typeface="Arial" panose="020B0604020202020204" pitchFamily="34" charset="0"/>
                <a:cs typeface="Times New Roman" panose="02020603050405020304" pitchFamily="18" charset="0"/>
              </a:rPr>
              <a:t>industria</a:t>
            </a:r>
            <a:r>
              <a:rPr lang="en-GB" sz="800" dirty="0">
                <a:effectLst/>
                <a:latin typeface="Arial" panose="020B0604020202020204" pitchFamily="34" charset="0"/>
                <a:ea typeface="Arial" panose="020B0604020202020204" pitchFamily="34" charset="0"/>
                <a:cs typeface="Times New Roman" panose="02020603050405020304" pitchFamily="18" charset="0"/>
              </a:rPr>
              <a:t> knitting machine can produce 1000 jerseys per day. Who will be paid more. In fact foreign companies will driver out the aunty with knitting needles. This is true for every sector </a:t>
            </a:r>
          </a:p>
        </p:txBody>
      </p:sp>
      <p:sp>
        <p:nvSpPr>
          <p:cNvPr id="4" name="Slide Number Placeholder 3"/>
          <p:cNvSpPr>
            <a:spLocks noGrp="1"/>
          </p:cNvSpPr>
          <p:nvPr>
            <p:ph type="sldNum" sz="quarter" idx="5"/>
          </p:nvPr>
        </p:nvSpPr>
        <p:spPr/>
        <p:txBody>
          <a:bodyPr/>
          <a:lstStyle/>
          <a:p>
            <a:fld id="{6025923F-580B-A047-9C0E-6EE78A396537}" type="slidenum">
              <a:rPr lang="en-US" smtClean="0"/>
              <a:t>8</a:t>
            </a:fld>
            <a:endParaRPr lang="en-US" dirty="0"/>
          </a:p>
        </p:txBody>
      </p:sp>
    </p:spTree>
    <p:extLst>
      <p:ext uri="{BB962C8B-B14F-4D97-AF65-F5344CB8AC3E}">
        <p14:creationId xmlns:p14="http://schemas.microsoft.com/office/powerpoint/2010/main" val="509106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GB" sz="800" b="1" dirty="0">
                <a:solidFill>
                  <a:srgbClr val="890C58"/>
                </a:solidFill>
                <a:effectLst/>
                <a:latin typeface="Gotham Narrow Book"/>
                <a:ea typeface="Century Gothic" panose="020B0502020202020204" pitchFamily="34" charset="0"/>
                <a:cs typeface="Arial" panose="020B0604020202020204" pitchFamily="34" charset="0"/>
              </a:rPr>
              <a:t>Actions towards 2035 success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nSpc>
                <a:spcPct val="115000"/>
              </a:lnSpc>
              <a:spcBef>
                <a:spcPts val="0"/>
              </a:spcBef>
              <a:spcAft>
                <a:spcPts val="0"/>
              </a:spcAft>
              <a:buFont typeface="+mj-lt"/>
              <a:buNone/>
            </a:pPr>
            <a:endParaRPr lang="en-GB" sz="800" b="1" dirty="0">
              <a:solidFill>
                <a:srgbClr val="890C58"/>
              </a:solidFill>
              <a:effectLst/>
              <a:latin typeface="Gotham Narrow Book"/>
              <a:ea typeface="Century Gothic" panose="020B0502020202020204" pitchFamily="34" charset="0"/>
              <a:cs typeface="Arial" panose="020B0604020202020204" pitchFamily="34" charset="0"/>
            </a:endParaRPr>
          </a:p>
          <a:p>
            <a:pPr marL="0" marR="0" lvl="0" indent="0">
              <a:lnSpc>
                <a:spcPct val="115000"/>
              </a:lnSpc>
              <a:spcBef>
                <a:spcPts val="0"/>
              </a:spcBef>
              <a:spcAft>
                <a:spcPts val="0"/>
              </a:spcAft>
              <a:buFont typeface="+mj-lt"/>
              <a:buNone/>
            </a:pPr>
            <a:r>
              <a:rPr lang="en-GB" sz="800" b="1" dirty="0">
                <a:solidFill>
                  <a:srgbClr val="890C58"/>
                </a:solidFill>
                <a:effectLst/>
                <a:latin typeface="Gotham Narrow Book"/>
                <a:ea typeface="Century Gothic" panose="020B0502020202020204" pitchFamily="34" charset="0"/>
                <a:cs typeface="Arial" panose="020B0604020202020204" pitchFamily="34" charset="0"/>
              </a:rPr>
              <a:t>Smart investment promotion, facilitation and support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Developing an overall Cape Brand inclusive of industry and place-based opportunities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Undertaking aggressive programmes to market and promote growth opportunities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Strengthening the overall investment facilitation ecosystem</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Developing platforms to link investors to opportunities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15000"/>
              </a:lnSpc>
              <a:spcBef>
                <a:spcPts val="0"/>
              </a:spcBef>
              <a:spcAft>
                <a:spcPts val="0"/>
              </a:spcAft>
            </a:pPr>
            <a:r>
              <a:rPr lang="en-ZA" sz="800" dirty="0">
                <a:effectLst/>
                <a:latin typeface="Gotham Narrow Book"/>
                <a:ea typeface="Arial" panose="020B0604020202020204" pitchFamily="34" charset="0"/>
                <a:cs typeface="Arial" panose="020B0604020202020204" pitchFamily="34"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nSpc>
                <a:spcPct val="115000"/>
              </a:lnSpc>
              <a:spcBef>
                <a:spcPts val="0"/>
              </a:spcBef>
              <a:spcAft>
                <a:spcPts val="0"/>
              </a:spcAft>
              <a:buFont typeface="+mj-lt"/>
              <a:buNone/>
            </a:pPr>
            <a:r>
              <a:rPr lang="en-GB" sz="800" b="1" dirty="0">
                <a:solidFill>
                  <a:srgbClr val="890C58"/>
                </a:solidFill>
                <a:effectLst/>
                <a:latin typeface="Gotham Narrow Book"/>
                <a:ea typeface="Century Gothic" panose="020B0502020202020204" pitchFamily="34" charset="0"/>
                <a:cs typeface="Arial" panose="020B0604020202020204" pitchFamily="34" charset="0"/>
              </a:rPr>
              <a:t>Enabling and competitive environment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Addressing visa challenges and identifying the top three investor constraints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Developing nuanced packages of support and incentives (especially non-financial)</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Ensuring that the necessary infrastructure for investment is provided</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Radically increasing supply of affordable housing</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Times New Roman" panose="02020603050405020304" pitchFamily="18" charset="0"/>
              </a:rPr>
              <a:t>Increasing policy and regulatory certainty</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15000"/>
              </a:lnSpc>
              <a:spcBef>
                <a:spcPts val="0"/>
              </a:spcBef>
              <a:spcAft>
                <a:spcPts val="0"/>
              </a:spcAft>
            </a:pPr>
            <a:r>
              <a:rPr lang="en-ZA" sz="800" dirty="0">
                <a:effectLst/>
                <a:latin typeface="Gotham Narrow Book"/>
                <a:ea typeface="Arial" panose="020B0604020202020204" pitchFamily="34" charset="0"/>
                <a:cs typeface="Times New Roman" panose="02020603050405020304" pitchFamily="18" charset="0"/>
              </a:rPr>
              <a:t> </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nSpc>
                <a:spcPct val="115000"/>
              </a:lnSpc>
              <a:spcBef>
                <a:spcPts val="0"/>
              </a:spcBef>
              <a:spcAft>
                <a:spcPts val="0"/>
              </a:spcAft>
              <a:buFont typeface="+mj-lt"/>
              <a:buNone/>
            </a:pPr>
            <a:r>
              <a:rPr lang="en-GB" sz="800" b="1" dirty="0">
                <a:solidFill>
                  <a:srgbClr val="890C58"/>
                </a:solidFill>
                <a:effectLst/>
                <a:latin typeface="Gotham Narrow Book"/>
                <a:ea typeface="Century Gothic" panose="020B0502020202020204" pitchFamily="34" charset="0"/>
                <a:cs typeface="Arial" panose="020B0604020202020204" pitchFamily="34" charset="0"/>
              </a:rPr>
              <a:t>Strong and supportive ecosystems of collaboration, intelligence sharing and trust</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Supporting growth opportunity ecosystems</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800"/>
              </a:spcAft>
              <a:buFont typeface="Symbol" panose="05050102010706020507" pitchFamily="18" charset="2"/>
              <a:buChar char=""/>
            </a:pPr>
            <a:r>
              <a:rPr lang="en-ZA" sz="800" dirty="0">
                <a:effectLst/>
                <a:latin typeface="Gotham Narrow Book"/>
                <a:ea typeface="Arial" panose="020B0604020202020204" pitchFamily="34" charset="0"/>
                <a:cs typeface="Arial" panose="020B0604020202020204" pitchFamily="34" charset="0"/>
              </a:rPr>
              <a:t>Strengthening the investment and opportunity economic intelligence</a:t>
            </a:r>
            <a:endParaRPr lang="en-GB" sz="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t>9</a:t>
            </a:fld>
            <a:endParaRPr lang="en-US" dirty="0"/>
          </a:p>
        </p:txBody>
      </p:sp>
    </p:spTree>
    <p:extLst>
      <p:ext uri="{BB962C8B-B14F-4D97-AF65-F5344CB8AC3E}">
        <p14:creationId xmlns:p14="http://schemas.microsoft.com/office/powerpoint/2010/main" val="1051679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2865755" algn="ctr"/>
                <a:tab pos="5731510" algn="r"/>
                <a:tab pos="457200" algn="l"/>
              </a:tabLs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025923F-580B-A047-9C0E-6EE78A396537}" type="slidenum">
              <a:rPr lang="en-US" smtClean="0"/>
              <a:t>10</a:t>
            </a:fld>
            <a:endParaRPr lang="en-US" dirty="0"/>
          </a:p>
        </p:txBody>
      </p:sp>
    </p:spTree>
    <p:extLst>
      <p:ext uri="{BB962C8B-B14F-4D97-AF65-F5344CB8AC3E}">
        <p14:creationId xmlns:p14="http://schemas.microsoft.com/office/powerpoint/2010/main" val="2354952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Business services such as BPO and </a:t>
            </a:r>
            <a:r>
              <a:rPr lang="en-GB" sz="800" dirty="0" err="1"/>
              <a:t>agri</a:t>
            </a:r>
            <a:r>
              <a:rPr lang="en-GB" sz="800" dirty="0"/>
              <a:t> has shown some significant growth in competitiveness. Their export perf is then not surprising. WE need to replicate this in other tradable sectors </a:t>
            </a:r>
          </a:p>
        </p:txBody>
      </p:sp>
      <p:sp>
        <p:nvSpPr>
          <p:cNvPr id="4" name="Slide Number Placeholder 3"/>
          <p:cNvSpPr>
            <a:spLocks noGrp="1"/>
          </p:cNvSpPr>
          <p:nvPr>
            <p:ph type="sldNum" sz="quarter" idx="5"/>
          </p:nvPr>
        </p:nvSpPr>
        <p:spPr/>
        <p:txBody>
          <a:bodyPr/>
          <a:lstStyle/>
          <a:p>
            <a:fld id="{6025923F-580B-A047-9C0E-6EE78A396537}" type="slidenum">
              <a:rPr lang="en-US" smtClean="0"/>
              <a:t>11</a:t>
            </a:fld>
            <a:endParaRPr lang="en-US" dirty="0"/>
          </a:p>
        </p:txBody>
      </p:sp>
    </p:spTree>
    <p:extLst>
      <p:ext uri="{BB962C8B-B14F-4D97-AF65-F5344CB8AC3E}">
        <p14:creationId xmlns:p14="http://schemas.microsoft.com/office/powerpoint/2010/main" val="3017076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148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3392" y="3429001"/>
            <a:ext cx="10945216" cy="1008113"/>
          </a:xfrm>
          <a:noFill/>
          <a:extLst>
            <a:ext uri="{909E8E84-426E-40DD-AFC4-6F175D3DCCD1}">
              <a14:hiddenFill xmlns:a14="http://schemas.microsoft.com/office/drawing/2010/main">
                <a:solidFill>
                  <a:srgbClr val="00329B"/>
                </a:solidFill>
              </a14:hiddenFill>
            </a:ext>
          </a:extLst>
        </p:spPr>
        <p:txBody>
          <a:bodyPr lIns="72000" tIns="0" rIns="72000" bIns="0" anchor="b">
            <a:normAutofit/>
          </a:bodyPr>
          <a:lstStyle>
            <a:lvl1pPr algn="r">
              <a:spcBef>
                <a:spcPts val="300"/>
              </a:spcBef>
              <a:defRPr sz="2600" cap="all" baseline="0">
                <a:solidFill>
                  <a:schemeClr val="bg1"/>
                </a:solidFill>
                <a:latin typeface="Century Gothic" pitchFamily="34" charset="0"/>
              </a:defRPr>
            </a:lvl1pPr>
          </a:lstStyle>
          <a:p>
            <a:r>
              <a:rPr lang="en-US"/>
              <a:t>Click to edit Master title style</a:t>
            </a:r>
            <a:endParaRPr lang="en-ZA" dirty="0"/>
          </a:p>
        </p:txBody>
      </p:sp>
      <p:sp>
        <p:nvSpPr>
          <p:cNvPr id="10" name="Subtitle 2"/>
          <p:cNvSpPr>
            <a:spLocks noGrp="1"/>
          </p:cNvSpPr>
          <p:nvPr>
            <p:ph type="subTitle" idx="1"/>
          </p:nvPr>
        </p:nvSpPr>
        <p:spPr>
          <a:xfrm>
            <a:off x="623392" y="4532528"/>
            <a:ext cx="10945216" cy="508552"/>
          </a:xfrm>
        </p:spPr>
        <p:txBody>
          <a:bodyPr lIns="72000" tIns="0" rIns="72000" bIns="0" anchor="ctr">
            <a:normAutofit/>
          </a:bodyPr>
          <a:lstStyle>
            <a:lvl1pPr marL="0" indent="0" algn="r">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dirty="0"/>
          </a:p>
        </p:txBody>
      </p:sp>
      <p:sp>
        <p:nvSpPr>
          <p:cNvPr id="15" name="Date Placeholder 11"/>
          <p:cNvSpPr>
            <a:spLocks noGrp="1"/>
          </p:cNvSpPr>
          <p:nvPr>
            <p:ph type="dt" sz="half" idx="2"/>
          </p:nvPr>
        </p:nvSpPr>
        <p:spPr>
          <a:xfrm>
            <a:off x="9552384" y="5398046"/>
            <a:ext cx="2016224" cy="365125"/>
          </a:xfrm>
          <a:prstGeom prst="rect">
            <a:avLst/>
          </a:prstGeom>
        </p:spPr>
        <p:txBody>
          <a:bodyPr vert="horz" lIns="91440" tIns="45720" rIns="91440" bIns="45720" rtlCol="0" anchor="ctr"/>
          <a:lstStyle>
            <a:lvl1pPr algn="r">
              <a:defRPr sz="1100">
                <a:solidFill>
                  <a:schemeClr val="bg1"/>
                </a:solidFill>
              </a:defRPr>
            </a:lvl1pPr>
          </a:lstStyle>
          <a:p>
            <a:endParaRPr lang="en-GB" dirty="0">
              <a:solidFill>
                <a:prstClr val="white"/>
              </a:solidFill>
            </a:endParaRPr>
          </a:p>
        </p:txBody>
      </p:sp>
      <p:sp>
        <p:nvSpPr>
          <p:cNvPr id="17" name="Text Placeholder 16"/>
          <p:cNvSpPr>
            <a:spLocks noGrp="1"/>
          </p:cNvSpPr>
          <p:nvPr>
            <p:ph type="body" sz="quarter" idx="10" hasCustomPrompt="1"/>
          </p:nvPr>
        </p:nvSpPr>
        <p:spPr>
          <a:xfrm>
            <a:off x="4847397" y="5398046"/>
            <a:ext cx="2112235" cy="365125"/>
          </a:xfrm>
        </p:spPr>
        <p:txBody>
          <a:bodyPr>
            <a:normAutofit/>
          </a:bodyPr>
          <a:lstStyle>
            <a:lvl1pPr algn="r">
              <a:defRPr sz="1100" b="0">
                <a:solidFill>
                  <a:schemeClr val="bg1"/>
                </a:solidFill>
              </a:defRPr>
            </a:lvl1pPr>
          </a:lstStyle>
          <a:p>
            <a:pPr lvl="0"/>
            <a:r>
              <a:rPr lang="en-US" dirty="0"/>
              <a:t>Location   |</a:t>
            </a:r>
            <a:endParaRPr lang="en-GB" dirty="0"/>
          </a:p>
        </p:txBody>
      </p:sp>
      <p:sp>
        <p:nvSpPr>
          <p:cNvPr id="18" name="Text Placeholder 16"/>
          <p:cNvSpPr>
            <a:spLocks noGrp="1"/>
          </p:cNvSpPr>
          <p:nvPr>
            <p:ph type="body" sz="quarter" idx="11" hasCustomPrompt="1"/>
          </p:nvPr>
        </p:nvSpPr>
        <p:spPr>
          <a:xfrm>
            <a:off x="6960096" y="5398046"/>
            <a:ext cx="2592288" cy="365125"/>
          </a:xfrm>
        </p:spPr>
        <p:txBody>
          <a:bodyPr>
            <a:normAutofit/>
          </a:bodyPr>
          <a:lstStyle>
            <a:lvl1pPr algn="r">
              <a:defRPr sz="1100" b="0" baseline="0">
                <a:solidFill>
                  <a:schemeClr val="bg1"/>
                </a:solidFill>
              </a:defRPr>
            </a:lvl1pPr>
          </a:lstStyle>
          <a:p>
            <a:pPr lvl="0"/>
            <a:r>
              <a:rPr lang="en-US" dirty="0"/>
              <a:t>Initial. Surname  |</a:t>
            </a:r>
            <a:endParaRPr lang="en-GB" dirty="0"/>
          </a:p>
        </p:txBody>
      </p:sp>
      <p:pic>
        <p:nvPicPr>
          <p:cNvPr id="6" name="Picture 5" descr="Shape, rectangle&#10;&#10;Description automatically generated">
            <a:extLst>
              <a:ext uri="{FF2B5EF4-FFF2-40B4-BE49-F238E27FC236}">
                <a16:creationId xmlns:a16="http://schemas.microsoft.com/office/drawing/2014/main" id="{8F4B28A5-175F-4616-AB3B-7AD74BC551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2700190"/>
          </a:xfrm>
          <a:prstGeom prst="rect">
            <a:avLst/>
          </a:prstGeom>
        </p:spPr>
      </p:pic>
    </p:spTree>
    <p:extLst>
      <p:ext uri="{BB962C8B-B14F-4D97-AF65-F5344CB8AC3E}">
        <p14:creationId xmlns:p14="http://schemas.microsoft.com/office/powerpoint/2010/main" val="331045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6"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8" name="Text Placeholder 4"/>
          <p:cNvSpPr>
            <a:spLocks noGrp="1"/>
          </p:cNvSpPr>
          <p:nvPr>
            <p:ph type="body" sz="quarter" idx="10" hasCustomPrompt="1"/>
          </p:nvPr>
        </p:nvSpPr>
        <p:spPr>
          <a:xfrm>
            <a:off x="393701" y="5681849"/>
            <a:ext cx="11462940" cy="409469"/>
          </a:xfrm>
        </p:spPr>
        <p:txBody>
          <a:bodyPr bIns="0" anchor="b">
            <a:noAutofit/>
          </a:bodyPr>
          <a:lstStyle>
            <a:lvl1pPr>
              <a:spcBef>
                <a:spcPts val="0"/>
              </a:spcBef>
              <a:defRPr sz="800" b="0"/>
            </a:lvl1pPr>
          </a:lstStyle>
          <a:p>
            <a:pPr lvl="0"/>
            <a:r>
              <a:rPr lang="en-US" dirty="0"/>
              <a:t>Source: Xxx</a:t>
            </a:r>
          </a:p>
        </p:txBody>
      </p:sp>
    </p:spTree>
    <p:extLst>
      <p:ext uri="{BB962C8B-B14F-4D97-AF65-F5344CB8AC3E}">
        <p14:creationId xmlns:p14="http://schemas.microsoft.com/office/powerpoint/2010/main" val="2494270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9"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2" name="Text Placeholder 4"/>
          <p:cNvSpPr>
            <a:spLocks noGrp="1"/>
          </p:cNvSpPr>
          <p:nvPr>
            <p:ph type="body" sz="quarter" idx="10" hasCustomPrompt="1"/>
          </p:nvPr>
        </p:nvSpPr>
        <p:spPr>
          <a:xfrm>
            <a:off x="393701" y="5681849"/>
            <a:ext cx="11462940" cy="409469"/>
          </a:xfrm>
        </p:spPr>
        <p:txBody>
          <a:bodyPr bIns="0" anchor="b">
            <a:noAutofit/>
          </a:bodyPr>
          <a:lstStyle>
            <a:lvl1pPr>
              <a:spcBef>
                <a:spcPts val="0"/>
              </a:spcBef>
              <a:defRPr sz="800" b="0"/>
            </a:lvl1pPr>
          </a:lstStyle>
          <a:p>
            <a:pPr lvl="0"/>
            <a:r>
              <a:rPr lang="en-US" dirty="0"/>
              <a:t>Source: Xxx</a:t>
            </a:r>
          </a:p>
        </p:txBody>
      </p:sp>
      <p:sp>
        <p:nvSpPr>
          <p:cNvPr id="13" name="Text Placeholder 4"/>
          <p:cNvSpPr>
            <a:spLocks noGrp="1"/>
          </p:cNvSpPr>
          <p:nvPr>
            <p:ph type="body" sz="quarter" idx="14"/>
          </p:nvPr>
        </p:nvSpPr>
        <p:spPr>
          <a:xfrm>
            <a:off x="393701" y="1412777"/>
            <a:ext cx="11462940" cy="427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1731468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3"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5" name="Text Placeholder 4"/>
          <p:cNvSpPr>
            <a:spLocks noGrp="1"/>
          </p:cNvSpPr>
          <p:nvPr>
            <p:ph type="body" sz="quarter" idx="14"/>
          </p:nvPr>
        </p:nvSpPr>
        <p:spPr>
          <a:xfrm>
            <a:off x="393701" y="1412777"/>
            <a:ext cx="5414268"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4"/>
          <p:cNvSpPr>
            <a:spLocks noGrp="1"/>
          </p:cNvSpPr>
          <p:nvPr>
            <p:ph type="body" sz="quarter" idx="10" hasCustomPrompt="1"/>
          </p:nvPr>
        </p:nvSpPr>
        <p:spPr>
          <a:xfrm>
            <a:off x="393701" y="5681849"/>
            <a:ext cx="11462940" cy="409469"/>
          </a:xfrm>
        </p:spPr>
        <p:txBody>
          <a:bodyPr bIns="0" anchor="b">
            <a:noAutofit/>
          </a:bodyPr>
          <a:lstStyle>
            <a:lvl1pPr>
              <a:spcBef>
                <a:spcPts val="0"/>
              </a:spcBef>
              <a:defRPr sz="800" b="0"/>
            </a:lvl1pPr>
          </a:lstStyle>
          <a:p>
            <a:pPr lvl="0"/>
            <a:r>
              <a:rPr lang="en-US" dirty="0"/>
              <a:t>Source: Xxx</a:t>
            </a:r>
          </a:p>
        </p:txBody>
      </p:sp>
      <p:sp>
        <p:nvSpPr>
          <p:cNvPr id="9"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10" name="Text Placeholder 4"/>
          <p:cNvSpPr>
            <a:spLocks noGrp="1"/>
          </p:cNvSpPr>
          <p:nvPr>
            <p:ph type="body" sz="quarter" idx="15"/>
          </p:nvPr>
        </p:nvSpPr>
        <p:spPr>
          <a:xfrm>
            <a:off x="6442373" y="1412777"/>
            <a:ext cx="5414268"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992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7"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9" name="Text Placeholder 4"/>
          <p:cNvSpPr>
            <a:spLocks noGrp="1"/>
          </p:cNvSpPr>
          <p:nvPr>
            <p:ph type="body" sz="quarter" idx="10" hasCustomPrompt="1"/>
          </p:nvPr>
        </p:nvSpPr>
        <p:spPr>
          <a:xfrm>
            <a:off x="393701" y="5681849"/>
            <a:ext cx="11462940"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1740265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rgbClr val="001484"/>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814918" y="2276873"/>
            <a:ext cx="11041721" cy="936625"/>
          </a:xfrm>
          <a:prstGeom prst="rect">
            <a:avLst/>
          </a:prstGeom>
          <a:noFill/>
        </p:spPr>
        <p:txBody>
          <a:bodyPr anchor="ctr">
            <a:normAutofit/>
          </a:bodyPr>
          <a:lstStyle>
            <a:lvl1pPr>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Divider Theme</a:t>
            </a:r>
          </a:p>
        </p:txBody>
      </p:sp>
      <p:pic>
        <p:nvPicPr>
          <p:cNvPr id="8" name="Picture 11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242872" y="6163537"/>
            <a:ext cx="1115548" cy="42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06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Layout 1">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4" name="Picture Placeholder 3"/>
          <p:cNvSpPr>
            <a:spLocks noGrp="1"/>
          </p:cNvSpPr>
          <p:nvPr>
            <p:ph type="pic" sz="quarter" idx="14" hasCustomPrompt="1"/>
          </p:nvPr>
        </p:nvSpPr>
        <p:spPr>
          <a:xfrm>
            <a:off x="431801" y="1412775"/>
            <a:ext cx="3878097" cy="4680049"/>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4" name="Text Placeholder 4"/>
          <p:cNvSpPr>
            <a:spLocks noGrp="1"/>
          </p:cNvSpPr>
          <p:nvPr>
            <p:ph type="body" sz="quarter" idx="15"/>
          </p:nvPr>
        </p:nvSpPr>
        <p:spPr>
          <a:xfrm>
            <a:off x="4597929" y="1412777"/>
            <a:ext cx="7296811"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1753971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Layout 2">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3" name="Picture Placeholder 3"/>
          <p:cNvSpPr>
            <a:spLocks noGrp="1"/>
          </p:cNvSpPr>
          <p:nvPr>
            <p:ph type="pic" sz="quarter" idx="14" hasCustomPrompt="1"/>
          </p:nvPr>
        </p:nvSpPr>
        <p:spPr>
          <a:xfrm>
            <a:off x="8688289" y="1412776"/>
            <a:ext cx="3206023" cy="468004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5" name="Text Placeholder 4"/>
          <p:cNvSpPr>
            <a:spLocks noGrp="1"/>
          </p:cNvSpPr>
          <p:nvPr>
            <p:ph type="body" sz="quarter" idx="15"/>
          </p:nvPr>
        </p:nvSpPr>
        <p:spPr>
          <a:xfrm>
            <a:off x="431801" y="1412777"/>
            <a:ext cx="8006556" cy="468004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374805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Layout 3">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3" name="Picture Placeholder 3"/>
          <p:cNvSpPr>
            <a:spLocks noGrp="1"/>
          </p:cNvSpPr>
          <p:nvPr>
            <p:ph type="pic" sz="quarter" idx="14" hasCustomPrompt="1"/>
          </p:nvPr>
        </p:nvSpPr>
        <p:spPr>
          <a:xfrm>
            <a:off x="387049" y="1412776"/>
            <a:ext cx="5228899" cy="187220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4" name="Picture Placeholder 3"/>
          <p:cNvSpPr>
            <a:spLocks noGrp="1"/>
          </p:cNvSpPr>
          <p:nvPr>
            <p:ph type="pic" sz="quarter" idx="15" hasCustomPrompt="1"/>
          </p:nvPr>
        </p:nvSpPr>
        <p:spPr>
          <a:xfrm>
            <a:off x="6665841" y="1412776"/>
            <a:ext cx="5228899" cy="187220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5" name="Text Placeholder 4"/>
          <p:cNvSpPr>
            <a:spLocks noGrp="1"/>
          </p:cNvSpPr>
          <p:nvPr>
            <p:ph type="body" sz="quarter" idx="16"/>
          </p:nvPr>
        </p:nvSpPr>
        <p:spPr>
          <a:xfrm>
            <a:off x="431801" y="3532181"/>
            <a:ext cx="11462940" cy="255145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608184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Layout 4">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3" name="Picture Placeholder 3"/>
          <p:cNvSpPr>
            <a:spLocks noGrp="1"/>
          </p:cNvSpPr>
          <p:nvPr>
            <p:ph type="pic" sz="quarter" idx="14" hasCustomPrompt="1"/>
          </p:nvPr>
        </p:nvSpPr>
        <p:spPr>
          <a:xfrm>
            <a:off x="387049" y="3645024"/>
            <a:ext cx="5228899"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4" name="Picture Placeholder 3"/>
          <p:cNvSpPr>
            <a:spLocks noGrp="1"/>
          </p:cNvSpPr>
          <p:nvPr>
            <p:ph type="pic" sz="quarter" idx="15" hasCustomPrompt="1"/>
          </p:nvPr>
        </p:nvSpPr>
        <p:spPr>
          <a:xfrm>
            <a:off x="6665841" y="3645024"/>
            <a:ext cx="5228899"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5" name="Text Placeholder 4"/>
          <p:cNvSpPr>
            <a:spLocks noGrp="1"/>
          </p:cNvSpPr>
          <p:nvPr>
            <p:ph type="body" sz="quarter" idx="16"/>
          </p:nvPr>
        </p:nvSpPr>
        <p:spPr>
          <a:xfrm>
            <a:off x="431801" y="1412776"/>
            <a:ext cx="11462940"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514807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Layout 5">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3" name="Picture Placeholder 3"/>
          <p:cNvSpPr>
            <a:spLocks noGrp="1"/>
          </p:cNvSpPr>
          <p:nvPr>
            <p:ph type="pic" sz="quarter" idx="14" hasCustomPrompt="1"/>
          </p:nvPr>
        </p:nvSpPr>
        <p:spPr>
          <a:xfrm>
            <a:off x="387050" y="3645024"/>
            <a:ext cx="3500705"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7" name="Picture Placeholder 3"/>
          <p:cNvSpPr>
            <a:spLocks noGrp="1"/>
          </p:cNvSpPr>
          <p:nvPr>
            <p:ph type="pic" sz="quarter" idx="15" hasCustomPrompt="1"/>
          </p:nvPr>
        </p:nvSpPr>
        <p:spPr>
          <a:xfrm>
            <a:off x="4390544" y="3645024"/>
            <a:ext cx="3500705"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8" name="Picture Placeholder 3"/>
          <p:cNvSpPr>
            <a:spLocks noGrp="1"/>
          </p:cNvSpPr>
          <p:nvPr>
            <p:ph type="pic" sz="quarter" idx="16" hasCustomPrompt="1"/>
          </p:nvPr>
        </p:nvSpPr>
        <p:spPr>
          <a:xfrm>
            <a:off x="8394036" y="3645024"/>
            <a:ext cx="3500705"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9" name="Text Placeholder 4"/>
          <p:cNvSpPr>
            <a:spLocks noGrp="1"/>
          </p:cNvSpPr>
          <p:nvPr>
            <p:ph type="body" sz="quarter" idx="17"/>
          </p:nvPr>
        </p:nvSpPr>
        <p:spPr>
          <a:xfrm>
            <a:off x="431801" y="1412776"/>
            <a:ext cx="11462940"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98636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6"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1800">
                <a:solidFill>
                  <a:schemeClr val="accent3"/>
                </a:solidFill>
              </a:defRPr>
            </a:lvl1pPr>
          </a:lstStyle>
          <a:p>
            <a:endParaRPr lang="en-GB" dirty="0">
              <a:solidFill>
                <a:srgbClr val="998F86"/>
              </a:solidFill>
            </a:endParaRPr>
          </a:p>
        </p:txBody>
      </p:sp>
      <p:sp>
        <p:nvSpPr>
          <p:cNvPr id="10" name="Text Placeholder 4"/>
          <p:cNvSpPr>
            <a:spLocks noGrp="1"/>
          </p:cNvSpPr>
          <p:nvPr>
            <p:ph type="body" sz="quarter" idx="10"/>
          </p:nvPr>
        </p:nvSpPr>
        <p:spPr>
          <a:xfrm>
            <a:off x="393701" y="1196753"/>
            <a:ext cx="11462940" cy="4896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677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Layout 6">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2"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6" name="Picture Placeholder 3"/>
          <p:cNvSpPr>
            <a:spLocks noGrp="1"/>
          </p:cNvSpPr>
          <p:nvPr>
            <p:ph type="pic" sz="quarter" idx="14" hasCustomPrompt="1"/>
          </p:nvPr>
        </p:nvSpPr>
        <p:spPr>
          <a:xfrm>
            <a:off x="387050" y="1412776"/>
            <a:ext cx="3500705" cy="2160240"/>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7" name="Picture Placeholder 3"/>
          <p:cNvSpPr>
            <a:spLocks noGrp="1"/>
          </p:cNvSpPr>
          <p:nvPr>
            <p:ph type="pic" sz="quarter" idx="15" hasCustomPrompt="1"/>
          </p:nvPr>
        </p:nvSpPr>
        <p:spPr>
          <a:xfrm>
            <a:off x="4390544" y="1412776"/>
            <a:ext cx="3500705" cy="2160240"/>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8" name="Picture Placeholder 3"/>
          <p:cNvSpPr>
            <a:spLocks noGrp="1"/>
          </p:cNvSpPr>
          <p:nvPr>
            <p:ph type="pic" sz="quarter" idx="16" hasCustomPrompt="1"/>
          </p:nvPr>
        </p:nvSpPr>
        <p:spPr>
          <a:xfrm>
            <a:off x="8394036" y="1412776"/>
            <a:ext cx="3500705" cy="2160240"/>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20" name="Text Placeholder 4"/>
          <p:cNvSpPr>
            <a:spLocks noGrp="1"/>
          </p:cNvSpPr>
          <p:nvPr>
            <p:ph type="body" sz="quarter" idx="17"/>
          </p:nvPr>
        </p:nvSpPr>
        <p:spPr>
          <a:xfrm>
            <a:off x="431801" y="3703287"/>
            <a:ext cx="11462940" cy="23803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1345169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9"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7" name="Picture Placeholder 3"/>
          <p:cNvSpPr>
            <a:spLocks noGrp="1"/>
          </p:cNvSpPr>
          <p:nvPr>
            <p:ph type="pic" sz="quarter" idx="14" hasCustomPrompt="1"/>
          </p:nvPr>
        </p:nvSpPr>
        <p:spPr>
          <a:xfrm>
            <a:off x="431801" y="1412776"/>
            <a:ext cx="3878097" cy="151216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9" name="Picture Placeholder 3"/>
          <p:cNvSpPr>
            <a:spLocks noGrp="1"/>
          </p:cNvSpPr>
          <p:nvPr>
            <p:ph type="pic" sz="quarter" idx="15" hasCustomPrompt="1"/>
          </p:nvPr>
        </p:nvSpPr>
        <p:spPr>
          <a:xfrm>
            <a:off x="431801" y="2975180"/>
            <a:ext cx="3878097" cy="151216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20" name="Picture Placeholder 3"/>
          <p:cNvSpPr>
            <a:spLocks noGrp="1"/>
          </p:cNvSpPr>
          <p:nvPr>
            <p:ph type="pic" sz="quarter" idx="16" hasCustomPrompt="1"/>
          </p:nvPr>
        </p:nvSpPr>
        <p:spPr>
          <a:xfrm>
            <a:off x="431801" y="4537584"/>
            <a:ext cx="3878097" cy="154109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21" name="Text Placeholder 4"/>
          <p:cNvSpPr>
            <a:spLocks noGrp="1"/>
          </p:cNvSpPr>
          <p:nvPr>
            <p:ph type="body" sz="quarter" idx="17"/>
          </p:nvPr>
        </p:nvSpPr>
        <p:spPr>
          <a:xfrm>
            <a:off x="4597929" y="1412776"/>
            <a:ext cx="7296811" cy="4664677"/>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529851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9"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7" name="Picture Placeholder 3"/>
          <p:cNvSpPr>
            <a:spLocks noGrp="1"/>
          </p:cNvSpPr>
          <p:nvPr>
            <p:ph type="pic" sz="quarter" idx="14" hasCustomPrompt="1"/>
          </p:nvPr>
        </p:nvSpPr>
        <p:spPr>
          <a:xfrm>
            <a:off x="8016644" y="1412776"/>
            <a:ext cx="3878097" cy="151216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9" name="Picture Placeholder 3"/>
          <p:cNvSpPr>
            <a:spLocks noGrp="1"/>
          </p:cNvSpPr>
          <p:nvPr>
            <p:ph type="pic" sz="quarter" idx="15" hasCustomPrompt="1"/>
          </p:nvPr>
        </p:nvSpPr>
        <p:spPr>
          <a:xfrm>
            <a:off x="8016644" y="2976533"/>
            <a:ext cx="3878097" cy="151216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20" name="Picture Placeholder 3"/>
          <p:cNvSpPr>
            <a:spLocks noGrp="1"/>
          </p:cNvSpPr>
          <p:nvPr>
            <p:ph type="pic" sz="quarter" idx="16" hasCustomPrompt="1"/>
          </p:nvPr>
        </p:nvSpPr>
        <p:spPr>
          <a:xfrm>
            <a:off x="8016644" y="4540290"/>
            <a:ext cx="3878097" cy="1548783"/>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0" name="Text Placeholder 4"/>
          <p:cNvSpPr>
            <a:spLocks noGrp="1"/>
          </p:cNvSpPr>
          <p:nvPr>
            <p:ph type="body" sz="quarter" idx="17"/>
          </p:nvPr>
        </p:nvSpPr>
        <p:spPr>
          <a:xfrm>
            <a:off x="431801" y="1412778"/>
            <a:ext cx="7405311" cy="466590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040363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Back Slide &quot;Thank You&quot;">
    <p:bg>
      <p:bgPr>
        <a:solidFill>
          <a:srgbClr val="001484"/>
        </a:solidFill>
        <a:effectLst/>
      </p:bgPr>
    </p:bg>
    <p:spTree>
      <p:nvGrpSpPr>
        <p:cNvPr id="1" name=""/>
        <p:cNvGrpSpPr/>
        <p:nvPr/>
      </p:nvGrpSpPr>
      <p:grpSpPr>
        <a:xfrm>
          <a:off x="0" y="0"/>
          <a:ext cx="0" cy="0"/>
          <a:chOff x="0" y="0"/>
          <a:chExt cx="0" cy="0"/>
        </a:xfrm>
      </p:grpSpPr>
      <p:sp>
        <p:nvSpPr>
          <p:cNvPr id="2" name="Rectangle 1"/>
          <p:cNvSpPr/>
          <p:nvPr userDrawn="1"/>
        </p:nvSpPr>
        <p:spPr>
          <a:xfrm>
            <a:off x="2913435" y="1790072"/>
            <a:ext cx="6336704" cy="288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prstClr val="white"/>
              </a:solidFill>
            </a:endParaRPr>
          </a:p>
        </p:txBody>
      </p:sp>
      <p:sp>
        <p:nvSpPr>
          <p:cNvPr id="12" name="Text Placeholder 5"/>
          <p:cNvSpPr>
            <a:spLocks noGrp="1"/>
          </p:cNvSpPr>
          <p:nvPr>
            <p:ph type="body" sz="quarter" idx="10" hasCustomPrompt="1"/>
          </p:nvPr>
        </p:nvSpPr>
        <p:spPr>
          <a:xfrm>
            <a:off x="3779997" y="2696461"/>
            <a:ext cx="5196324" cy="266322"/>
          </a:xfrm>
        </p:spPr>
        <p:txBody>
          <a:bodyPr lIns="36000" rIns="36000" anchor="ctr">
            <a:noAutofit/>
          </a:bodyPr>
          <a:lstStyle>
            <a:lvl1pPr>
              <a:defRPr sz="1400">
                <a:solidFill>
                  <a:schemeClr val="tx2"/>
                </a:solidFill>
              </a:defRPr>
            </a:lvl1pPr>
          </a:lstStyle>
          <a:p>
            <a:pPr lvl="0"/>
            <a:r>
              <a:rPr lang="en-US" dirty="0"/>
              <a:t>Name Surname</a:t>
            </a:r>
            <a:endParaRPr lang="en-GB" dirty="0"/>
          </a:p>
        </p:txBody>
      </p:sp>
      <p:sp>
        <p:nvSpPr>
          <p:cNvPr id="13" name="Text Placeholder 5"/>
          <p:cNvSpPr>
            <a:spLocks noGrp="1"/>
          </p:cNvSpPr>
          <p:nvPr>
            <p:ph type="body" sz="quarter" idx="11" hasCustomPrompt="1"/>
          </p:nvPr>
        </p:nvSpPr>
        <p:spPr>
          <a:xfrm>
            <a:off x="3779997" y="2963910"/>
            <a:ext cx="5196324" cy="266322"/>
          </a:xfrm>
        </p:spPr>
        <p:txBody>
          <a:bodyPr lIns="36000" rIns="36000" anchor="ctr">
            <a:noAutofit/>
          </a:bodyPr>
          <a:lstStyle>
            <a:lvl1pPr>
              <a:defRPr sz="1100" b="0">
                <a:solidFill>
                  <a:schemeClr val="tx2"/>
                </a:solidFill>
              </a:defRPr>
            </a:lvl1pPr>
          </a:lstStyle>
          <a:p>
            <a:pPr lvl="0"/>
            <a:r>
              <a:rPr lang="en-US" dirty="0"/>
              <a:t>Directory</a:t>
            </a:r>
            <a:endParaRPr lang="en-GB" dirty="0"/>
          </a:p>
        </p:txBody>
      </p:sp>
      <p:sp>
        <p:nvSpPr>
          <p:cNvPr id="14" name="Text Placeholder 5"/>
          <p:cNvSpPr>
            <a:spLocks noGrp="1"/>
          </p:cNvSpPr>
          <p:nvPr>
            <p:ph type="body" sz="quarter" idx="12" hasCustomPrompt="1"/>
          </p:nvPr>
        </p:nvSpPr>
        <p:spPr>
          <a:xfrm>
            <a:off x="4246240" y="3494035"/>
            <a:ext cx="1920213"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5" name="Rectangle 14"/>
          <p:cNvSpPr/>
          <p:nvPr userDrawn="1"/>
        </p:nvSpPr>
        <p:spPr>
          <a:xfrm>
            <a:off x="3779996" y="3497483"/>
            <a:ext cx="536899"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dirty="0">
                <a:solidFill>
                  <a:srgbClr val="003399"/>
                </a:solidFill>
              </a:rPr>
              <a:t>Tel:</a:t>
            </a:r>
          </a:p>
        </p:txBody>
      </p:sp>
      <p:sp>
        <p:nvSpPr>
          <p:cNvPr id="16" name="Text Placeholder 5"/>
          <p:cNvSpPr>
            <a:spLocks noGrp="1"/>
          </p:cNvSpPr>
          <p:nvPr>
            <p:ph type="body" sz="quarter" idx="13" hasCustomPrompt="1"/>
          </p:nvPr>
        </p:nvSpPr>
        <p:spPr>
          <a:xfrm>
            <a:off x="6840159" y="3494035"/>
            <a:ext cx="1920213"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7" name="Rectangle 16"/>
          <p:cNvSpPr/>
          <p:nvPr userDrawn="1"/>
        </p:nvSpPr>
        <p:spPr>
          <a:xfrm>
            <a:off x="6373915" y="3497483"/>
            <a:ext cx="536899"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dirty="0">
                <a:solidFill>
                  <a:srgbClr val="003399"/>
                </a:solidFill>
              </a:rPr>
              <a:t>Fax:</a:t>
            </a:r>
          </a:p>
        </p:txBody>
      </p:sp>
      <p:sp>
        <p:nvSpPr>
          <p:cNvPr id="18" name="Text Placeholder 5"/>
          <p:cNvSpPr>
            <a:spLocks noGrp="1"/>
          </p:cNvSpPr>
          <p:nvPr>
            <p:ph type="body" sz="quarter" idx="14" hasCustomPrompt="1"/>
          </p:nvPr>
        </p:nvSpPr>
        <p:spPr>
          <a:xfrm>
            <a:off x="3779997" y="3768568"/>
            <a:ext cx="4978745" cy="266322"/>
          </a:xfrm>
        </p:spPr>
        <p:txBody>
          <a:bodyPr lIns="36000" rIns="36000" anchor="ctr">
            <a:noAutofit/>
          </a:bodyPr>
          <a:lstStyle>
            <a:lvl1pPr>
              <a:defRPr sz="1100" b="0">
                <a:solidFill>
                  <a:schemeClr val="tx2"/>
                </a:solidFill>
              </a:defRPr>
            </a:lvl1pPr>
          </a:lstStyle>
          <a:p>
            <a:pPr lvl="0"/>
            <a:r>
              <a:rPr lang="en-US" dirty="0"/>
              <a:t>Name.Surname@westerncape.gov.za</a:t>
            </a:r>
            <a:endParaRPr lang="en-GB" dirty="0"/>
          </a:p>
        </p:txBody>
      </p:sp>
      <p:sp>
        <p:nvSpPr>
          <p:cNvPr id="19" name="Rectangle 18"/>
          <p:cNvSpPr/>
          <p:nvPr userDrawn="1"/>
        </p:nvSpPr>
        <p:spPr>
          <a:xfrm>
            <a:off x="3779996" y="4043102"/>
            <a:ext cx="4978745"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dirty="0">
                <a:solidFill>
                  <a:srgbClr val="003399"/>
                </a:solidFill>
              </a:rPr>
              <a:t>www.westerncape.gov.za</a:t>
            </a:r>
          </a:p>
        </p:txBody>
      </p:sp>
      <p:sp>
        <p:nvSpPr>
          <p:cNvPr id="6" name="Rectangle 5"/>
          <p:cNvSpPr/>
          <p:nvPr userDrawn="1"/>
        </p:nvSpPr>
        <p:spPr>
          <a:xfrm>
            <a:off x="393700" y="565702"/>
            <a:ext cx="2404826" cy="584775"/>
          </a:xfrm>
          <a:prstGeom prst="rect">
            <a:avLst/>
          </a:prstGeom>
        </p:spPr>
        <p:txBody>
          <a:bodyPr wrap="none">
            <a:spAutoFit/>
          </a:bodyPr>
          <a:lstStyle/>
          <a:p>
            <a:r>
              <a:rPr lang="en-US" sz="3200" dirty="0">
                <a:solidFill>
                  <a:prstClr val="white"/>
                </a:solidFill>
                <a:ea typeface="+mj-ea"/>
                <a:cs typeface="+mj-cs"/>
              </a:rPr>
              <a:t>Contact Us</a:t>
            </a:r>
            <a:endParaRPr lang="en-GB" sz="2400" dirty="0">
              <a:solidFill>
                <a:prstClr val="white"/>
              </a:solidFill>
            </a:endParaRPr>
          </a:p>
        </p:txBody>
      </p:sp>
      <p:sp>
        <p:nvSpPr>
          <p:cNvPr id="24" name="Text Placeholder 5"/>
          <p:cNvSpPr>
            <a:spLocks noGrp="1"/>
          </p:cNvSpPr>
          <p:nvPr>
            <p:ph type="body" sz="quarter" idx="15" hasCustomPrompt="1"/>
          </p:nvPr>
        </p:nvSpPr>
        <p:spPr>
          <a:xfrm>
            <a:off x="3779995" y="4333520"/>
            <a:ext cx="4465773" cy="266322"/>
          </a:xfrm>
        </p:spPr>
        <p:txBody>
          <a:bodyPr lIns="36000" rIns="36000" anchor="ctr">
            <a:noAutofit/>
          </a:bodyPr>
          <a:lstStyle>
            <a:lvl1pPr>
              <a:defRPr sz="1100" b="0" baseline="0">
                <a:solidFill>
                  <a:schemeClr val="tx2"/>
                </a:solidFill>
              </a:defRPr>
            </a:lvl1pPr>
          </a:lstStyle>
          <a:p>
            <a:pPr lvl="0"/>
            <a:r>
              <a:rPr lang="en-ZA" dirty="0"/>
              <a:t>Fill in your address</a:t>
            </a:r>
          </a:p>
        </p:txBody>
      </p:sp>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3029719" y="1859446"/>
            <a:ext cx="2217710" cy="849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rectangle&#10;&#10;Description automatically generated">
            <a:extLst>
              <a:ext uri="{FF2B5EF4-FFF2-40B4-BE49-F238E27FC236}">
                <a16:creationId xmlns:a16="http://schemas.microsoft.com/office/drawing/2014/main" id="{4B218B1C-103E-40ED-AFB3-E83144F682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9995" y="3331665"/>
            <a:ext cx="5470144" cy="64873"/>
          </a:xfrm>
          <a:prstGeom prst="rect">
            <a:avLst/>
          </a:prstGeom>
        </p:spPr>
      </p:pic>
    </p:spTree>
    <p:extLst>
      <p:ext uri="{BB962C8B-B14F-4D97-AF65-F5344CB8AC3E}">
        <p14:creationId xmlns:p14="http://schemas.microsoft.com/office/powerpoint/2010/main" val="60635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ack Slide &quot;Thank You&quot;">
    <p:bg>
      <p:bgPr>
        <a:solidFill>
          <a:srgbClr val="001484"/>
        </a:solidFill>
        <a:effectLst/>
      </p:bgPr>
    </p:bg>
    <p:spTree>
      <p:nvGrpSpPr>
        <p:cNvPr id="1" name=""/>
        <p:cNvGrpSpPr/>
        <p:nvPr/>
      </p:nvGrpSpPr>
      <p:grpSpPr>
        <a:xfrm>
          <a:off x="0" y="0"/>
          <a:ext cx="0" cy="0"/>
          <a:chOff x="0" y="0"/>
          <a:chExt cx="0" cy="0"/>
        </a:xfrm>
      </p:grpSpPr>
      <p:sp>
        <p:nvSpPr>
          <p:cNvPr id="9" name="Title 1"/>
          <p:cNvSpPr txBox="1">
            <a:spLocks/>
          </p:cNvSpPr>
          <p:nvPr userDrawn="1"/>
        </p:nvSpPr>
        <p:spPr>
          <a:xfrm>
            <a:off x="2351584" y="3861049"/>
            <a:ext cx="9601067" cy="1083419"/>
          </a:xfrm>
          <a:prstGeom prst="rect">
            <a:avLst/>
          </a:prstGeom>
        </p:spPr>
        <p:txBody>
          <a:bodyPr wrap="none"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2400"/>
              </a:spcAft>
            </a:pPr>
            <a:r>
              <a:rPr lang="en-US" sz="3200" dirty="0">
                <a:solidFill>
                  <a:prstClr val="white"/>
                </a:solidFill>
                <a:cs typeface="Century Gothic"/>
              </a:rPr>
              <a:t>Thank you</a:t>
            </a:r>
          </a:p>
        </p:txBody>
      </p:sp>
      <p:pic>
        <p:nvPicPr>
          <p:cNvPr id="4" name="Picture 3" descr="Shape, rectangle&#10;&#10;Description automatically generated">
            <a:extLst>
              <a:ext uri="{FF2B5EF4-FFF2-40B4-BE49-F238E27FC236}">
                <a16:creationId xmlns:a16="http://schemas.microsoft.com/office/drawing/2014/main" id="{964789CB-CD92-405B-9055-78FC1169E8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700" y="3364896"/>
            <a:ext cx="11798299" cy="64104"/>
          </a:xfrm>
          <a:prstGeom prst="rect">
            <a:avLst/>
          </a:prstGeom>
        </p:spPr>
      </p:pic>
    </p:spTree>
    <p:extLst>
      <p:ext uri="{BB962C8B-B14F-4D97-AF65-F5344CB8AC3E}">
        <p14:creationId xmlns:p14="http://schemas.microsoft.com/office/powerpoint/2010/main" val="3904491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3701" y="180976"/>
            <a:ext cx="11341100" cy="876300"/>
          </a:xfrm>
          <a:prstGeom prst="rect">
            <a:avLst/>
          </a:prstGeom>
        </p:spPr>
        <p:txBody>
          <a:bodyPr anchor="ctr">
            <a:normAutofit/>
          </a:bodyPr>
          <a:lstStyle>
            <a:lvl1pPr algn="l">
              <a:defRPr sz="2800" b="0">
                <a:solidFill>
                  <a:srgbClr val="003399"/>
                </a:solidFill>
                <a:latin typeface="Arial" panose="020B0604020202020204" pitchFamily="34" charset="0"/>
                <a:cs typeface="Arial" panose="020B0604020202020204" pitchFamily="34" charset="0"/>
              </a:defRPr>
            </a:lvl1pPr>
          </a:lstStyle>
          <a:p>
            <a:r>
              <a:rPr lang="en-US"/>
              <a:t>Heading</a:t>
            </a:r>
            <a:endParaRPr lang="en-ZA"/>
          </a:p>
        </p:txBody>
      </p:sp>
      <p:sp>
        <p:nvSpPr>
          <p:cNvPr id="3" name="Subtitle 2"/>
          <p:cNvSpPr>
            <a:spLocks noGrp="1"/>
          </p:cNvSpPr>
          <p:nvPr>
            <p:ph type="subTitle" idx="1" hasCustomPrompt="1"/>
          </p:nvPr>
        </p:nvSpPr>
        <p:spPr>
          <a:xfrm>
            <a:off x="393701" y="1266826"/>
            <a:ext cx="11341100" cy="4524375"/>
          </a:xfrm>
          <a:prstGeom prst="rect">
            <a:avLst/>
          </a:prstGeom>
        </p:spPr>
        <p:txBody>
          <a:bodyPr>
            <a:normAutofit/>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180975" indent="-180975" algn="l">
              <a:buFont typeface="Arial" pitchFamily="34" charset="0"/>
              <a:buChar char="•"/>
              <a:defRPr sz="1400">
                <a:solidFill>
                  <a:schemeClr val="tx1"/>
                </a:solidFill>
                <a:latin typeface="Arial" panose="020B0604020202020204" pitchFamily="34" charset="0"/>
                <a:cs typeface="Arial" panose="020B0604020202020204" pitchFamily="34" charset="0"/>
              </a:defRPr>
            </a:lvl2pPr>
            <a:lvl3pPr marL="914400" indent="0" algn="l">
              <a:buNone/>
              <a:defRPr>
                <a:solidFill>
                  <a:schemeClr val="tx1">
                    <a:tint val="75000"/>
                  </a:schemeClr>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Sub-heading</a:t>
            </a:r>
          </a:p>
          <a:p>
            <a:pPr lvl="1"/>
            <a:r>
              <a:rPr lang="en-US"/>
              <a:t>text</a:t>
            </a:r>
          </a:p>
        </p:txBody>
      </p:sp>
    </p:spTree>
    <p:extLst>
      <p:ext uri="{BB962C8B-B14F-4D97-AF65-F5344CB8AC3E}">
        <p14:creationId xmlns:p14="http://schemas.microsoft.com/office/powerpoint/2010/main" val="3416510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4" name="Text Placeholder 4"/>
          <p:cNvSpPr>
            <a:spLocks noGrp="1"/>
          </p:cNvSpPr>
          <p:nvPr>
            <p:ph type="body" sz="quarter" idx="10"/>
          </p:nvPr>
        </p:nvSpPr>
        <p:spPr>
          <a:xfrm>
            <a:off x="393701" y="1196753"/>
            <a:ext cx="5414268"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1"/>
          </p:nvPr>
        </p:nvSpPr>
        <p:spPr>
          <a:xfrm>
            <a:off x="6442373" y="1196753"/>
            <a:ext cx="5414268"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247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5"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1800">
                <a:solidFill>
                  <a:schemeClr val="accent3"/>
                </a:solidFill>
              </a:defRPr>
            </a:lvl1pPr>
          </a:lstStyle>
          <a:p>
            <a:endParaRPr lang="en-GB" dirty="0">
              <a:solidFill>
                <a:srgbClr val="998F86"/>
              </a:solidFill>
            </a:endParaRPr>
          </a:p>
        </p:txBody>
      </p:sp>
    </p:spTree>
    <p:extLst>
      <p:ext uri="{BB962C8B-B14F-4D97-AF65-F5344CB8AC3E}">
        <p14:creationId xmlns:p14="http://schemas.microsoft.com/office/powerpoint/2010/main" val="166024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9"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1" name="Text Placeholder 4"/>
          <p:cNvSpPr>
            <a:spLocks noGrp="1"/>
          </p:cNvSpPr>
          <p:nvPr>
            <p:ph type="body" sz="quarter" idx="10"/>
          </p:nvPr>
        </p:nvSpPr>
        <p:spPr>
          <a:xfrm>
            <a:off x="393701" y="1412777"/>
            <a:ext cx="11462940" cy="4680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6769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2"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4" name="Text Placeholder 4"/>
          <p:cNvSpPr>
            <a:spLocks noGrp="1"/>
          </p:cNvSpPr>
          <p:nvPr>
            <p:ph type="body" sz="quarter" idx="14"/>
          </p:nvPr>
        </p:nvSpPr>
        <p:spPr>
          <a:xfrm>
            <a:off x="393701" y="1412777"/>
            <a:ext cx="5414268"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5"/>
          </p:nvPr>
        </p:nvSpPr>
        <p:spPr>
          <a:xfrm>
            <a:off x="6442373" y="1412777"/>
            <a:ext cx="5414268"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3470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6"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Tree>
    <p:extLst>
      <p:ext uri="{BB962C8B-B14F-4D97-AF65-F5344CB8AC3E}">
        <p14:creationId xmlns:p14="http://schemas.microsoft.com/office/powerpoint/2010/main" val="271859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5" name="Text Placeholder 4"/>
          <p:cNvSpPr>
            <a:spLocks noGrp="1"/>
          </p:cNvSpPr>
          <p:nvPr>
            <p:ph type="body" sz="quarter" idx="10" hasCustomPrompt="1"/>
          </p:nvPr>
        </p:nvSpPr>
        <p:spPr>
          <a:xfrm>
            <a:off x="393701" y="5681849"/>
            <a:ext cx="11462940" cy="409469"/>
          </a:xfrm>
        </p:spPr>
        <p:txBody>
          <a:bodyPr bIns="0" anchor="b">
            <a:noAutofit/>
          </a:bodyPr>
          <a:lstStyle>
            <a:lvl1pPr>
              <a:spcBef>
                <a:spcPts val="0"/>
              </a:spcBef>
              <a:defRPr sz="800" b="0"/>
            </a:lvl1pPr>
          </a:lstStyle>
          <a:p>
            <a:pPr lvl="0"/>
            <a:r>
              <a:rPr lang="en-US" dirty="0"/>
              <a:t>Source: Xxx</a:t>
            </a:r>
          </a:p>
        </p:txBody>
      </p:sp>
      <p:sp>
        <p:nvSpPr>
          <p:cNvPr id="8"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9" name="Text Placeholder 4"/>
          <p:cNvSpPr>
            <a:spLocks noGrp="1"/>
          </p:cNvSpPr>
          <p:nvPr>
            <p:ph type="body" sz="quarter" idx="11"/>
          </p:nvPr>
        </p:nvSpPr>
        <p:spPr>
          <a:xfrm>
            <a:off x="393701" y="1196752"/>
            <a:ext cx="11462940" cy="448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65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8"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9" name="Text Placeholder 4"/>
          <p:cNvSpPr>
            <a:spLocks noGrp="1"/>
          </p:cNvSpPr>
          <p:nvPr>
            <p:ph type="body" sz="quarter" idx="10" hasCustomPrompt="1"/>
          </p:nvPr>
        </p:nvSpPr>
        <p:spPr>
          <a:xfrm>
            <a:off x="393701" y="5681849"/>
            <a:ext cx="11462940"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2"/>
          </p:nvPr>
        </p:nvSpPr>
        <p:spPr>
          <a:xfrm>
            <a:off x="393701" y="1196752"/>
            <a:ext cx="5414268" cy="448707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p:cNvSpPr>
            <a:spLocks noGrp="1"/>
          </p:cNvSpPr>
          <p:nvPr>
            <p:ph type="body" sz="quarter" idx="13"/>
          </p:nvPr>
        </p:nvSpPr>
        <p:spPr>
          <a:xfrm>
            <a:off x="6442373" y="1196752"/>
            <a:ext cx="5414268" cy="448707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755606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 Id="rId30" Type="http://schemas.openxmlformats.org/officeDocument/2006/relationships/tags" Target="../tags/tag4.xml"/><Relationship Id="rId35" Type="http://schemas.openxmlformats.org/officeDocument/2006/relationships/image" Target="../media/image4.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7"/>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name="think-cell Slide" r:id="rId31" imgW="360" imgH="360" progId="">
                  <p:embed/>
                </p:oleObj>
              </mc:Choice>
              <mc:Fallback>
                <p:oleObj name="think-cell Slide" r:id="rId31" imgW="360" imgH="360" progId="">
                  <p:embed/>
                  <p:pic>
                    <p:nvPicPr>
                      <p:cNvPr id="10" name="Object 9" hidden="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custDataLst>
              <p:tags r:id="rId28"/>
            </p:custDataLst>
          </p:nvPr>
        </p:nvSpPr>
        <p:spPr>
          <a:xfrm>
            <a:off x="393701" y="180976"/>
            <a:ext cx="11462940" cy="559256"/>
          </a:xfrm>
          <a:prstGeom prst="rect">
            <a:avLst/>
          </a:prstGeom>
          <a:noFill/>
          <a:extLst>
            <a:ext uri="{909E8E84-426E-40DD-AFC4-6F175D3DCCD1}">
              <a14:hiddenFill xmlns:a14="http://schemas.microsoft.com/office/drawing/2010/main">
                <a:solidFill>
                  <a:srgbClr val="00329B"/>
                </a:solidFill>
              </a14:hiddenFill>
            </a:ext>
          </a:extLst>
        </p:spPr>
        <p:txBody>
          <a:bodyPr vert="horz" wrap="none" lIns="72000" tIns="72000" rIns="72000" bIns="72000" rtlCol="0" anchor="ctr">
            <a:normAutofit/>
          </a:bodyPr>
          <a:lstStyle/>
          <a:p>
            <a:endParaRPr lang="en-US" dirty="0"/>
          </a:p>
        </p:txBody>
      </p:sp>
      <p:sp>
        <p:nvSpPr>
          <p:cNvPr id="3" name="Text Placeholder 2"/>
          <p:cNvSpPr>
            <a:spLocks noGrp="1"/>
          </p:cNvSpPr>
          <p:nvPr>
            <p:ph type="body" idx="1"/>
            <p:custDataLst>
              <p:tags r:id="rId29"/>
            </p:custDataLst>
          </p:nvPr>
        </p:nvSpPr>
        <p:spPr>
          <a:xfrm>
            <a:off x="393701" y="1196752"/>
            <a:ext cx="11462940" cy="4883466"/>
          </a:xfrm>
          <a:prstGeom prst="rect">
            <a:avLst/>
          </a:prstGeom>
        </p:spPr>
        <p:txBody>
          <a:bodyPr vert="horz" lIns="72000" tIns="72000" rIns="72000" bIns="72000" rtlCol="0">
            <a:normAutofit/>
          </a:bodyPr>
          <a:lstStyle/>
          <a:p>
            <a:pPr lvl="0"/>
            <a:r>
              <a:rPr lang="en-US" dirty="0"/>
              <a:t>First Text Level</a:t>
            </a:r>
          </a:p>
          <a:p>
            <a:pPr lvl="1"/>
            <a:r>
              <a:rPr lang="en-US" dirty="0"/>
              <a:t>Second</a:t>
            </a:r>
          </a:p>
          <a:p>
            <a:pPr lvl="2"/>
            <a:r>
              <a:rPr lang="en-US" dirty="0"/>
              <a:t>Third</a:t>
            </a:r>
          </a:p>
          <a:p>
            <a:pPr lvl="3"/>
            <a:r>
              <a:rPr lang="en-US" dirty="0"/>
              <a:t>Fourth</a:t>
            </a:r>
          </a:p>
          <a:p>
            <a:pPr lvl="4"/>
            <a:r>
              <a:rPr lang="en-US" dirty="0"/>
              <a:t>Fifth</a:t>
            </a:r>
          </a:p>
        </p:txBody>
      </p:sp>
      <p:sp>
        <p:nvSpPr>
          <p:cNvPr id="6" name="Slide Number Placeholder 5"/>
          <p:cNvSpPr>
            <a:spLocks noGrp="1"/>
          </p:cNvSpPr>
          <p:nvPr>
            <p:ph type="sldNum" sz="quarter" idx="4"/>
            <p:custDataLst>
              <p:tags r:id="rId30"/>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pic>
        <p:nvPicPr>
          <p:cNvPr id="11" name="Picture 115"/>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p:blipFill>
        <p:spPr bwMode="auto">
          <a:xfrm>
            <a:off x="327797" y="6295516"/>
            <a:ext cx="1115548" cy="4271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rectangle&#10;&#10;Description automatically generated">
            <a:extLst>
              <a:ext uri="{FF2B5EF4-FFF2-40B4-BE49-F238E27FC236}">
                <a16:creationId xmlns:a16="http://schemas.microsoft.com/office/drawing/2014/main" id="{F3003D39-787E-4DD7-BD33-D06DC937071E}"/>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93700" y="931933"/>
            <a:ext cx="11798299" cy="64104"/>
          </a:xfrm>
          <a:prstGeom prst="rect">
            <a:avLst/>
          </a:prstGeom>
        </p:spPr>
      </p:pic>
    </p:spTree>
    <p:extLst>
      <p:ext uri="{BB962C8B-B14F-4D97-AF65-F5344CB8AC3E}">
        <p14:creationId xmlns:p14="http://schemas.microsoft.com/office/powerpoint/2010/main" val="39602435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8" r:id="rId25"/>
  </p:sldLayoutIdLst>
  <p:hf hdr="0" ftr="0" dt="0"/>
  <p:txStyles>
    <p:title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ts val="300"/>
        </a:spcBef>
        <a:buFont typeface="Arial"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spcBef>
          <a:spcPts val="300"/>
        </a:spcBef>
        <a:buClr>
          <a:srgbClr val="002060"/>
        </a:buClr>
        <a:buFontTx/>
        <a:buBlip>
          <a:blip r:embed="rId35"/>
        </a:buBlip>
        <a:defRPr sz="1600" kern="1200">
          <a:solidFill>
            <a:schemeClr val="tx1"/>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800000" indent="-1800000" algn="l" defTabSz="914400" rtl="0" eaLnBrk="1" latinLnBrk="0" hangingPunct="1">
        <a:spcBef>
          <a:spcPts val="300"/>
        </a:spcBef>
        <a:buFont typeface="Arial" pitchFamily="34" charset="0"/>
        <a:buNone/>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_ftn1"/><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_ftn2"/></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623392" y="3525624"/>
            <a:ext cx="10945216" cy="1873674"/>
          </a:xfrm>
        </p:spPr>
        <p:txBody>
          <a:bodyPr>
            <a:normAutofit/>
          </a:bodyPr>
          <a:lstStyle/>
          <a:p>
            <a:r>
              <a:rPr lang="en-ZA" sz="3600" b="1" dirty="0"/>
              <a:t>Growth for Jobs Strategy</a:t>
            </a:r>
          </a:p>
          <a:p>
            <a:endParaRPr lang="en-ZA" sz="3200" b="0" dirty="0"/>
          </a:p>
          <a:p>
            <a:r>
              <a:rPr lang="en-US" sz="3200" b="0" dirty="0"/>
              <a:t>Overview presentation</a:t>
            </a:r>
            <a:endParaRPr lang="en-ZA" sz="3200" dirty="0"/>
          </a:p>
        </p:txBody>
      </p:sp>
      <p:sp>
        <p:nvSpPr>
          <p:cNvPr id="4" name="TextBox 3">
            <a:extLst>
              <a:ext uri="{FF2B5EF4-FFF2-40B4-BE49-F238E27FC236}">
                <a16:creationId xmlns:a16="http://schemas.microsoft.com/office/drawing/2014/main" id="{2E5602CD-A313-43E5-8AB4-3FEDB048D88F}"/>
              </a:ext>
            </a:extLst>
          </p:cNvPr>
          <p:cNvSpPr txBox="1"/>
          <p:nvPr/>
        </p:nvSpPr>
        <p:spPr>
          <a:xfrm>
            <a:off x="7740526" y="2675324"/>
            <a:ext cx="3828082" cy="369332"/>
          </a:xfrm>
          <a:prstGeom prst="rect">
            <a:avLst/>
          </a:prstGeom>
          <a:noFill/>
        </p:spPr>
        <p:txBody>
          <a:bodyPr wrap="square" rtlCol="0">
            <a:spAutoFit/>
          </a:bodyPr>
          <a:lstStyle/>
          <a:p>
            <a:pPr algn="r"/>
            <a:r>
              <a:rPr lang="en-ZA" dirty="0">
                <a:solidFill>
                  <a:schemeClr val="bg1"/>
                </a:solidFill>
              </a:rPr>
              <a:t>G4J team</a:t>
            </a:r>
          </a:p>
        </p:txBody>
      </p:sp>
    </p:spTree>
    <p:extLst>
      <p:ext uri="{BB962C8B-B14F-4D97-AF65-F5344CB8AC3E}">
        <p14:creationId xmlns:p14="http://schemas.microsoft.com/office/powerpoint/2010/main" val="190966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F59BCD-92D7-3320-36F0-27D2E00236FE}"/>
              </a:ext>
            </a:extLst>
          </p:cNvPr>
          <p:cNvSpPr>
            <a:spLocks noGrp="1"/>
          </p:cNvSpPr>
          <p:nvPr>
            <p:ph type="body" sz="quarter" idx="12"/>
          </p:nvPr>
        </p:nvSpPr>
        <p:spPr>
          <a:xfrm>
            <a:off x="6072717" y="2084076"/>
            <a:ext cx="5405049" cy="2115176"/>
          </a:xfrm>
        </p:spPr>
        <p:txBody>
          <a:bodyPr wrap="square">
            <a:spAutoFit/>
          </a:bodyPr>
          <a:lstStyle/>
          <a:p>
            <a:r>
              <a:rPr lang="en-GB" b="1" dirty="0"/>
              <a:t>Priority Focus Area 2: Stimulating Market Growth through Exports and Domestic Markets</a:t>
            </a:r>
            <a:endParaRPr lang="en-ZA" b="1" dirty="0"/>
          </a:p>
        </p:txBody>
      </p:sp>
      <p:pic>
        <p:nvPicPr>
          <p:cNvPr id="4" name="Picture 3">
            <a:extLst>
              <a:ext uri="{FF2B5EF4-FFF2-40B4-BE49-F238E27FC236}">
                <a16:creationId xmlns:a16="http://schemas.microsoft.com/office/drawing/2014/main" id="{22DE91FB-9AC6-A4BB-1617-D13538408221}"/>
              </a:ext>
            </a:extLst>
          </p:cNvPr>
          <p:cNvPicPr>
            <a:picLocks noChangeAspect="1"/>
          </p:cNvPicPr>
          <p:nvPr/>
        </p:nvPicPr>
        <p:blipFill>
          <a:blip r:embed="rId3"/>
          <a:stretch>
            <a:fillRect/>
          </a:stretch>
        </p:blipFill>
        <p:spPr>
          <a:xfrm>
            <a:off x="1524000" y="741383"/>
            <a:ext cx="3800097" cy="5375234"/>
          </a:xfrm>
          <a:prstGeom prst="rect">
            <a:avLst/>
          </a:prstGeom>
        </p:spPr>
      </p:pic>
    </p:spTree>
    <p:extLst>
      <p:ext uri="{BB962C8B-B14F-4D97-AF65-F5344CB8AC3E}">
        <p14:creationId xmlns:p14="http://schemas.microsoft.com/office/powerpoint/2010/main" val="21103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1265A-A67B-CE73-A5CF-0FF12898261E}"/>
              </a:ext>
            </a:extLst>
          </p:cNvPr>
          <p:cNvSpPr>
            <a:spLocks noGrp="1"/>
          </p:cNvSpPr>
          <p:nvPr>
            <p:ph type="title"/>
          </p:nvPr>
        </p:nvSpPr>
        <p:spPr/>
        <p:txBody>
          <a:bodyPr/>
          <a:lstStyle/>
          <a:p>
            <a:r>
              <a:rPr lang="en-GB" dirty="0"/>
              <a:t>Stimulating Market Growth through Exports and Domestic Markets</a:t>
            </a:r>
            <a:endParaRPr lang="en-ZA" dirty="0"/>
          </a:p>
        </p:txBody>
      </p:sp>
      <p:sp>
        <p:nvSpPr>
          <p:cNvPr id="15" name="Rectangle 8">
            <a:extLst>
              <a:ext uri="{FF2B5EF4-FFF2-40B4-BE49-F238E27FC236}">
                <a16:creationId xmlns:a16="http://schemas.microsoft.com/office/drawing/2014/main" id="{B2859AF5-DA72-525B-ED55-C87389D69E7A}"/>
              </a:ext>
            </a:extLst>
          </p:cNvPr>
          <p:cNvSpPr>
            <a:spLocks noChangeArrowheads="1"/>
          </p:cNvSpPr>
          <p:nvPr/>
        </p:nvSpPr>
        <p:spPr bwMode="auto">
          <a:xfrm>
            <a:off x="1501216" y="6430803"/>
            <a:ext cx="4954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1" u="none" strike="noStrike" cap="none" normalizeH="0" baseline="0" dirty="0">
                <a:ln>
                  <a:noFill/>
                </a:ln>
                <a:solidFill>
                  <a:srgbClr val="3B3838"/>
                </a:solidFill>
                <a:effectLst/>
                <a:latin typeface="Arial" panose="020B0604020202020204" pitchFamily="34" charset="0"/>
                <a:ea typeface="Calibri" panose="020F0502020204030204" pitchFamily="34" charset="0"/>
                <a:cs typeface="Arial" panose="020B0604020202020204" pitchFamily="34" charset="0"/>
              </a:rPr>
              <a:t>Source: World Bank,</a:t>
            </a:r>
            <a:r>
              <a:rPr kumimoji="0" lang="en-GB" altLang="en-US" sz="1000" b="1" i="1" u="sng" strike="noStrike" cap="none" normalizeH="0" baseline="30000" dirty="0">
                <a:ln>
                  <a:noFill/>
                </a:ln>
                <a:solidFill>
                  <a:srgbClr val="3B3838"/>
                </a:solidFill>
                <a:effectLst/>
                <a:latin typeface="Arial" panose="020B0604020202020204" pitchFamily="34" charset="0"/>
                <a:ea typeface="Arial" panose="020B0604020202020204" pitchFamily="34" charset="0"/>
                <a:cs typeface="Arial" panose="020B0604020202020204" pitchFamily="34" charset="0"/>
                <a:hlinkClick r:id="rId3"/>
              </a:rPr>
              <a:t>[</a:t>
            </a:r>
            <a:r>
              <a:rPr kumimoji="0" lang="en-GB" altLang="en-US" sz="1000" b="1" i="1" u="sng" strike="noStrike" cap="none" normalizeH="0" baseline="30000" dirty="0" bmk="">
                <a:ln>
                  <a:noFill/>
                </a:ln>
                <a:solidFill>
                  <a:srgbClr val="3B3838"/>
                </a:solidFill>
                <a:effectLst/>
                <a:latin typeface="Arial" panose="020B0604020202020204" pitchFamily="34" charset="0"/>
                <a:ea typeface="Arial" panose="020B0604020202020204" pitchFamily="34" charset="0"/>
                <a:cs typeface="Arial" panose="020B0604020202020204" pitchFamily="34" charset="0"/>
                <a:hlinkClick r:id="rId3"/>
              </a:rPr>
              <a:t>1]</a:t>
            </a:r>
            <a:r>
              <a:rPr kumimoji="0" lang="en-GB" altLang="en-US" sz="1000" b="0" i="1" u="none" strike="noStrike" cap="none" normalizeH="0" baseline="0" dirty="0" bmk="">
                <a:ln>
                  <a:noFill/>
                </a:ln>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kumimoji="0" lang="en-GB" altLang="en-US" sz="1000" b="0" i="1" u="none" strike="noStrike" cap="none" normalizeH="0" baseline="0" dirty="0" err="1" bmk="">
                <a:ln>
                  <a:noFill/>
                </a:ln>
                <a:solidFill>
                  <a:srgbClr val="3B3838"/>
                </a:solidFill>
                <a:effectLst/>
                <a:latin typeface="Arial" panose="020B0604020202020204" pitchFamily="34" charset="0"/>
                <a:ea typeface="Calibri" panose="020F0502020204030204" pitchFamily="34" charset="0"/>
                <a:cs typeface="Arial" panose="020B0604020202020204" pitchFamily="34" charset="0"/>
              </a:rPr>
              <a:t>Quantec</a:t>
            </a:r>
            <a:r>
              <a:rPr kumimoji="0" lang="en-GB" altLang="en-US" sz="1000" b="1" i="1" u="sng" strike="noStrike" cap="none" normalizeH="0" baseline="30000" dirty="0" bmk="">
                <a:ln>
                  <a:noFill/>
                </a:ln>
                <a:solidFill>
                  <a:srgbClr val="3B3838"/>
                </a:solidFill>
                <a:effectLst/>
                <a:latin typeface="Arial" panose="020B0604020202020204" pitchFamily="34" charset="0"/>
                <a:ea typeface="Arial" panose="020B0604020202020204" pitchFamily="34" charset="0"/>
                <a:cs typeface="Arial" panose="020B0604020202020204" pitchFamily="34" charset="0"/>
                <a:hlinkClick r:id="rId4"/>
              </a:rPr>
              <a:t>[2]</a:t>
            </a:r>
            <a:endParaRPr kumimoji="0" lang="en-ZA" altLang="en-US" sz="800" b="0" i="0" u="none" strike="noStrike" cap="none" normalizeH="0" baseline="0" dirty="0">
              <a:ln>
                <a:noFill/>
              </a:ln>
              <a:solidFill>
                <a:schemeClr val="tx1"/>
              </a:solidFill>
              <a:effectLst/>
            </a:endParaRPr>
          </a:p>
        </p:txBody>
      </p:sp>
      <p:grpSp>
        <p:nvGrpSpPr>
          <p:cNvPr id="27" name="Group 26">
            <a:extLst>
              <a:ext uri="{FF2B5EF4-FFF2-40B4-BE49-F238E27FC236}">
                <a16:creationId xmlns:a16="http://schemas.microsoft.com/office/drawing/2014/main" id="{D9EAA6AA-8207-A8EA-8149-1EEF65139429}"/>
              </a:ext>
            </a:extLst>
          </p:cNvPr>
          <p:cNvGrpSpPr/>
          <p:nvPr/>
        </p:nvGrpSpPr>
        <p:grpSpPr>
          <a:xfrm>
            <a:off x="6370338" y="2936368"/>
            <a:ext cx="5199987" cy="3573351"/>
            <a:chOff x="318046" y="1744900"/>
            <a:chExt cx="6301264" cy="4614488"/>
          </a:xfrm>
        </p:grpSpPr>
        <p:pic>
          <p:nvPicPr>
            <p:cNvPr id="23" name="Graphic 89">
              <a:extLst>
                <a:ext uri="{FF2B5EF4-FFF2-40B4-BE49-F238E27FC236}">
                  <a16:creationId xmlns:a16="http://schemas.microsoft.com/office/drawing/2014/main" id="{5159139C-18A2-B32E-9CD8-F52ACC24570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3701" y="2312208"/>
              <a:ext cx="6225609" cy="4047180"/>
            </a:xfrm>
            <a:prstGeom prst="rect">
              <a:avLst/>
            </a:prstGeom>
          </p:spPr>
        </p:pic>
        <p:sp>
          <p:nvSpPr>
            <p:cNvPr id="25" name="TextBox 24">
              <a:extLst>
                <a:ext uri="{FF2B5EF4-FFF2-40B4-BE49-F238E27FC236}">
                  <a16:creationId xmlns:a16="http://schemas.microsoft.com/office/drawing/2014/main" id="{4D56C843-E83F-D7BF-21B0-F04630D12E8F}"/>
                </a:ext>
              </a:extLst>
            </p:cNvPr>
            <p:cNvSpPr txBox="1"/>
            <p:nvPr/>
          </p:nvSpPr>
          <p:spPr>
            <a:xfrm>
              <a:off x="318046" y="1744900"/>
              <a:ext cx="6093724" cy="277000"/>
            </a:xfrm>
            <a:prstGeom prst="rect">
              <a:avLst/>
            </a:prstGeom>
            <a:noFill/>
          </p:spPr>
          <p:txBody>
            <a:bodyPr wrap="square">
              <a:spAutoFit/>
            </a:bodyPr>
            <a:lstStyle/>
            <a:p>
              <a:r>
                <a:rPr lang="en-GB" sz="1200" b="1" dirty="0">
                  <a:solidFill>
                    <a:srgbClr val="3B3838"/>
                  </a:solidFill>
                  <a:effectLst/>
                  <a:latin typeface="Arial" panose="020B0604020202020204" pitchFamily="34" charset="0"/>
                  <a:ea typeface="Calibri" panose="020F0502020204030204" pitchFamily="34" charset="0"/>
                </a:rPr>
                <a:t>Export performance by sector, cumulative growth in export value (2012–2019)</a:t>
              </a:r>
              <a:endParaRPr lang="en-ZA" sz="1200" b="1" dirty="0"/>
            </a:p>
          </p:txBody>
        </p:sp>
      </p:grpSp>
      <p:sp>
        <p:nvSpPr>
          <p:cNvPr id="26" name="Rectangle 25">
            <a:extLst>
              <a:ext uri="{FF2B5EF4-FFF2-40B4-BE49-F238E27FC236}">
                <a16:creationId xmlns:a16="http://schemas.microsoft.com/office/drawing/2014/main" id="{7A84584C-1FF0-45FC-DC25-0F9AF027C4A6}"/>
              </a:ext>
            </a:extLst>
          </p:cNvPr>
          <p:cNvSpPr/>
          <p:nvPr/>
        </p:nvSpPr>
        <p:spPr>
          <a:xfrm>
            <a:off x="6362879" y="1312731"/>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29" name="TextBox 28">
            <a:extLst>
              <a:ext uri="{FF2B5EF4-FFF2-40B4-BE49-F238E27FC236}">
                <a16:creationId xmlns:a16="http://schemas.microsoft.com/office/drawing/2014/main" id="{02BDA000-730F-8D9A-AAE2-543EFD36DD92}"/>
              </a:ext>
            </a:extLst>
          </p:cNvPr>
          <p:cNvSpPr txBox="1"/>
          <p:nvPr/>
        </p:nvSpPr>
        <p:spPr>
          <a:xfrm>
            <a:off x="6307903" y="1842214"/>
            <a:ext cx="5417883" cy="954107"/>
          </a:xfrm>
          <a:prstGeom prst="rect">
            <a:avLst/>
          </a:prstGeom>
          <a:noFill/>
        </p:spPr>
        <p:txBody>
          <a:bodyPr wrap="square">
            <a:spAutoFit/>
          </a:bodyPr>
          <a:lstStyle/>
          <a:p>
            <a:pPr>
              <a:spcBef>
                <a:spcPts val="0"/>
              </a:spcBef>
            </a:pPr>
            <a:r>
              <a:rPr lang="en-US" sz="1400" b="0" dirty="0">
                <a:latin typeface="Arial" panose="020B0604020202020204" pitchFamily="34" charset="0"/>
                <a:ea typeface="Calibri" panose="020F0502020204030204" pitchFamily="34" charset="0"/>
                <a:cs typeface="Arial" panose="020B0604020202020204" pitchFamily="34" charset="0"/>
              </a:rPr>
              <a:t>Exporting allows a country to diversify its production across new products and additional markets, achieve economies of scale and therefore improve productivity and competitiveness, raising overall trade and protecting the country from potential shocks.</a:t>
            </a:r>
            <a:endParaRPr lang="en-GB" sz="1400" b="0" dirty="0">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FF93589-9868-E45E-DDDC-B7000EBF8455}"/>
              </a:ext>
            </a:extLst>
          </p:cNvPr>
          <p:cNvSpPr/>
          <p:nvPr/>
        </p:nvSpPr>
        <p:spPr>
          <a:xfrm>
            <a:off x="466214" y="1315233"/>
            <a:ext cx="5355450" cy="360000"/>
          </a:xfrm>
          <a:prstGeom prst="rect">
            <a:avLst/>
          </a:prstGeom>
          <a:solidFill>
            <a:srgbClr val="E62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Goal</a:t>
            </a:r>
          </a:p>
        </p:txBody>
      </p:sp>
      <p:sp>
        <p:nvSpPr>
          <p:cNvPr id="4" name="TextBox 3">
            <a:extLst>
              <a:ext uri="{FF2B5EF4-FFF2-40B4-BE49-F238E27FC236}">
                <a16:creationId xmlns:a16="http://schemas.microsoft.com/office/drawing/2014/main" id="{B188D86A-32D8-087A-A562-5493CEAFE57D}"/>
              </a:ext>
            </a:extLst>
          </p:cNvPr>
          <p:cNvSpPr txBox="1"/>
          <p:nvPr/>
        </p:nvSpPr>
        <p:spPr>
          <a:xfrm>
            <a:off x="260171" y="1932967"/>
            <a:ext cx="5495505" cy="634533"/>
          </a:xfrm>
          <a:prstGeom prst="rect">
            <a:avLst/>
          </a:prstGeom>
          <a:noFill/>
        </p:spPr>
        <p:txBody>
          <a:bodyPr wrap="square">
            <a:spAutoFit/>
          </a:bodyPr>
          <a:lstStyle/>
          <a:p>
            <a:pPr marL="90170" algn="just">
              <a:lnSpc>
                <a:spcPct val="115000"/>
              </a:lnSpc>
            </a:pPr>
            <a:r>
              <a:rPr lang="en-GB" sz="1600" b="1" dirty="0">
                <a:effectLst/>
                <a:latin typeface="Arial" panose="020B0604020202020204" pitchFamily="34" charset="0"/>
                <a:ea typeface="Calibri" panose="020F0502020204030204" pitchFamily="34" charset="0"/>
              </a:rPr>
              <a:t>The value of Western Cape exports of goods and services (inclusive of tourism) will triple by 2035</a:t>
            </a:r>
            <a:r>
              <a:rPr lang="en-GB" sz="1600" dirty="0">
                <a:effectLst/>
                <a:latin typeface="Arial" panose="020B0604020202020204" pitchFamily="34" charset="0"/>
                <a:ea typeface="Calibri" panose="020F0502020204030204" pitchFamily="34" charset="0"/>
              </a:rPr>
              <a:t>.</a:t>
            </a:r>
            <a:endParaRPr lang="en-ZA" sz="1400" dirty="0">
              <a:effectLst/>
              <a:latin typeface="Arial" panose="020B060402020202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0279C047-DCB4-004F-BB56-AD623A3F7946}"/>
              </a:ext>
            </a:extLst>
          </p:cNvPr>
          <p:cNvSpPr/>
          <p:nvPr/>
        </p:nvSpPr>
        <p:spPr>
          <a:xfrm>
            <a:off x="466214" y="3246884"/>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Objective</a:t>
            </a:r>
          </a:p>
        </p:txBody>
      </p:sp>
      <p:sp>
        <p:nvSpPr>
          <p:cNvPr id="6" name="TextBox 5">
            <a:extLst>
              <a:ext uri="{FF2B5EF4-FFF2-40B4-BE49-F238E27FC236}">
                <a16:creationId xmlns:a16="http://schemas.microsoft.com/office/drawing/2014/main" id="{BD40184F-06BE-2188-956E-3BDB44E70192}"/>
              </a:ext>
            </a:extLst>
          </p:cNvPr>
          <p:cNvSpPr txBox="1"/>
          <p:nvPr/>
        </p:nvSpPr>
        <p:spPr>
          <a:xfrm>
            <a:off x="326159" y="3900069"/>
            <a:ext cx="5495505" cy="1483996"/>
          </a:xfrm>
          <a:prstGeom prst="rect">
            <a:avLst/>
          </a:prstGeom>
          <a:noFill/>
        </p:spPr>
        <p:txBody>
          <a:bodyPr wrap="square">
            <a:spAutoFit/>
          </a:bodyPr>
          <a:lstStyle/>
          <a:p>
            <a:pPr marL="90170" algn="just">
              <a:lnSpc>
                <a:spcPct val="115000"/>
              </a:lnSpc>
            </a:pPr>
            <a:r>
              <a:rPr lang="en-GB" sz="1600" dirty="0">
                <a:solidFill>
                  <a:srgbClr val="3B3838"/>
                </a:solidFill>
                <a:effectLst/>
                <a:latin typeface="Arial" panose="020B0604020202020204" pitchFamily="34" charset="0"/>
                <a:ea typeface="Calibri" panose="020F0502020204030204" pitchFamily="34" charset="0"/>
              </a:rPr>
              <a:t>The Western Cape, with a strong domestic market capability, is a leading global export region in a diversified basket of goods and services and a sought-after tourism destination known for its quality, reliability and cost-effective goods and service offerings. </a:t>
            </a:r>
            <a:endParaRPr lang="en-ZA" sz="1600" dirty="0">
              <a:solidFill>
                <a:srgbClr val="3B3838"/>
              </a:solidFill>
              <a:effectLst/>
              <a:latin typeface="Arial" panose="020B0604020202020204" pitchFamily="34" charset="0"/>
              <a:ea typeface="Calibri" panose="020F0502020204030204" pitchFamily="34" charset="0"/>
            </a:endParaRPr>
          </a:p>
        </p:txBody>
      </p:sp>
      <p:sp>
        <p:nvSpPr>
          <p:cNvPr id="8" name="Slide Number Placeholder 7">
            <a:extLst>
              <a:ext uri="{FF2B5EF4-FFF2-40B4-BE49-F238E27FC236}">
                <a16:creationId xmlns:a16="http://schemas.microsoft.com/office/drawing/2014/main" id="{5802F46E-C918-A273-D098-7B52BC12326E}"/>
              </a:ext>
            </a:extLst>
          </p:cNvPr>
          <p:cNvSpPr>
            <a:spLocks noGrp="1"/>
          </p:cNvSpPr>
          <p:nvPr>
            <p:ph type="sldNum" sz="quarter" idx="4"/>
          </p:nvPr>
        </p:nvSpPr>
        <p:spPr/>
        <p:txBody>
          <a:bodyPr/>
          <a:lstStyle/>
          <a:p>
            <a:fld id="{8406839F-D7A4-4E5D-B93D-768AD4D1DB36}" type="slidenum">
              <a:rPr lang="en-ZA" smtClean="0">
                <a:solidFill>
                  <a:srgbClr val="003399"/>
                </a:solidFill>
              </a:rPr>
              <a:pPr/>
              <a:t>11</a:t>
            </a:fld>
            <a:endParaRPr lang="en-ZA" dirty="0">
              <a:solidFill>
                <a:srgbClr val="003399"/>
              </a:solidFill>
            </a:endParaRPr>
          </a:p>
        </p:txBody>
      </p:sp>
    </p:spTree>
    <p:extLst>
      <p:ext uri="{BB962C8B-B14F-4D97-AF65-F5344CB8AC3E}">
        <p14:creationId xmlns:p14="http://schemas.microsoft.com/office/powerpoint/2010/main" val="4004678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Connector: Elbow 30">
            <a:extLst>
              <a:ext uri="{FF2B5EF4-FFF2-40B4-BE49-F238E27FC236}">
                <a16:creationId xmlns:a16="http://schemas.microsoft.com/office/drawing/2014/main" id="{5BAA50EF-7D6F-33E3-2F2F-8B8E872A3B59}"/>
              </a:ext>
            </a:extLst>
          </p:cNvPr>
          <p:cNvCxnSpPr>
            <a:stCxn id="28" idx="1"/>
          </p:cNvCxnSpPr>
          <p:nvPr/>
        </p:nvCxnSpPr>
        <p:spPr>
          <a:xfrm rot="10800000" flipV="1">
            <a:off x="393702" y="1757195"/>
            <a:ext cx="4752921" cy="1687619"/>
          </a:xfrm>
          <a:prstGeom prst="bentConnector3">
            <a:avLst>
              <a:gd name="adj1" fmla="val 98941"/>
            </a:avLst>
          </a:prstGeom>
          <a:ln w="38100">
            <a:solidFill>
              <a:srgbClr val="E62C00"/>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9CA15A25-B011-14DE-1B55-7DFB4AC355F4}"/>
              </a:ext>
            </a:extLst>
          </p:cNvPr>
          <p:cNvCxnSpPr>
            <a:stCxn id="28" idx="3"/>
          </p:cNvCxnSpPr>
          <p:nvPr/>
        </p:nvCxnSpPr>
        <p:spPr>
          <a:xfrm>
            <a:off x="6921030" y="1757196"/>
            <a:ext cx="4805749" cy="1687619"/>
          </a:xfrm>
          <a:prstGeom prst="bentConnector3">
            <a:avLst>
              <a:gd name="adj1" fmla="val 99404"/>
            </a:avLst>
          </a:prstGeom>
          <a:ln w="38100">
            <a:solidFill>
              <a:srgbClr val="E62C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3D051E6-1F10-5F8E-C5FF-57A0F8F234F0}"/>
              </a:ext>
            </a:extLst>
          </p:cNvPr>
          <p:cNvSpPr/>
          <p:nvPr/>
        </p:nvSpPr>
        <p:spPr>
          <a:xfrm>
            <a:off x="8092798" y="2998108"/>
            <a:ext cx="3908855" cy="3009507"/>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ctr"/>
            <a:endParaRPr lang="en-GB" sz="1500" b="1" dirty="0">
              <a:solidFill>
                <a:srgbClr val="6C006C"/>
              </a:solidFill>
              <a:effectLst/>
              <a:latin typeface="Arial" panose="020B0604020202020204" pitchFamily="34" charset="0"/>
              <a:ea typeface="Calibri" panose="020F0502020204030204" pitchFamily="34" charset="0"/>
            </a:endParaRPr>
          </a:p>
          <a:p>
            <a:pPr algn="ctr"/>
            <a:r>
              <a:rPr lang="en-GB" sz="1500" b="1" dirty="0">
                <a:solidFill>
                  <a:srgbClr val="6C006C"/>
                </a:solidFill>
                <a:effectLst/>
                <a:latin typeface="Arial" panose="020B0604020202020204" pitchFamily="34" charset="0"/>
                <a:ea typeface="Calibri" panose="020F0502020204030204" pitchFamily="34" charset="0"/>
              </a:rPr>
              <a:t>Drive market access</a:t>
            </a:r>
          </a:p>
          <a:p>
            <a:pPr algn="ctr"/>
            <a:endParaRPr lang="en-GB" sz="1600" b="1" dirty="0">
              <a:solidFill>
                <a:srgbClr val="82B000"/>
              </a:solidFill>
              <a:effectLst/>
              <a:latin typeface="Arial" panose="020B0604020202020204" pitchFamily="34" charset="0"/>
              <a:ea typeface="Calibri" panose="020F0502020204030204" pitchFamily="34" charset="0"/>
            </a:endParaRP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and implementing country plans.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Creating an enabling and facilitating environment in target countries.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Identifying and pursuing export opportunities in Africa.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intergovernmental coordination and advocacy.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Establishing and promoting a Western Cape brand.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Using technology for enhanced matchmaking.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Leveraging cross-selling opportunities. </a:t>
            </a:r>
          </a:p>
        </p:txBody>
      </p:sp>
      <p:sp>
        <p:nvSpPr>
          <p:cNvPr id="30" name="Rectangle 29">
            <a:extLst>
              <a:ext uri="{FF2B5EF4-FFF2-40B4-BE49-F238E27FC236}">
                <a16:creationId xmlns:a16="http://schemas.microsoft.com/office/drawing/2014/main" id="{592F1F01-70BB-A3BE-19FE-2B603E60C159}"/>
              </a:ext>
            </a:extLst>
          </p:cNvPr>
          <p:cNvSpPr/>
          <p:nvPr/>
        </p:nvSpPr>
        <p:spPr>
          <a:xfrm>
            <a:off x="4079398" y="2998109"/>
            <a:ext cx="3908855" cy="3009506"/>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ctr"/>
            <a:endParaRPr lang="en-GB" sz="1500" b="1" dirty="0">
              <a:solidFill>
                <a:srgbClr val="82B000"/>
              </a:solidFill>
              <a:latin typeface="Arial" panose="020B0604020202020204" pitchFamily="34" charset="0"/>
              <a:ea typeface="Calibri" panose="020F0502020204030204" pitchFamily="34" charset="0"/>
            </a:endParaRPr>
          </a:p>
          <a:p>
            <a:pPr algn="ctr"/>
            <a:r>
              <a:rPr lang="en-GB" sz="1500" b="1" dirty="0">
                <a:solidFill>
                  <a:srgbClr val="82B000"/>
                </a:solidFill>
                <a:latin typeface="Arial" panose="020B0604020202020204" pitchFamily="34" charset="0"/>
                <a:ea typeface="Calibri" panose="020F0502020204030204" pitchFamily="34" charset="0"/>
              </a:rPr>
              <a:t>Strengthen and diversify the Western Cape export base</a:t>
            </a:r>
          </a:p>
          <a:p>
            <a:endParaRPr lang="en-GB" sz="1200" b="1" dirty="0">
              <a:solidFill>
                <a:srgbClr val="82B000"/>
              </a:solidFill>
              <a:latin typeface="Arial" panose="020B0604020202020204" pitchFamily="34" charset="0"/>
              <a:ea typeface="Calibri" panose="020F0502020204030204" pitchFamily="34" charset="0"/>
            </a:endParaRPr>
          </a:p>
          <a:p>
            <a:pPr marL="171450" indent="-171450">
              <a:buClr>
                <a:srgbClr val="82B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Producing and using economic IQ. </a:t>
            </a:r>
          </a:p>
          <a:p>
            <a:pPr marL="171450" indent="-171450">
              <a:buClr>
                <a:srgbClr val="82B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Coordinating and leveraging the activities of other provincial departments. </a:t>
            </a:r>
          </a:p>
          <a:p>
            <a:pPr marL="171450" indent="-171450">
              <a:buClr>
                <a:srgbClr val="82B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Enhancing and developing exporter ecosystems. </a:t>
            </a:r>
          </a:p>
          <a:p>
            <a:pPr marL="171450" indent="-171450">
              <a:buClr>
                <a:srgbClr val="82B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Developing and implementing export strategies and plans. </a:t>
            </a:r>
          </a:p>
          <a:p>
            <a:pPr marL="171450" indent="-171450">
              <a:buClr>
                <a:srgbClr val="82B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Strengthening the export capabilities in identified industries. </a:t>
            </a:r>
          </a:p>
          <a:p>
            <a:endParaRPr lang="en-ZA" sz="1200" dirty="0" err="1">
              <a:solidFill>
                <a:schemeClr val="tx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EBCBCFF-B23B-0BF6-F28C-37F496B1BEEC}"/>
              </a:ext>
            </a:extLst>
          </p:cNvPr>
          <p:cNvSpPr/>
          <p:nvPr/>
        </p:nvSpPr>
        <p:spPr>
          <a:xfrm>
            <a:off x="65998" y="2998108"/>
            <a:ext cx="3908855" cy="3009505"/>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500" b="1" dirty="0">
              <a:solidFill>
                <a:srgbClr val="000099"/>
              </a:solidFill>
              <a:latin typeface="Arial" panose="020B0604020202020204" pitchFamily="34" charset="0"/>
              <a:ea typeface="Calibri" panose="020F0502020204030204" pitchFamily="34" charset="0"/>
            </a:endParaRPr>
          </a:p>
          <a:p>
            <a:pPr algn="ctr"/>
            <a:r>
              <a:rPr lang="en-GB" sz="1500" b="1" dirty="0">
                <a:solidFill>
                  <a:srgbClr val="000099"/>
                </a:solidFill>
                <a:latin typeface="Arial" panose="020B0604020202020204" pitchFamily="34" charset="0"/>
                <a:ea typeface="Calibri" panose="020F0502020204030204" pitchFamily="34" charset="0"/>
              </a:rPr>
              <a:t>Unlocking an enabling and competitive export environment</a:t>
            </a:r>
          </a:p>
          <a:p>
            <a:pPr algn="ctr"/>
            <a:endParaRPr lang="en-GB" sz="1600" b="1" dirty="0">
              <a:solidFill>
                <a:srgbClr val="000099"/>
              </a:solidFill>
              <a:latin typeface="Arial" panose="020B0604020202020204" pitchFamily="34" charset="0"/>
              <a:ea typeface="Calibri" panose="020F0502020204030204" pitchFamily="34" charset="0"/>
            </a:endParaRP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Improving freight logistics.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Expanding the Air Access Initiative.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Enhancing supportive compliance infrastructure and regulations</a:t>
            </a:r>
            <a:r>
              <a:rPr lang="en-GB" sz="1200" b="1" dirty="0">
                <a:solidFill>
                  <a:schemeClr val="tx1"/>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A839B41A-078A-14C0-F5CB-B18657530110}"/>
              </a:ext>
            </a:extLst>
          </p:cNvPr>
          <p:cNvSpPr>
            <a:spLocks noGrp="1"/>
          </p:cNvSpPr>
          <p:nvPr>
            <p:ph type="title"/>
          </p:nvPr>
        </p:nvSpPr>
        <p:spPr>
          <a:xfrm>
            <a:off x="393701" y="180976"/>
            <a:ext cx="11462940" cy="559256"/>
          </a:xfrm>
        </p:spPr>
        <p:txBody>
          <a:bodyPr/>
          <a:lstStyle/>
          <a:p>
            <a:r>
              <a:rPr lang="en-GB" dirty="0"/>
              <a:t>Stimulating Market Growth through Exports and Domestic Markets</a:t>
            </a:r>
            <a:endParaRPr lang="en-ZA" dirty="0"/>
          </a:p>
        </p:txBody>
      </p:sp>
      <p:sp>
        <p:nvSpPr>
          <p:cNvPr id="19" name="Oval 18">
            <a:extLst>
              <a:ext uri="{FF2B5EF4-FFF2-40B4-BE49-F238E27FC236}">
                <a16:creationId xmlns:a16="http://schemas.microsoft.com/office/drawing/2014/main" id="{8342318C-DE33-F19E-B9D3-FE87AA46545B}"/>
              </a:ext>
            </a:extLst>
          </p:cNvPr>
          <p:cNvSpPr/>
          <p:nvPr/>
        </p:nvSpPr>
        <p:spPr>
          <a:xfrm>
            <a:off x="1802226" y="2708713"/>
            <a:ext cx="436398" cy="432063"/>
          </a:xfrm>
          <a:prstGeom prst="ellipse">
            <a:avLst/>
          </a:prstGeom>
          <a:solidFill>
            <a:srgbClr val="0000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75AF5FDC-601A-546A-A49E-200759086334}"/>
              </a:ext>
            </a:extLst>
          </p:cNvPr>
          <p:cNvSpPr/>
          <p:nvPr/>
        </p:nvSpPr>
        <p:spPr>
          <a:xfrm>
            <a:off x="9824377" y="2708712"/>
            <a:ext cx="436398" cy="432063"/>
          </a:xfrm>
          <a:prstGeom prst="ellipse">
            <a:avLst/>
          </a:prstGeom>
          <a:solidFill>
            <a:srgbClr val="6C00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3</a:t>
            </a:r>
            <a:endParaRPr lang="en-ZA" sz="1600" b="1" dirty="0" err="1">
              <a:solidFill>
                <a:schemeClr val="bg1"/>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0352A579-A6DA-41A4-577E-C5D8541BA03E}"/>
              </a:ext>
            </a:extLst>
          </p:cNvPr>
          <p:cNvSpPr/>
          <p:nvPr/>
        </p:nvSpPr>
        <p:spPr>
          <a:xfrm>
            <a:off x="5815626" y="2708712"/>
            <a:ext cx="436398" cy="432063"/>
          </a:xfrm>
          <a:prstGeom prst="ellipse">
            <a:avLst/>
          </a:prstGeom>
          <a:solidFill>
            <a:srgbClr val="82B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0C13B716-78A3-4ACA-79E1-8A9865A31215}"/>
              </a:ext>
            </a:extLst>
          </p:cNvPr>
          <p:cNvPicPr>
            <a:picLocks noChangeAspect="1"/>
          </p:cNvPicPr>
          <p:nvPr/>
        </p:nvPicPr>
        <p:blipFill>
          <a:blip r:embed="rId3"/>
          <a:stretch>
            <a:fillRect/>
          </a:stretch>
        </p:blipFill>
        <p:spPr>
          <a:xfrm>
            <a:off x="5146622" y="850385"/>
            <a:ext cx="1774408" cy="1813622"/>
          </a:xfrm>
          <a:prstGeom prst="rect">
            <a:avLst/>
          </a:prstGeom>
        </p:spPr>
      </p:pic>
      <p:sp>
        <p:nvSpPr>
          <p:cNvPr id="37" name="Oval 36">
            <a:extLst>
              <a:ext uri="{FF2B5EF4-FFF2-40B4-BE49-F238E27FC236}">
                <a16:creationId xmlns:a16="http://schemas.microsoft.com/office/drawing/2014/main" id="{3AFCE82D-CE7C-9BC8-9ED1-9F25957F91A1}"/>
              </a:ext>
            </a:extLst>
          </p:cNvPr>
          <p:cNvSpPr/>
          <p:nvPr/>
        </p:nvSpPr>
        <p:spPr>
          <a:xfrm>
            <a:off x="370307" y="1705558"/>
            <a:ext cx="203886" cy="215745"/>
          </a:xfrm>
          <a:prstGeom prst="ellipse">
            <a:avLst/>
          </a:prstGeom>
          <a:solidFill>
            <a:schemeClr val="bg1"/>
          </a:solidFill>
          <a:ln w="57150">
            <a:solidFill>
              <a:srgbClr val="E62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25B6ABD8-B500-5D6D-937F-9132F5D09CA7}"/>
              </a:ext>
            </a:extLst>
          </p:cNvPr>
          <p:cNvSpPr/>
          <p:nvPr/>
        </p:nvSpPr>
        <p:spPr>
          <a:xfrm>
            <a:off x="11585723" y="1705558"/>
            <a:ext cx="203886" cy="215745"/>
          </a:xfrm>
          <a:prstGeom prst="ellipse">
            <a:avLst/>
          </a:prstGeom>
          <a:solidFill>
            <a:schemeClr val="bg1"/>
          </a:solidFill>
          <a:ln w="57150">
            <a:solidFill>
              <a:srgbClr val="E62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3D0E3860-BD00-4673-406C-847ABA330B73}"/>
              </a:ext>
            </a:extLst>
          </p:cNvPr>
          <p:cNvSpPr>
            <a:spLocks noGrp="1"/>
          </p:cNvSpPr>
          <p:nvPr>
            <p:ph type="sldNum" sz="quarter" idx="4"/>
          </p:nvPr>
        </p:nvSpPr>
        <p:spPr/>
        <p:txBody>
          <a:bodyPr/>
          <a:lstStyle/>
          <a:p>
            <a:fld id="{8406839F-D7A4-4E5D-B93D-768AD4D1DB36}" type="slidenum">
              <a:rPr lang="en-ZA" smtClean="0">
                <a:solidFill>
                  <a:srgbClr val="003399"/>
                </a:solidFill>
              </a:rPr>
              <a:pPr/>
              <a:t>12</a:t>
            </a:fld>
            <a:endParaRPr lang="en-ZA" dirty="0">
              <a:solidFill>
                <a:srgbClr val="003399"/>
              </a:solidFill>
            </a:endParaRPr>
          </a:p>
        </p:txBody>
      </p:sp>
    </p:spTree>
    <p:extLst>
      <p:ext uri="{BB962C8B-B14F-4D97-AF65-F5344CB8AC3E}">
        <p14:creationId xmlns:p14="http://schemas.microsoft.com/office/powerpoint/2010/main" val="1021548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F59BCD-92D7-3320-36F0-27D2E00236FE}"/>
              </a:ext>
            </a:extLst>
          </p:cNvPr>
          <p:cNvSpPr>
            <a:spLocks noGrp="1"/>
          </p:cNvSpPr>
          <p:nvPr>
            <p:ph type="body" sz="quarter" idx="12"/>
          </p:nvPr>
        </p:nvSpPr>
        <p:spPr>
          <a:xfrm>
            <a:off x="6072717" y="2084076"/>
            <a:ext cx="5405049" cy="2115176"/>
          </a:xfrm>
        </p:spPr>
        <p:txBody>
          <a:bodyPr wrap="square">
            <a:spAutoFit/>
          </a:bodyPr>
          <a:lstStyle/>
          <a:p>
            <a:r>
              <a:rPr lang="en-GB" b="1" dirty="0"/>
              <a:t>Priority Focus Area 3: Energy Resilience and Transition to Net Zero Carbon</a:t>
            </a:r>
            <a:endParaRPr lang="en-ZA" b="1" dirty="0"/>
          </a:p>
        </p:txBody>
      </p:sp>
      <p:pic>
        <p:nvPicPr>
          <p:cNvPr id="3" name="Picture 2">
            <a:extLst>
              <a:ext uri="{FF2B5EF4-FFF2-40B4-BE49-F238E27FC236}">
                <a16:creationId xmlns:a16="http://schemas.microsoft.com/office/drawing/2014/main" id="{9D7287CE-CECE-AF4F-F190-0F014176C067}"/>
              </a:ext>
            </a:extLst>
          </p:cNvPr>
          <p:cNvPicPr>
            <a:picLocks noChangeAspect="1"/>
          </p:cNvPicPr>
          <p:nvPr/>
        </p:nvPicPr>
        <p:blipFill>
          <a:blip r:embed="rId2"/>
          <a:stretch>
            <a:fillRect/>
          </a:stretch>
        </p:blipFill>
        <p:spPr>
          <a:xfrm>
            <a:off x="1346578" y="742950"/>
            <a:ext cx="3799205" cy="5372100"/>
          </a:xfrm>
          <a:prstGeom prst="rect">
            <a:avLst/>
          </a:prstGeom>
        </p:spPr>
      </p:pic>
    </p:spTree>
    <p:extLst>
      <p:ext uri="{BB962C8B-B14F-4D97-AF65-F5344CB8AC3E}">
        <p14:creationId xmlns:p14="http://schemas.microsoft.com/office/powerpoint/2010/main" val="157001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3FDC03-6735-D6EC-2966-D6B639A9F265}"/>
              </a:ext>
            </a:extLst>
          </p:cNvPr>
          <p:cNvSpPr txBox="1"/>
          <p:nvPr/>
        </p:nvSpPr>
        <p:spPr>
          <a:xfrm>
            <a:off x="6404220" y="1891490"/>
            <a:ext cx="5337847" cy="954107"/>
          </a:xfrm>
          <a:prstGeom prst="rect">
            <a:avLst/>
          </a:prstGeom>
          <a:noFill/>
        </p:spPr>
        <p:txBody>
          <a:bodyPr wrap="square">
            <a:spAutoFit/>
          </a:bodyPr>
          <a:lstStyle/>
          <a:p>
            <a:pPr marR="0" lvl="0">
              <a:spcBef>
                <a:spcPts val="0"/>
              </a:spcBef>
              <a:spcAft>
                <a:spcPts val="0"/>
              </a:spcAft>
            </a:pPr>
            <a:r>
              <a:rPr lang="en-ZA" sz="1400" b="0" dirty="0">
                <a:effectLst/>
                <a:latin typeface="Arial" panose="020B0604020202020204" pitchFamily="34" charset="0"/>
                <a:ea typeface="Calibri" panose="020F0502020204030204" pitchFamily="34" charset="0"/>
                <a:cs typeface="Arial" panose="020B0604020202020204" pitchFamily="34" charset="0"/>
              </a:rPr>
              <a:t>Energy security continues to remain </a:t>
            </a:r>
            <a:r>
              <a:rPr lang="en-ZA" sz="1400" b="1" dirty="0">
                <a:effectLst/>
                <a:latin typeface="Arial" panose="020B0604020202020204" pitchFamily="34" charset="0"/>
                <a:ea typeface="Calibri" panose="020F0502020204030204" pitchFamily="34" charset="0"/>
                <a:cs typeface="Arial" panose="020B0604020202020204" pitchFamily="34" charset="0"/>
              </a:rPr>
              <a:t>the</a:t>
            </a:r>
            <a:r>
              <a:rPr lang="en-ZA" sz="1400" b="0" dirty="0">
                <a:effectLst/>
                <a:latin typeface="Arial" panose="020B0604020202020204" pitchFamily="34" charset="0"/>
                <a:ea typeface="Calibri" panose="020F0502020204030204" pitchFamily="34" charset="0"/>
                <a:cs typeface="Arial" panose="020B0604020202020204" pitchFamily="34" charset="0"/>
              </a:rPr>
              <a:t> major constraint on growth – Load-shedding established to have reduced real GDP growth by 3% in 2021, resulting in 350000 job losses (CSIR and PWC) .</a:t>
            </a:r>
          </a:p>
        </p:txBody>
      </p:sp>
      <p:pic>
        <p:nvPicPr>
          <p:cNvPr id="6" name="Picture 5">
            <a:extLst>
              <a:ext uri="{FF2B5EF4-FFF2-40B4-BE49-F238E27FC236}">
                <a16:creationId xmlns:a16="http://schemas.microsoft.com/office/drawing/2014/main" id="{FF639DC9-6E43-6B51-17A5-87C77CAAD214}"/>
              </a:ext>
            </a:extLst>
          </p:cNvPr>
          <p:cNvPicPr>
            <a:picLocks noChangeAspect="1"/>
          </p:cNvPicPr>
          <p:nvPr/>
        </p:nvPicPr>
        <p:blipFill>
          <a:blip r:embed="rId3" cstate="print">
            <a:extLst>
              <a:ext uri="{28A0092B-C50C-407E-A947-70E740481C1C}">
                <a14:useLocalDpi xmlns:a14="http://schemas.microsoft.com/office/drawing/2010/main" val="0"/>
              </a:ext>
            </a:extLst>
          </a:blip>
          <a:srcRect t="11502" b="-11502"/>
          <a:stretch>
            <a:fillRect/>
          </a:stretch>
        </p:blipFill>
        <p:spPr>
          <a:xfrm>
            <a:off x="6505335" y="3706192"/>
            <a:ext cx="5410025" cy="2006110"/>
          </a:xfrm>
          <a:prstGeom prst="rect">
            <a:avLst/>
          </a:prstGeom>
        </p:spPr>
      </p:pic>
      <p:sp>
        <p:nvSpPr>
          <p:cNvPr id="7" name="TextBox 6">
            <a:extLst>
              <a:ext uri="{FF2B5EF4-FFF2-40B4-BE49-F238E27FC236}">
                <a16:creationId xmlns:a16="http://schemas.microsoft.com/office/drawing/2014/main" id="{E37D2487-5B60-8033-12BD-527D1ECEFFB0}"/>
              </a:ext>
            </a:extLst>
          </p:cNvPr>
          <p:cNvSpPr txBox="1"/>
          <p:nvPr/>
        </p:nvSpPr>
        <p:spPr>
          <a:xfrm>
            <a:off x="6444881" y="3106591"/>
            <a:ext cx="5337846" cy="461665"/>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Energy availability factor and Renewable energy procurement Unplanned outages, 2011 – 2022 Year-To-Date</a:t>
            </a:r>
          </a:p>
        </p:txBody>
      </p:sp>
      <p:sp>
        <p:nvSpPr>
          <p:cNvPr id="8" name="TextBox 7">
            <a:extLst>
              <a:ext uri="{FF2B5EF4-FFF2-40B4-BE49-F238E27FC236}">
                <a16:creationId xmlns:a16="http://schemas.microsoft.com/office/drawing/2014/main" id="{5EDB5A96-2839-41A2-CC68-67069E86C549}"/>
              </a:ext>
            </a:extLst>
          </p:cNvPr>
          <p:cNvSpPr txBox="1"/>
          <p:nvPr/>
        </p:nvSpPr>
        <p:spPr>
          <a:xfrm>
            <a:off x="9568205" y="5655141"/>
            <a:ext cx="2485658" cy="1021883"/>
          </a:xfrm>
          <a:prstGeom prst="rect">
            <a:avLst/>
          </a:prstGeom>
          <a:noFill/>
        </p:spPr>
        <p:txBody>
          <a:bodyPr wrap="square" rtlCol="0">
            <a:spAutoFit/>
          </a:bodyPr>
          <a:lstStyle/>
          <a:p>
            <a:pPr>
              <a:lnSpc>
                <a:spcPct val="150000"/>
              </a:lnSpc>
            </a:pPr>
            <a:r>
              <a:rPr lang="en-US" sz="1400" b="1" dirty="0">
                <a:latin typeface="Arial" panose="020B0604020202020204" pitchFamily="34" charset="0"/>
                <a:cs typeface="Arial" panose="020B0604020202020204" pitchFamily="34" charset="0"/>
              </a:rPr>
              <a:t>CO2/cap         3</a:t>
            </a:r>
            <a:r>
              <a:rPr lang="en-US" sz="1400" b="1" baseline="30000" dirty="0">
                <a:latin typeface="Arial" panose="020B0604020202020204" pitchFamily="34" charset="0"/>
                <a:cs typeface="Arial" panose="020B0604020202020204" pitchFamily="34" charset="0"/>
              </a:rPr>
              <a:t>rd</a:t>
            </a:r>
            <a:endParaRPr lang="en-US" sz="1400" b="1" dirty="0">
              <a:latin typeface="Arial" panose="020B0604020202020204" pitchFamily="34" charset="0"/>
              <a:cs typeface="Arial" panose="020B0604020202020204" pitchFamily="34" charset="0"/>
            </a:endParaRPr>
          </a:p>
          <a:p>
            <a:pPr>
              <a:lnSpc>
                <a:spcPct val="150000"/>
              </a:lnSpc>
            </a:pPr>
            <a:r>
              <a:rPr lang="en-US" sz="1400" b="1" dirty="0">
                <a:latin typeface="Arial" panose="020B0604020202020204" pitchFamily="34" charset="0"/>
                <a:cs typeface="Arial" panose="020B0604020202020204" pitchFamily="34" charset="0"/>
              </a:rPr>
              <a:t>CO2/GDP       7</a:t>
            </a:r>
            <a:r>
              <a:rPr lang="en-US" sz="1400" b="1" baseline="30000" dirty="0">
                <a:latin typeface="Arial" panose="020B0604020202020204" pitchFamily="34" charset="0"/>
                <a:cs typeface="Arial" panose="020B0604020202020204" pitchFamily="34" charset="0"/>
              </a:rPr>
              <a:t>th</a:t>
            </a:r>
            <a:endParaRPr lang="en-US" sz="1400" b="1" dirty="0">
              <a:latin typeface="Arial" panose="020B0604020202020204" pitchFamily="34" charset="0"/>
              <a:cs typeface="Arial" panose="020B0604020202020204" pitchFamily="34" charset="0"/>
            </a:endParaRPr>
          </a:p>
          <a:p>
            <a:pPr>
              <a:lnSpc>
                <a:spcPct val="150000"/>
              </a:lnSpc>
            </a:pPr>
            <a:r>
              <a:rPr lang="en-US" sz="1400" b="1" dirty="0">
                <a:latin typeface="Arial" panose="020B0604020202020204" pitchFamily="34" charset="0"/>
                <a:cs typeface="Arial" panose="020B0604020202020204" pitchFamily="34" charset="0"/>
              </a:rPr>
              <a:t>CO2 total       13th</a:t>
            </a:r>
          </a:p>
        </p:txBody>
      </p:sp>
      <p:sp>
        <p:nvSpPr>
          <p:cNvPr id="9" name="Rectangle 8">
            <a:extLst>
              <a:ext uri="{FF2B5EF4-FFF2-40B4-BE49-F238E27FC236}">
                <a16:creationId xmlns:a16="http://schemas.microsoft.com/office/drawing/2014/main" id="{6B529511-7E9F-E36F-C5CB-7467D28D09C1}"/>
              </a:ext>
            </a:extLst>
          </p:cNvPr>
          <p:cNvSpPr/>
          <p:nvPr/>
        </p:nvSpPr>
        <p:spPr>
          <a:xfrm>
            <a:off x="508728" y="1408450"/>
            <a:ext cx="5355450" cy="360000"/>
          </a:xfrm>
          <a:prstGeom prst="rect">
            <a:avLst/>
          </a:prstGeom>
          <a:solidFill>
            <a:srgbClr val="83AA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Goal</a:t>
            </a:r>
          </a:p>
        </p:txBody>
      </p:sp>
      <p:sp>
        <p:nvSpPr>
          <p:cNvPr id="12" name="Title 2">
            <a:extLst>
              <a:ext uri="{FF2B5EF4-FFF2-40B4-BE49-F238E27FC236}">
                <a16:creationId xmlns:a16="http://schemas.microsoft.com/office/drawing/2014/main" id="{78635CA2-91BA-56C8-339C-60E8C268AFC2}"/>
              </a:ext>
            </a:extLst>
          </p:cNvPr>
          <p:cNvSpPr>
            <a:spLocks noGrp="1"/>
          </p:cNvSpPr>
          <p:nvPr>
            <p:ph type="title"/>
          </p:nvPr>
        </p:nvSpPr>
        <p:spPr>
          <a:xfrm>
            <a:off x="393701" y="180976"/>
            <a:ext cx="11462940" cy="559256"/>
          </a:xfrm>
        </p:spPr>
        <p:txBody>
          <a:bodyPr/>
          <a:lstStyle/>
          <a:p>
            <a:r>
              <a:rPr lang="en-GB" dirty="0"/>
              <a:t>Energy Resilience and Transition to Net Zero Carbon</a:t>
            </a:r>
            <a:endParaRPr lang="en-ZA" dirty="0"/>
          </a:p>
        </p:txBody>
      </p:sp>
      <p:sp>
        <p:nvSpPr>
          <p:cNvPr id="2" name="Rectangle 1">
            <a:extLst>
              <a:ext uri="{FF2B5EF4-FFF2-40B4-BE49-F238E27FC236}">
                <a16:creationId xmlns:a16="http://schemas.microsoft.com/office/drawing/2014/main" id="{E27E22A9-9E92-D2F8-8024-05BA5C1032BF}"/>
              </a:ext>
            </a:extLst>
          </p:cNvPr>
          <p:cNvSpPr/>
          <p:nvPr/>
        </p:nvSpPr>
        <p:spPr>
          <a:xfrm>
            <a:off x="6491352" y="1408450"/>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3" name="TextBox 2">
            <a:extLst>
              <a:ext uri="{FF2B5EF4-FFF2-40B4-BE49-F238E27FC236}">
                <a16:creationId xmlns:a16="http://schemas.microsoft.com/office/drawing/2014/main" id="{6E07A7BE-0415-EEFE-7F41-E1A8FE270E02}"/>
              </a:ext>
            </a:extLst>
          </p:cNvPr>
          <p:cNvSpPr txBox="1"/>
          <p:nvPr/>
        </p:nvSpPr>
        <p:spPr>
          <a:xfrm>
            <a:off x="6580748" y="5889405"/>
            <a:ext cx="2987457" cy="307777"/>
          </a:xfrm>
          <a:prstGeom prst="rect">
            <a:avLst/>
          </a:prstGeom>
          <a:noFill/>
        </p:spPr>
        <p:txBody>
          <a:bodyPr wrap="square" rtlCol="0">
            <a:spAutoFit/>
          </a:bodyPr>
          <a:lstStyle/>
          <a:p>
            <a:pPr algn="l"/>
            <a:r>
              <a:rPr lang="en-US" sz="1400" dirty="0">
                <a:latin typeface="Arial" panose="020B0604020202020204" pitchFamily="34" charset="0"/>
                <a:cs typeface="Arial" panose="020B0604020202020204" pitchFamily="34" charset="0"/>
              </a:rPr>
              <a:t>South Africa’s Global Rankings</a:t>
            </a:r>
            <a:endParaRPr lang="en-ZA"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C0C5BA-92A8-C838-1A4A-AAA280C589A7}"/>
              </a:ext>
            </a:extLst>
          </p:cNvPr>
          <p:cNvSpPr txBox="1"/>
          <p:nvPr/>
        </p:nvSpPr>
        <p:spPr>
          <a:xfrm>
            <a:off x="345198" y="1903991"/>
            <a:ext cx="5518980" cy="917687"/>
          </a:xfrm>
          <a:prstGeom prst="rect">
            <a:avLst/>
          </a:prstGeom>
          <a:noFill/>
        </p:spPr>
        <p:txBody>
          <a:bodyPr wrap="square">
            <a:spAutoFit/>
          </a:bodyPr>
          <a:lstStyle/>
          <a:p>
            <a:pPr marL="90170" algn="just">
              <a:lnSpc>
                <a:spcPct val="115000"/>
              </a:lnSpc>
            </a:pPr>
            <a:r>
              <a:rPr lang="en-GB" sz="1600" b="1" dirty="0">
                <a:effectLst/>
                <a:latin typeface="Arial" panose="020B0604020202020204" pitchFamily="34" charset="0"/>
                <a:ea typeface="Calibri" panose="020F0502020204030204" pitchFamily="34" charset="0"/>
              </a:rPr>
              <a:t>Reduce reliance of energy from Eskom of between 1 800 – 5 700 MW by 2035, estimated to attract between R21.6-billion and R68.4-billion in related investment. </a:t>
            </a:r>
            <a:endParaRPr lang="en-ZA" sz="1400" dirty="0">
              <a:effectLst/>
              <a:latin typeface="Arial" panose="020B0604020202020204" pitchFamily="34" charset="0"/>
              <a:ea typeface="Calibri" panose="020F0502020204030204" pitchFamily="34" charset="0"/>
            </a:endParaRPr>
          </a:p>
        </p:txBody>
      </p:sp>
      <p:sp>
        <p:nvSpPr>
          <p:cNvPr id="14" name="Rectangle 13">
            <a:extLst>
              <a:ext uri="{FF2B5EF4-FFF2-40B4-BE49-F238E27FC236}">
                <a16:creationId xmlns:a16="http://schemas.microsoft.com/office/drawing/2014/main" id="{CBD4514C-ACB9-8FE9-3021-D092F11D87D1}"/>
              </a:ext>
            </a:extLst>
          </p:cNvPr>
          <p:cNvSpPr/>
          <p:nvPr/>
        </p:nvSpPr>
        <p:spPr>
          <a:xfrm>
            <a:off x="465720" y="3261356"/>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Objective </a:t>
            </a:r>
          </a:p>
        </p:txBody>
      </p:sp>
      <p:sp>
        <p:nvSpPr>
          <p:cNvPr id="15" name="TextBox 14">
            <a:extLst>
              <a:ext uri="{FF2B5EF4-FFF2-40B4-BE49-F238E27FC236}">
                <a16:creationId xmlns:a16="http://schemas.microsoft.com/office/drawing/2014/main" id="{95B0320B-F949-0308-6C7C-9DE0415658DC}"/>
              </a:ext>
            </a:extLst>
          </p:cNvPr>
          <p:cNvSpPr txBox="1"/>
          <p:nvPr/>
        </p:nvSpPr>
        <p:spPr>
          <a:xfrm>
            <a:off x="345198" y="3923704"/>
            <a:ext cx="5518980" cy="1483996"/>
          </a:xfrm>
          <a:prstGeom prst="rect">
            <a:avLst/>
          </a:prstGeom>
          <a:noFill/>
        </p:spPr>
        <p:txBody>
          <a:bodyPr wrap="square">
            <a:spAutoFit/>
          </a:bodyPr>
          <a:lstStyle/>
          <a:p>
            <a:pPr marL="90170" algn="just">
              <a:lnSpc>
                <a:spcPct val="115000"/>
              </a:lnSpc>
            </a:pPr>
            <a:r>
              <a:rPr lang="en-GB" sz="1600" dirty="0">
                <a:solidFill>
                  <a:srgbClr val="3B3838"/>
                </a:solidFill>
                <a:effectLst/>
                <a:latin typeface="Arial" panose="020B0604020202020204" pitchFamily="34" charset="0"/>
                <a:ea typeface="Calibri" panose="020F0502020204030204" pitchFamily="34" charset="0"/>
              </a:rPr>
              <a:t>Energy is low carbon, reliable, competitive, accessible, enabled supplied at scale, and meets the energy-efficient demands of the economy, using data, analytical tools and new models of delivery and contributing towards net zero carbon targets. </a:t>
            </a:r>
            <a:endParaRPr lang="en-ZA" sz="1600" dirty="0">
              <a:solidFill>
                <a:srgbClr val="3B3838"/>
              </a:solidFill>
              <a:effectLst/>
              <a:latin typeface="Arial" panose="020B0604020202020204" pitchFamily="34" charset="0"/>
              <a:ea typeface="Calibri" panose="020F0502020204030204" pitchFamily="34" charset="0"/>
            </a:endParaRPr>
          </a:p>
        </p:txBody>
      </p:sp>
      <p:sp>
        <p:nvSpPr>
          <p:cNvPr id="11" name="Slide Number Placeholder 10">
            <a:extLst>
              <a:ext uri="{FF2B5EF4-FFF2-40B4-BE49-F238E27FC236}">
                <a16:creationId xmlns:a16="http://schemas.microsoft.com/office/drawing/2014/main" id="{38BF81B8-FAF9-693C-64B4-BFA4A4573E8B}"/>
              </a:ext>
            </a:extLst>
          </p:cNvPr>
          <p:cNvSpPr>
            <a:spLocks noGrp="1"/>
          </p:cNvSpPr>
          <p:nvPr>
            <p:ph type="sldNum" sz="quarter" idx="4"/>
          </p:nvPr>
        </p:nvSpPr>
        <p:spPr/>
        <p:txBody>
          <a:bodyPr/>
          <a:lstStyle/>
          <a:p>
            <a:fld id="{8406839F-D7A4-4E5D-B93D-768AD4D1DB36}" type="slidenum">
              <a:rPr lang="en-ZA" smtClean="0">
                <a:solidFill>
                  <a:srgbClr val="003399"/>
                </a:solidFill>
              </a:rPr>
              <a:pPr/>
              <a:t>14</a:t>
            </a:fld>
            <a:endParaRPr lang="en-ZA" dirty="0">
              <a:solidFill>
                <a:srgbClr val="003399"/>
              </a:solidFill>
            </a:endParaRPr>
          </a:p>
        </p:txBody>
      </p:sp>
    </p:spTree>
    <p:extLst>
      <p:ext uri="{BB962C8B-B14F-4D97-AF65-F5344CB8AC3E}">
        <p14:creationId xmlns:p14="http://schemas.microsoft.com/office/powerpoint/2010/main" val="1680125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23" name="Title 2">
            <a:extLst>
              <a:ext uri="{FF2B5EF4-FFF2-40B4-BE49-F238E27FC236}">
                <a16:creationId xmlns:a16="http://schemas.microsoft.com/office/drawing/2014/main" id="{B41144C4-1C8F-2D0B-A8C8-C7B006E84C43}"/>
              </a:ext>
            </a:extLst>
          </p:cNvPr>
          <p:cNvSpPr>
            <a:spLocks noGrp="1"/>
          </p:cNvSpPr>
          <p:nvPr>
            <p:ph type="title"/>
          </p:nvPr>
        </p:nvSpPr>
        <p:spPr>
          <a:xfrm>
            <a:off x="393701" y="180976"/>
            <a:ext cx="11462940" cy="559256"/>
          </a:xfrm>
        </p:spPr>
        <p:txBody>
          <a:bodyPr/>
          <a:lstStyle/>
          <a:p>
            <a:r>
              <a:rPr lang="en-GB" dirty="0"/>
              <a:t>Energy Resilience themes and interventions</a:t>
            </a:r>
            <a:endParaRPr lang="en-ZA" dirty="0"/>
          </a:p>
        </p:txBody>
      </p:sp>
      <p:grpSp>
        <p:nvGrpSpPr>
          <p:cNvPr id="33" name="Group 32">
            <a:extLst>
              <a:ext uri="{FF2B5EF4-FFF2-40B4-BE49-F238E27FC236}">
                <a16:creationId xmlns:a16="http://schemas.microsoft.com/office/drawing/2014/main" id="{8C84267F-A992-3968-6226-2D036BB55BDA}"/>
              </a:ext>
            </a:extLst>
          </p:cNvPr>
          <p:cNvGrpSpPr/>
          <p:nvPr/>
        </p:nvGrpSpPr>
        <p:grpSpPr>
          <a:xfrm>
            <a:off x="169910" y="990983"/>
            <a:ext cx="3908855" cy="1447856"/>
            <a:chOff x="160037" y="5180478"/>
            <a:chExt cx="3908855" cy="1447856"/>
          </a:xfrm>
        </p:grpSpPr>
        <p:sp>
          <p:nvSpPr>
            <p:cNvPr id="2" name="Rectangle 1">
              <a:extLst>
                <a:ext uri="{FF2B5EF4-FFF2-40B4-BE49-F238E27FC236}">
                  <a16:creationId xmlns:a16="http://schemas.microsoft.com/office/drawing/2014/main" id="{4EBCBCFF-B23B-0BF6-F28C-37F496B1BEEC}"/>
                </a:ext>
              </a:extLst>
            </p:cNvPr>
            <p:cNvSpPr/>
            <p:nvPr/>
          </p:nvSpPr>
          <p:spPr>
            <a:xfrm>
              <a:off x="160037" y="5500584"/>
              <a:ext cx="3908855" cy="1127750"/>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gn="ctr"/>
              <a:r>
                <a:rPr lang="en-GB" sz="1500" b="1" dirty="0">
                  <a:solidFill>
                    <a:srgbClr val="000099"/>
                  </a:solidFill>
                  <a:latin typeface="Arial" panose="020B0604020202020204" pitchFamily="34" charset="0"/>
                  <a:ea typeface="Calibri" panose="020F0502020204030204" pitchFamily="34" charset="0"/>
                </a:rPr>
                <a:t>Disaster mitigation and management</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and coordinating the disaster mitigation and management system</a:t>
              </a:r>
            </a:p>
          </p:txBody>
        </p:sp>
        <p:sp>
          <p:nvSpPr>
            <p:cNvPr id="25" name="Oval 24">
              <a:extLst>
                <a:ext uri="{FF2B5EF4-FFF2-40B4-BE49-F238E27FC236}">
                  <a16:creationId xmlns:a16="http://schemas.microsoft.com/office/drawing/2014/main" id="{1B7741DB-F382-2CA5-74E7-C7EDC0B8C8A1}"/>
                </a:ext>
              </a:extLst>
            </p:cNvPr>
            <p:cNvSpPr/>
            <p:nvPr/>
          </p:nvSpPr>
          <p:spPr>
            <a:xfrm>
              <a:off x="1904429" y="5180478"/>
              <a:ext cx="396000" cy="396000"/>
            </a:xfrm>
            <a:prstGeom prst="ellipse">
              <a:avLst/>
            </a:prstGeom>
            <a:solidFill>
              <a:srgbClr val="0000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BD6FE491-5CE0-581D-0F76-CD3A83A4F4E1}"/>
              </a:ext>
            </a:extLst>
          </p:cNvPr>
          <p:cNvGrpSpPr/>
          <p:nvPr/>
        </p:nvGrpSpPr>
        <p:grpSpPr>
          <a:xfrm>
            <a:off x="8161196" y="3449909"/>
            <a:ext cx="3908855" cy="3038992"/>
            <a:chOff x="8184117" y="3444488"/>
            <a:chExt cx="3908855" cy="3038992"/>
          </a:xfrm>
        </p:grpSpPr>
        <p:sp>
          <p:nvSpPr>
            <p:cNvPr id="20" name="Rectangle 19">
              <a:extLst>
                <a:ext uri="{FF2B5EF4-FFF2-40B4-BE49-F238E27FC236}">
                  <a16:creationId xmlns:a16="http://schemas.microsoft.com/office/drawing/2014/main" id="{C486A768-B836-C671-AEA9-43F95ADFF493}"/>
                </a:ext>
              </a:extLst>
            </p:cNvPr>
            <p:cNvSpPr/>
            <p:nvPr/>
          </p:nvSpPr>
          <p:spPr>
            <a:xfrm>
              <a:off x="8184117" y="3796280"/>
              <a:ext cx="3908855" cy="2687200"/>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gn="ctr"/>
              <a:r>
                <a:rPr lang="en-GB" sz="1500" b="1" dirty="0">
                  <a:solidFill>
                    <a:srgbClr val="6C006C"/>
                  </a:solidFill>
                  <a:effectLst/>
                  <a:latin typeface="Arial" panose="020B0604020202020204" pitchFamily="34" charset="0"/>
                  <a:ea typeface="Calibri" panose="020F0502020204030204" pitchFamily="34" charset="0"/>
                </a:rPr>
                <a:t>Increased investment in the energy sector</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 Western Cape Just Energy Transition (JET) Investment Plan</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Establish a project preparation facility to take identified projects to bankability.</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Planning and forming partnerships to enable green hydrogen production at scale</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Planning for electric vehicles</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Working with liquid fuels companies to encourage biofuel blending</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Encouraging local production of key renewable energy components and/or systems </a:t>
              </a:r>
            </a:p>
          </p:txBody>
        </p:sp>
        <p:sp>
          <p:nvSpPr>
            <p:cNvPr id="26" name="Oval 25">
              <a:extLst>
                <a:ext uri="{FF2B5EF4-FFF2-40B4-BE49-F238E27FC236}">
                  <a16:creationId xmlns:a16="http://schemas.microsoft.com/office/drawing/2014/main" id="{460EB6C6-890B-73D4-03AF-AB39E8FEAEF9}"/>
                </a:ext>
              </a:extLst>
            </p:cNvPr>
            <p:cNvSpPr/>
            <p:nvPr/>
          </p:nvSpPr>
          <p:spPr>
            <a:xfrm>
              <a:off x="9920345" y="3444488"/>
              <a:ext cx="396000" cy="396000"/>
            </a:xfrm>
            <a:prstGeom prst="ellipse">
              <a:avLst/>
            </a:prstGeom>
            <a:solidFill>
              <a:srgbClr val="6C00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Arial" panose="020B0604020202020204" pitchFamily="34" charset="0"/>
                  <a:cs typeface="Arial" panose="020B0604020202020204" pitchFamily="34" charset="0"/>
                </a:rPr>
                <a:t>6</a:t>
              </a:r>
            </a:p>
          </p:txBody>
        </p:sp>
      </p:grpSp>
      <p:grpSp>
        <p:nvGrpSpPr>
          <p:cNvPr id="35" name="Group 34">
            <a:extLst>
              <a:ext uri="{FF2B5EF4-FFF2-40B4-BE49-F238E27FC236}">
                <a16:creationId xmlns:a16="http://schemas.microsoft.com/office/drawing/2014/main" id="{61800F86-6439-E434-19A7-F2B959482E9A}"/>
              </a:ext>
            </a:extLst>
          </p:cNvPr>
          <p:cNvGrpSpPr/>
          <p:nvPr/>
        </p:nvGrpSpPr>
        <p:grpSpPr>
          <a:xfrm>
            <a:off x="4158439" y="955737"/>
            <a:ext cx="3908855" cy="4404213"/>
            <a:chOff x="4170743" y="2572961"/>
            <a:chExt cx="3908855" cy="4404213"/>
          </a:xfrm>
        </p:grpSpPr>
        <p:sp>
          <p:nvSpPr>
            <p:cNvPr id="30" name="Rectangle 29">
              <a:extLst>
                <a:ext uri="{FF2B5EF4-FFF2-40B4-BE49-F238E27FC236}">
                  <a16:creationId xmlns:a16="http://schemas.microsoft.com/office/drawing/2014/main" id="{592F1F01-70BB-A3BE-19FE-2B603E60C159}"/>
                </a:ext>
              </a:extLst>
            </p:cNvPr>
            <p:cNvSpPr/>
            <p:nvPr/>
          </p:nvSpPr>
          <p:spPr>
            <a:xfrm>
              <a:off x="4170743" y="2909174"/>
              <a:ext cx="3908855" cy="4068000"/>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gn="ctr"/>
              <a:r>
                <a:rPr lang="en-GB" sz="1500" b="1" dirty="0">
                  <a:solidFill>
                    <a:srgbClr val="FF0000"/>
                  </a:solidFill>
                  <a:latin typeface="Arial" panose="020B0604020202020204" pitchFamily="34" charset="0"/>
                  <a:ea typeface="Calibri" panose="020F0502020204030204" pitchFamily="34" charset="0"/>
                </a:rPr>
                <a:t>Generation, procurement and trading </a:t>
              </a:r>
            </a:p>
            <a:p>
              <a:pPr algn="ctr"/>
              <a:r>
                <a:rPr lang="en-GB" sz="1500" b="1" dirty="0">
                  <a:solidFill>
                    <a:srgbClr val="FF0000"/>
                  </a:solidFill>
                  <a:latin typeface="Arial" panose="020B0604020202020204" pitchFamily="34" charset="0"/>
                  <a:ea typeface="Calibri" panose="020F0502020204030204" pitchFamily="34" charset="0"/>
                </a:rPr>
                <a:t>of low-carbon energy</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Streamlining processes for SSEG registration and creating an enabling &amp; cost-effective wheeling framework</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Testing of individual municipal IPP procurement projects while working on establishing and operationalising an energy trading system/pooled buying mechanism</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Making government land available for utility-scale energy generation and energy storage</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Developing a digital platform for sharing energy data and enabling transactions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Considering the adoption of natural gas alternatives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Providing alternative energy support for SMMEs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Implementing renewable energy solutions in municipalities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Implementing a programme for Solar PV in schools and WCG buildings / facilities</a:t>
              </a:r>
            </a:p>
            <a:p>
              <a:endParaRPr lang="en-ZA" sz="1200" dirty="0" err="1">
                <a:solidFill>
                  <a:schemeClr val="tx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6FC089BB-FDC2-8F13-824C-47BB37CD9ACF}"/>
                </a:ext>
              </a:extLst>
            </p:cNvPr>
            <p:cNvSpPr/>
            <p:nvPr/>
          </p:nvSpPr>
          <p:spPr>
            <a:xfrm>
              <a:off x="5906971" y="2572961"/>
              <a:ext cx="396000" cy="396000"/>
            </a:xfrm>
            <a:prstGeom prst="ellipse">
              <a:avLst/>
            </a:prstGeom>
            <a:solidFill>
              <a:srgbClr val="E62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4</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6E05DBAD-3CDC-1113-E42E-BE4B616843D0}"/>
              </a:ext>
            </a:extLst>
          </p:cNvPr>
          <p:cNvGrpSpPr/>
          <p:nvPr/>
        </p:nvGrpSpPr>
        <p:grpSpPr>
          <a:xfrm>
            <a:off x="169909" y="4476666"/>
            <a:ext cx="3908855" cy="1766568"/>
            <a:chOff x="4141405" y="958106"/>
            <a:chExt cx="3908855" cy="1590175"/>
          </a:xfrm>
        </p:grpSpPr>
        <p:sp>
          <p:nvSpPr>
            <p:cNvPr id="21" name="Rectangle 20">
              <a:extLst>
                <a:ext uri="{FF2B5EF4-FFF2-40B4-BE49-F238E27FC236}">
                  <a16:creationId xmlns:a16="http://schemas.microsoft.com/office/drawing/2014/main" id="{B58A92CE-CFC2-A151-5076-8D15FCB52458}"/>
                </a:ext>
              </a:extLst>
            </p:cNvPr>
            <p:cNvSpPr/>
            <p:nvPr/>
          </p:nvSpPr>
          <p:spPr>
            <a:xfrm>
              <a:off x="4141405" y="1239727"/>
              <a:ext cx="3908855" cy="1308554"/>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gn="ctr"/>
              <a:r>
                <a:rPr lang="en-GB" sz="1500" b="1" dirty="0">
                  <a:solidFill>
                    <a:srgbClr val="82B000"/>
                  </a:solidFill>
                  <a:latin typeface="Arial" panose="020B0604020202020204" pitchFamily="34" charset="0"/>
                  <a:ea typeface="Calibri" panose="020F0502020204030204" pitchFamily="34" charset="0"/>
                </a:rPr>
                <a:t>Strategic development and management</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 Western Cape Integrated Resource Plan</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strong partnerships and a strengthened ecosystem with energy stakeholders, including  economic IQ capabilities</a:t>
              </a:r>
            </a:p>
          </p:txBody>
        </p:sp>
        <p:sp>
          <p:nvSpPr>
            <p:cNvPr id="28" name="Oval 27">
              <a:extLst>
                <a:ext uri="{FF2B5EF4-FFF2-40B4-BE49-F238E27FC236}">
                  <a16:creationId xmlns:a16="http://schemas.microsoft.com/office/drawing/2014/main" id="{6DE5023C-C315-E12A-9162-AE97098EC5CD}"/>
                </a:ext>
              </a:extLst>
            </p:cNvPr>
            <p:cNvSpPr/>
            <p:nvPr/>
          </p:nvSpPr>
          <p:spPr>
            <a:xfrm>
              <a:off x="5897832" y="958106"/>
              <a:ext cx="396000" cy="356459"/>
            </a:xfrm>
            <a:prstGeom prst="ellipse">
              <a:avLst/>
            </a:prstGeom>
            <a:solidFill>
              <a:srgbClr val="82B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3</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25D19456-5E0B-0EC1-6354-97A14BE38211}"/>
              </a:ext>
            </a:extLst>
          </p:cNvPr>
          <p:cNvGrpSpPr/>
          <p:nvPr/>
        </p:nvGrpSpPr>
        <p:grpSpPr>
          <a:xfrm>
            <a:off x="8161196" y="925867"/>
            <a:ext cx="3908855" cy="2158858"/>
            <a:chOff x="8184117" y="877169"/>
            <a:chExt cx="3908855" cy="2158858"/>
          </a:xfrm>
        </p:grpSpPr>
        <p:sp>
          <p:nvSpPr>
            <p:cNvPr id="32" name="Rectangle 31">
              <a:extLst>
                <a:ext uri="{FF2B5EF4-FFF2-40B4-BE49-F238E27FC236}">
                  <a16:creationId xmlns:a16="http://schemas.microsoft.com/office/drawing/2014/main" id="{C3D051E6-1F10-5F8E-C5FF-57A0F8F234F0}"/>
                </a:ext>
              </a:extLst>
            </p:cNvPr>
            <p:cNvSpPr/>
            <p:nvPr/>
          </p:nvSpPr>
          <p:spPr>
            <a:xfrm>
              <a:off x="8184117" y="1239727"/>
              <a:ext cx="3908855" cy="1796300"/>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gn="ctr"/>
              <a:r>
                <a:rPr lang="en-GB" sz="1500" b="1" dirty="0">
                  <a:solidFill>
                    <a:srgbClr val="FFC000"/>
                  </a:solidFill>
                  <a:effectLst/>
                  <a:latin typeface="Arial" panose="020B0604020202020204" pitchFamily="34" charset="0"/>
                  <a:ea typeface="Calibri" panose="020F0502020204030204" pitchFamily="34" charset="0"/>
                </a:rPr>
                <a:t>Maintenance and expansion of </a:t>
              </a:r>
            </a:p>
            <a:p>
              <a:pPr algn="ctr"/>
              <a:r>
                <a:rPr lang="en-GB" sz="1500" b="1" dirty="0">
                  <a:solidFill>
                    <a:srgbClr val="FFC000"/>
                  </a:solidFill>
                  <a:effectLst/>
                  <a:latin typeface="Arial" panose="020B0604020202020204" pitchFamily="34" charset="0"/>
                  <a:ea typeface="Calibri" panose="020F0502020204030204" pitchFamily="34" charset="0"/>
                </a:rPr>
                <a:t>required energy infrastructure</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Mapping out infrastructure requirements, including scaled penetration of renewable energies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Protecting energy infrastructure from vandalism and theft.</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Planning and implementing the required upgraded transmission and distribution infrastructure. </a:t>
              </a:r>
            </a:p>
          </p:txBody>
        </p:sp>
        <p:sp>
          <p:nvSpPr>
            <p:cNvPr id="29" name="Oval 28">
              <a:extLst>
                <a:ext uri="{FF2B5EF4-FFF2-40B4-BE49-F238E27FC236}">
                  <a16:creationId xmlns:a16="http://schemas.microsoft.com/office/drawing/2014/main" id="{D9367F9A-7114-A209-DEDE-E6FBF1F804A1}"/>
                </a:ext>
              </a:extLst>
            </p:cNvPr>
            <p:cNvSpPr/>
            <p:nvPr/>
          </p:nvSpPr>
          <p:spPr>
            <a:xfrm>
              <a:off x="9920345" y="877169"/>
              <a:ext cx="396000" cy="396000"/>
            </a:xfrm>
            <a:prstGeom prst="ellipse">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5</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ACC7CD5D-9652-3094-5531-C92CE1CCDC54}"/>
              </a:ext>
            </a:extLst>
          </p:cNvPr>
          <p:cNvGrpSpPr/>
          <p:nvPr/>
        </p:nvGrpSpPr>
        <p:grpSpPr>
          <a:xfrm>
            <a:off x="121949" y="2751699"/>
            <a:ext cx="3908855" cy="1447856"/>
            <a:chOff x="160037" y="5180478"/>
            <a:chExt cx="3908855" cy="1447856"/>
          </a:xfrm>
        </p:grpSpPr>
        <p:sp>
          <p:nvSpPr>
            <p:cNvPr id="4" name="Rectangle 3">
              <a:extLst>
                <a:ext uri="{FF2B5EF4-FFF2-40B4-BE49-F238E27FC236}">
                  <a16:creationId xmlns:a16="http://schemas.microsoft.com/office/drawing/2014/main" id="{409DD4C5-D792-CC95-9E6C-5C9FD6D453D8}"/>
                </a:ext>
              </a:extLst>
            </p:cNvPr>
            <p:cNvSpPr/>
            <p:nvPr/>
          </p:nvSpPr>
          <p:spPr>
            <a:xfrm>
              <a:off x="160037" y="5500584"/>
              <a:ext cx="3908855" cy="1127750"/>
            </a:xfrm>
            <a:prstGeom prst="rect">
              <a:avLst/>
            </a:prstGeom>
            <a:solidFill>
              <a:schemeClr val="bg1"/>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gn="ctr"/>
              <a:r>
                <a:rPr lang="en-GB" sz="1500" b="1" dirty="0">
                  <a:solidFill>
                    <a:srgbClr val="C00000"/>
                  </a:solidFill>
                  <a:latin typeface="Arial" panose="020B0604020202020204" pitchFamily="34" charset="0"/>
                  <a:ea typeface="Calibri" panose="020F0502020204030204" pitchFamily="34" charset="0"/>
                </a:rPr>
                <a:t>Energy efficiency at scale </a:t>
              </a:r>
            </a:p>
            <a:p>
              <a:pPr algn="ctr"/>
              <a:r>
                <a:rPr lang="en-GB" sz="1500" b="1" dirty="0">
                  <a:solidFill>
                    <a:srgbClr val="C00000"/>
                  </a:solidFill>
                  <a:latin typeface="Arial" panose="020B0604020202020204" pitchFamily="34" charset="0"/>
                  <a:ea typeface="Calibri" panose="020F0502020204030204" pitchFamily="34" charset="0"/>
                </a:rPr>
                <a:t>(demand management)</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Conducting provincial energy efficiency surveys.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 provincial energy efficiency programme</a:t>
              </a:r>
            </a:p>
          </p:txBody>
        </p:sp>
        <p:sp>
          <p:nvSpPr>
            <p:cNvPr id="6" name="Oval 5">
              <a:extLst>
                <a:ext uri="{FF2B5EF4-FFF2-40B4-BE49-F238E27FC236}">
                  <a16:creationId xmlns:a16="http://schemas.microsoft.com/office/drawing/2014/main" id="{E9247416-8665-EE5B-4CAA-98F8011F43E0}"/>
                </a:ext>
              </a:extLst>
            </p:cNvPr>
            <p:cNvSpPr/>
            <p:nvPr/>
          </p:nvSpPr>
          <p:spPr>
            <a:xfrm>
              <a:off x="1904429" y="5180478"/>
              <a:ext cx="396000" cy="396000"/>
            </a:xfrm>
            <a:prstGeom prst="ellipse">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grpSp>
      <p:sp>
        <p:nvSpPr>
          <p:cNvPr id="8" name="Slide Number Placeholder 7">
            <a:extLst>
              <a:ext uri="{FF2B5EF4-FFF2-40B4-BE49-F238E27FC236}">
                <a16:creationId xmlns:a16="http://schemas.microsoft.com/office/drawing/2014/main" id="{4594FC0F-F32D-4DC5-2425-03B29240F78E}"/>
              </a:ext>
            </a:extLst>
          </p:cNvPr>
          <p:cNvSpPr>
            <a:spLocks noGrp="1"/>
          </p:cNvSpPr>
          <p:nvPr>
            <p:ph type="sldNum" sz="quarter" idx="4"/>
          </p:nvPr>
        </p:nvSpPr>
        <p:spPr/>
        <p:txBody>
          <a:bodyPr/>
          <a:lstStyle/>
          <a:p>
            <a:fld id="{8406839F-D7A4-4E5D-B93D-768AD4D1DB36}" type="slidenum">
              <a:rPr lang="en-ZA" smtClean="0">
                <a:solidFill>
                  <a:srgbClr val="003399"/>
                </a:solidFill>
              </a:rPr>
              <a:pPr/>
              <a:t>15</a:t>
            </a:fld>
            <a:endParaRPr lang="en-ZA" dirty="0">
              <a:solidFill>
                <a:srgbClr val="003399"/>
              </a:solidFill>
            </a:endParaRPr>
          </a:p>
        </p:txBody>
      </p:sp>
    </p:spTree>
    <p:extLst>
      <p:ext uri="{BB962C8B-B14F-4D97-AF65-F5344CB8AC3E}">
        <p14:creationId xmlns:p14="http://schemas.microsoft.com/office/powerpoint/2010/main" val="89268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F59BCD-92D7-3320-36F0-27D2E00236FE}"/>
              </a:ext>
            </a:extLst>
          </p:cNvPr>
          <p:cNvSpPr>
            <a:spLocks noGrp="1"/>
          </p:cNvSpPr>
          <p:nvPr>
            <p:ph type="body" sz="quarter" idx="12"/>
          </p:nvPr>
        </p:nvSpPr>
        <p:spPr>
          <a:xfrm>
            <a:off x="5973170" y="2384889"/>
            <a:ext cx="5405049" cy="1622734"/>
          </a:xfrm>
        </p:spPr>
        <p:txBody>
          <a:bodyPr wrap="square">
            <a:spAutoFit/>
          </a:bodyPr>
          <a:lstStyle/>
          <a:p>
            <a:r>
              <a:rPr lang="en-GB" b="1" dirty="0"/>
              <a:t>Priority Focus Area 4: Water Security and Resilience</a:t>
            </a:r>
            <a:endParaRPr lang="en-ZA" b="1" dirty="0"/>
          </a:p>
        </p:txBody>
      </p:sp>
      <p:pic>
        <p:nvPicPr>
          <p:cNvPr id="4" name="Picture 3">
            <a:extLst>
              <a:ext uri="{FF2B5EF4-FFF2-40B4-BE49-F238E27FC236}">
                <a16:creationId xmlns:a16="http://schemas.microsoft.com/office/drawing/2014/main" id="{719EB9F5-C8A9-F6CF-2723-E6CF92080AA5}"/>
              </a:ext>
            </a:extLst>
          </p:cNvPr>
          <p:cNvPicPr>
            <a:picLocks noChangeAspect="1"/>
          </p:cNvPicPr>
          <p:nvPr/>
        </p:nvPicPr>
        <p:blipFill>
          <a:blip r:embed="rId3"/>
          <a:stretch>
            <a:fillRect/>
          </a:stretch>
        </p:blipFill>
        <p:spPr>
          <a:xfrm>
            <a:off x="1613448" y="832513"/>
            <a:ext cx="3633909" cy="5192973"/>
          </a:xfrm>
          <a:prstGeom prst="rect">
            <a:avLst/>
          </a:prstGeom>
        </p:spPr>
      </p:pic>
    </p:spTree>
    <p:extLst>
      <p:ext uri="{BB962C8B-B14F-4D97-AF65-F5344CB8AC3E}">
        <p14:creationId xmlns:p14="http://schemas.microsoft.com/office/powerpoint/2010/main" val="2642786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529511-7E9F-E36F-C5CB-7467D28D09C1}"/>
              </a:ext>
            </a:extLst>
          </p:cNvPr>
          <p:cNvSpPr/>
          <p:nvPr/>
        </p:nvSpPr>
        <p:spPr>
          <a:xfrm>
            <a:off x="448277" y="1286912"/>
            <a:ext cx="5355450" cy="360000"/>
          </a:xfrm>
          <a:prstGeom prst="rect">
            <a:avLst/>
          </a:prstGeom>
          <a:solidFill>
            <a:srgbClr val="71A1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Goal</a:t>
            </a:r>
          </a:p>
        </p:txBody>
      </p:sp>
      <p:sp>
        <p:nvSpPr>
          <p:cNvPr id="12" name="Title 2">
            <a:extLst>
              <a:ext uri="{FF2B5EF4-FFF2-40B4-BE49-F238E27FC236}">
                <a16:creationId xmlns:a16="http://schemas.microsoft.com/office/drawing/2014/main" id="{78635CA2-91BA-56C8-339C-60E8C268AFC2}"/>
              </a:ext>
            </a:extLst>
          </p:cNvPr>
          <p:cNvSpPr>
            <a:spLocks noGrp="1"/>
          </p:cNvSpPr>
          <p:nvPr>
            <p:ph type="title"/>
          </p:nvPr>
        </p:nvSpPr>
        <p:spPr>
          <a:xfrm>
            <a:off x="393701" y="180976"/>
            <a:ext cx="11462940" cy="559256"/>
          </a:xfrm>
        </p:spPr>
        <p:txBody>
          <a:bodyPr/>
          <a:lstStyle/>
          <a:p>
            <a:r>
              <a:rPr lang="en-GB" dirty="0"/>
              <a:t>Water Security and Resilience</a:t>
            </a:r>
            <a:endParaRPr lang="en-ZA" dirty="0"/>
          </a:p>
        </p:txBody>
      </p:sp>
      <p:pic>
        <p:nvPicPr>
          <p:cNvPr id="23" name="Picture 22">
            <a:extLst>
              <a:ext uri="{FF2B5EF4-FFF2-40B4-BE49-F238E27FC236}">
                <a16:creationId xmlns:a16="http://schemas.microsoft.com/office/drawing/2014/main" id="{19215FD9-4D4B-17EF-1E9B-677F5C304BD0}"/>
              </a:ext>
            </a:extLst>
          </p:cNvPr>
          <p:cNvPicPr>
            <a:picLocks noChangeAspect="1"/>
          </p:cNvPicPr>
          <p:nvPr/>
        </p:nvPicPr>
        <p:blipFill>
          <a:blip r:embed="rId3"/>
          <a:stretch>
            <a:fillRect/>
          </a:stretch>
        </p:blipFill>
        <p:spPr>
          <a:xfrm>
            <a:off x="5957740" y="2644540"/>
            <a:ext cx="6097996" cy="4140935"/>
          </a:xfrm>
          <a:prstGeom prst="rect">
            <a:avLst/>
          </a:prstGeom>
        </p:spPr>
      </p:pic>
      <p:sp>
        <p:nvSpPr>
          <p:cNvPr id="25" name="Content Placeholder 3">
            <a:extLst>
              <a:ext uri="{FF2B5EF4-FFF2-40B4-BE49-F238E27FC236}">
                <a16:creationId xmlns:a16="http://schemas.microsoft.com/office/drawing/2014/main" id="{3F4433A2-B2D2-88DA-210E-C5CEFF6E2398}"/>
              </a:ext>
            </a:extLst>
          </p:cNvPr>
          <p:cNvSpPr txBox="1">
            <a:spLocks/>
          </p:cNvSpPr>
          <p:nvPr/>
        </p:nvSpPr>
        <p:spPr>
          <a:xfrm>
            <a:off x="6198627" y="1575970"/>
            <a:ext cx="5432436" cy="836839"/>
          </a:xfrm>
          <a:prstGeom prst="rect">
            <a:avLst/>
          </a:prstGeom>
        </p:spPr>
        <p:txBody>
          <a:bodyPr>
            <a:noAutofit/>
          </a:bodyPr>
          <a:lstStyle>
            <a:lvl1pPr marL="0" indent="0" algn="l" defTabSz="914400" rtl="0" eaLnBrk="1" latinLnBrk="0" hangingPunct="1">
              <a:spcBef>
                <a:spcPts val="300"/>
              </a:spcBef>
              <a:buFont typeface="Arial"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spcBef>
                <a:spcPts val="300"/>
              </a:spcBef>
              <a:buClr>
                <a:srgbClr val="002060"/>
              </a:buClr>
              <a:buFontTx/>
              <a:buBlip>
                <a:blip r:embed="rId4"/>
              </a:buBlip>
              <a:defRPr sz="1600" kern="1200">
                <a:solidFill>
                  <a:schemeClr val="tx1"/>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800000" indent="-1800000" algn="l" defTabSz="914400" rtl="0" eaLnBrk="1" latinLnBrk="0" hangingPunct="1">
              <a:spcBef>
                <a:spcPts val="300"/>
              </a:spcBef>
              <a:buFont typeface="Arial" pitchFamily="34" charset="0"/>
              <a:buNone/>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endParaRPr lang="en-ZA" b="0" dirty="0">
              <a:ea typeface="Calibri" panose="020F0502020204030204" pitchFamily="34" charset="0"/>
            </a:endParaRPr>
          </a:p>
          <a:p>
            <a:pPr>
              <a:spcBef>
                <a:spcPts val="0"/>
              </a:spcBef>
            </a:pPr>
            <a:r>
              <a:rPr lang="en-GB" b="0" dirty="0">
                <a:ea typeface="Calibri" panose="020F0502020204030204" pitchFamily="34" charset="0"/>
              </a:rPr>
              <a:t>Addressing water security will give investors confidence – in water availability and in government</a:t>
            </a:r>
          </a:p>
        </p:txBody>
      </p:sp>
      <p:sp>
        <p:nvSpPr>
          <p:cNvPr id="2" name="Rectangle 1">
            <a:extLst>
              <a:ext uri="{FF2B5EF4-FFF2-40B4-BE49-F238E27FC236}">
                <a16:creationId xmlns:a16="http://schemas.microsoft.com/office/drawing/2014/main" id="{D257F460-E076-5BE2-BB6B-744BE1C1122A}"/>
              </a:ext>
            </a:extLst>
          </p:cNvPr>
          <p:cNvSpPr/>
          <p:nvPr/>
        </p:nvSpPr>
        <p:spPr>
          <a:xfrm>
            <a:off x="6275613" y="1286912"/>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3" name="TextBox 2">
            <a:extLst>
              <a:ext uri="{FF2B5EF4-FFF2-40B4-BE49-F238E27FC236}">
                <a16:creationId xmlns:a16="http://schemas.microsoft.com/office/drawing/2014/main" id="{8940E037-C5A6-C00F-E1ED-472B6BBC00FA}"/>
              </a:ext>
            </a:extLst>
          </p:cNvPr>
          <p:cNvSpPr txBox="1"/>
          <p:nvPr/>
        </p:nvSpPr>
        <p:spPr>
          <a:xfrm>
            <a:off x="235670" y="1812388"/>
            <a:ext cx="5615269" cy="1200842"/>
          </a:xfrm>
          <a:prstGeom prst="rect">
            <a:avLst/>
          </a:prstGeom>
          <a:noFill/>
        </p:spPr>
        <p:txBody>
          <a:bodyPr wrap="square">
            <a:spAutoFit/>
          </a:bodyPr>
          <a:lstStyle/>
          <a:p>
            <a:pPr marL="90170" algn="just">
              <a:lnSpc>
                <a:spcPct val="115000"/>
              </a:lnSpc>
            </a:pPr>
            <a:r>
              <a:rPr lang="en-GB" sz="1600" b="1" dirty="0">
                <a:effectLst/>
                <a:latin typeface="Arial" panose="020B0604020202020204" pitchFamily="34" charset="0"/>
                <a:ea typeface="Calibri" panose="020F0502020204030204" pitchFamily="34" charset="0"/>
              </a:rPr>
              <a:t>Double the amount of water available for secondary and tertiary economic sectors (primarily from non-productive use) by 2035 and honour existing allocations to agriculture. </a:t>
            </a:r>
            <a:endParaRPr lang="en-ZA" sz="1400" b="1" dirty="0">
              <a:effectLst/>
              <a:latin typeface="Arial" panose="020B060402020202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E7F118FD-B514-BCB7-3DE9-2497AA419822}"/>
              </a:ext>
            </a:extLst>
          </p:cNvPr>
          <p:cNvSpPr/>
          <p:nvPr/>
        </p:nvSpPr>
        <p:spPr>
          <a:xfrm>
            <a:off x="448277" y="3358512"/>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latin typeface="Arial" panose="020B0604020202020204" pitchFamily="34" charset="0"/>
                <a:ea typeface="Calibri" panose="020F0502020204030204" pitchFamily="34" charset="0"/>
                <a:cs typeface="Arial" panose="020B0604020202020204" pitchFamily="34" charset="0"/>
              </a:rPr>
              <a:t>Objective</a:t>
            </a:r>
            <a:endPar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C3063E9C-C93A-D734-A367-E37661230F93}"/>
              </a:ext>
            </a:extLst>
          </p:cNvPr>
          <p:cNvSpPr txBox="1"/>
          <p:nvPr/>
        </p:nvSpPr>
        <p:spPr>
          <a:xfrm>
            <a:off x="235670" y="3844771"/>
            <a:ext cx="5568057" cy="2050305"/>
          </a:xfrm>
          <a:prstGeom prst="rect">
            <a:avLst/>
          </a:prstGeom>
          <a:noFill/>
        </p:spPr>
        <p:txBody>
          <a:bodyPr wrap="square">
            <a:spAutoFit/>
          </a:bodyPr>
          <a:lstStyle/>
          <a:p>
            <a:pPr marL="90170" algn="just">
              <a:lnSpc>
                <a:spcPct val="115000"/>
              </a:lnSpc>
            </a:pPr>
            <a:r>
              <a:rPr lang="en-GB" sz="1600" dirty="0">
                <a:solidFill>
                  <a:srgbClr val="3B3838"/>
                </a:solidFill>
                <a:effectLst/>
                <a:latin typeface="Arial" panose="020B0604020202020204" pitchFamily="34" charset="0"/>
                <a:ea typeface="Calibri" panose="020F0502020204030204" pitchFamily="34" charset="0"/>
              </a:rPr>
              <a:t>The province will have optimised and increased its water supply, integrated the management of water resources, and enhanced the adaptive capacity of business and citizens with respect to water usage to improve resilience, competitiveness, and quality of life for all its people, so that it has a sufficient water supply to achieve its economic growth aspirations.</a:t>
            </a:r>
            <a:endParaRPr lang="en-ZA" sz="1600" dirty="0">
              <a:solidFill>
                <a:srgbClr val="3B3838"/>
              </a:solidFill>
              <a:effectLst/>
              <a:latin typeface="Arial" panose="020B0604020202020204" pitchFamily="34" charset="0"/>
              <a:ea typeface="Calibri" panose="020F0502020204030204" pitchFamily="34" charset="0"/>
            </a:endParaRPr>
          </a:p>
        </p:txBody>
      </p:sp>
      <p:sp>
        <p:nvSpPr>
          <p:cNvPr id="7" name="Slide Number Placeholder 6">
            <a:extLst>
              <a:ext uri="{FF2B5EF4-FFF2-40B4-BE49-F238E27FC236}">
                <a16:creationId xmlns:a16="http://schemas.microsoft.com/office/drawing/2014/main" id="{7CACF72E-BAD7-5A0E-D6FB-67B68A6D7CB7}"/>
              </a:ext>
            </a:extLst>
          </p:cNvPr>
          <p:cNvSpPr>
            <a:spLocks noGrp="1"/>
          </p:cNvSpPr>
          <p:nvPr>
            <p:ph type="sldNum" sz="quarter" idx="4"/>
          </p:nvPr>
        </p:nvSpPr>
        <p:spPr/>
        <p:txBody>
          <a:bodyPr/>
          <a:lstStyle/>
          <a:p>
            <a:fld id="{8406839F-D7A4-4E5D-B93D-768AD4D1DB36}" type="slidenum">
              <a:rPr lang="en-ZA" smtClean="0">
                <a:solidFill>
                  <a:srgbClr val="003399"/>
                </a:solidFill>
              </a:rPr>
              <a:pPr/>
              <a:t>17</a:t>
            </a:fld>
            <a:endParaRPr lang="en-ZA" dirty="0">
              <a:solidFill>
                <a:srgbClr val="003399"/>
              </a:solidFill>
            </a:endParaRPr>
          </a:p>
        </p:txBody>
      </p:sp>
    </p:spTree>
    <p:extLst>
      <p:ext uri="{BB962C8B-B14F-4D97-AF65-F5344CB8AC3E}">
        <p14:creationId xmlns:p14="http://schemas.microsoft.com/office/powerpoint/2010/main" val="477374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24" name="Title 2">
            <a:extLst>
              <a:ext uri="{FF2B5EF4-FFF2-40B4-BE49-F238E27FC236}">
                <a16:creationId xmlns:a16="http://schemas.microsoft.com/office/drawing/2014/main" id="{EF7370C8-1B1E-DA34-26B2-F196F213584B}"/>
              </a:ext>
            </a:extLst>
          </p:cNvPr>
          <p:cNvSpPr>
            <a:spLocks noGrp="1"/>
          </p:cNvSpPr>
          <p:nvPr>
            <p:ph type="title"/>
          </p:nvPr>
        </p:nvSpPr>
        <p:spPr>
          <a:xfrm>
            <a:off x="393701" y="180976"/>
            <a:ext cx="11462940" cy="559256"/>
          </a:xfrm>
        </p:spPr>
        <p:txBody>
          <a:bodyPr/>
          <a:lstStyle/>
          <a:p>
            <a:r>
              <a:rPr lang="en-US" dirty="0"/>
              <a:t> </a:t>
            </a:r>
            <a:r>
              <a:rPr lang="en-GB" dirty="0"/>
              <a:t>Water Security and Resilience themes and interventions</a:t>
            </a:r>
            <a:endParaRPr lang="en-ZA" dirty="0"/>
          </a:p>
        </p:txBody>
      </p:sp>
      <p:grpSp>
        <p:nvGrpSpPr>
          <p:cNvPr id="31" name="Group 30">
            <a:extLst>
              <a:ext uri="{FF2B5EF4-FFF2-40B4-BE49-F238E27FC236}">
                <a16:creationId xmlns:a16="http://schemas.microsoft.com/office/drawing/2014/main" id="{69F6FE43-51A5-FA13-DA86-DB300AC99115}"/>
              </a:ext>
            </a:extLst>
          </p:cNvPr>
          <p:cNvGrpSpPr/>
          <p:nvPr/>
        </p:nvGrpSpPr>
        <p:grpSpPr>
          <a:xfrm>
            <a:off x="4109915" y="3638659"/>
            <a:ext cx="3779109" cy="2547946"/>
            <a:chOff x="305054" y="984329"/>
            <a:chExt cx="4126081" cy="2290232"/>
          </a:xfrm>
        </p:grpSpPr>
        <p:sp>
          <p:nvSpPr>
            <p:cNvPr id="30" name="Rectangle 29">
              <a:extLst>
                <a:ext uri="{FF2B5EF4-FFF2-40B4-BE49-F238E27FC236}">
                  <a16:creationId xmlns:a16="http://schemas.microsoft.com/office/drawing/2014/main" id="{592F1F01-70BB-A3BE-19FE-2B603E60C159}"/>
                </a:ext>
              </a:extLst>
            </p:cNvPr>
            <p:cNvSpPr/>
            <p:nvPr/>
          </p:nvSpPr>
          <p:spPr>
            <a:xfrm>
              <a:off x="522280" y="1171242"/>
              <a:ext cx="3908855" cy="2103319"/>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ctr"/>
              <a:r>
                <a:rPr lang="en-GB" sz="1500" b="1" dirty="0">
                  <a:solidFill>
                    <a:srgbClr val="FF0000"/>
                  </a:solidFill>
                  <a:latin typeface="Arial" panose="020B0604020202020204" pitchFamily="34" charset="0"/>
                  <a:ea typeface="Calibri" panose="020F0502020204030204" pitchFamily="34" charset="0"/>
                </a:rPr>
                <a:t>Coordinated water infrastructure oversight and investment</a:t>
              </a:r>
            </a:p>
            <a:p>
              <a:endParaRPr lang="en-GB" sz="1200" b="1" dirty="0">
                <a:solidFill>
                  <a:srgbClr val="3B3838"/>
                </a:solidFill>
                <a:latin typeface="Arial" panose="020B0604020202020204" pitchFamily="34" charset="0"/>
                <a:ea typeface="Calibri" panose="020F0502020204030204" pitchFamily="34" charset="0"/>
              </a:endParaRP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Undertaking appropriate and coordinated water governance planning (including forecasting)</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Collaborating on water infrastructure investment</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Providing clear policies to businesses with respect to decentralised systems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Funding regional water innovation hubs </a:t>
              </a:r>
            </a:p>
            <a:p>
              <a:endParaRPr lang="en-ZA" sz="1200" dirty="0" err="1">
                <a:solidFill>
                  <a:schemeClr val="tx1"/>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8E2A85D3-D09E-7732-AA89-651487DCF791}"/>
                </a:ext>
              </a:extLst>
            </p:cNvPr>
            <p:cNvSpPr/>
            <p:nvPr/>
          </p:nvSpPr>
          <p:spPr>
            <a:xfrm>
              <a:off x="305054" y="984329"/>
              <a:ext cx="432358" cy="355946"/>
            </a:xfrm>
            <a:prstGeom prst="ellipse">
              <a:avLst/>
            </a:prstGeom>
            <a:solidFill>
              <a:srgbClr val="E62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4</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6572ED77-DB70-BA5A-D2BA-A72F61DE5D2A}"/>
              </a:ext>
            </a:extLst>
          </p:cNvPr>
          <p:cNvGrpSpPr/>
          <p:nvPr/>
        </p:nvGrpSpPr>
        <p:grpSpPr>
          <a:xfrm>
            <a:off x="190922" y="1517114"/>
            <a:ext cx="3780000" cy="1937016"/>
            <a:chOff x="3705007" y="5048211"/>
            <a:chExt cx="3814637" cy="1937016"/>
          </a:xfrm>
        </p:grpSpPr>
        <p:sp>
          <p:nvSpPr>
            <p:cNvPr id="2" name="Rectangle 1">
              <a:extLst>
                <a:ext uri="{FF2B5EF4-FFF2-40B4-BE49-F238E27FC236}">
                  <a16:creationId xmlns:a16="http://schemas.microsoft.com/office/drawing/2014/main" id="{4EBCBCFF-B23B-0BF6-F28C-37F496B1BEEC}"/>
                </a:ext>
              </a:extLst>
            </p:cNvPr>
            <p:cNvSpPr/>
            <p:nvPr/>
          </p:nvSpPr>
          <p:spPr>
            <a:xfrm>
              <a:off x="3923207" y="5185227"/>
              <a:ext cx="3596437" cy="1800000"/>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000099"/>
                  </a:solidFill>
                  <a:latin typeface="Arial" panose="020B0604020202020204" pitchFamily="34" charset="0"/>
                  <a:ea typeface="Calibri" panose="020F0502020204030204" pitchFamily="34" charset="0"/>
                </a:rPr>
                <a:t>Supply side management</a:t>
              </a:r>
            </a:p>
            <a:p>
              <a:pPr algn="ctr"/>
              <a:endParaRPr lang="en-GB" sz="1600" b="1" dirty="0">
                <a:solidFill>
                  <a:srgbClr val="000099"/>
                </a:solidFill>
                <a:latin typeface="Arial" panose="020B0604020202020204" pitchFamily="34" charset="0"/>
                <a:ea typeface="Calibri" panose="020F0502020204030204" pitchFamily="34" charset="0"/>
              </a:endParaRP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Conducting a study of the water supply value chain</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Optimising water supply at source</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Reviewing and revising municipal water bylaws</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Monitoring groundwater quality and abstraction levels, to ensure adequate aquifer recharge. </a:t>
              </a:r>
            </a:p>
          </p:txBody>
        </p:sp>
        <p:sp>
          <p:nvSpPr>
            <p:cNvPr id="26" name="Oval 25">
              <a:extLst>
                <a:ext uri="{FF2B5EF4-FFF2-40B4-BE49-F238E27FC236}">
                  <a16:creationId xmlns:a16="http://schemas.microsoft.com/office/drawing/2014/main" id="{41C15557-F758-2BC1-043E-31E6AEAB6C1D}"/>
                </a:ext>
              </a:extLst>
            </p:cNvPr>
            <p:cNvSpPr/>
            <p:nvPr/>
          </p:nvSpPr>
          <p:spPr>
            <a:xfrm>
              <a:off x="3705007" y="5048211"/>
              <a:ext cx="399629" cy="396000"/>
            </a:xfrm>
            <a:prstGeom prst="ellipse">
              <a:avLst/>
            </a:prstGeom>
            <a:solidFill>
              <a:srgbClr val="0000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D9BF8C61-D76D-4CFD-D8D8-2DF21E195D0C}"/>
              </a:ext>
            </a:extLst>
          </p:cNvPr>
          <p:cNvGrpSpPr/>
          <p:nvPr/>
        </p:nvGrpSpPr>
        <p:grpSpPr>
          <a:xfrm>
            <a:off x="4109915" y="1474341"/>
            <a:ext cx="3780000" cy="1954659"/>
            <a:chOff x="3705007" y="3233140"/>
            <a:chExt cx="4127054" cy="1954659"/>
          </a:xfrm>
        </p:grpSpPr>
        <p:sp>
          <p:nvSpPr>
            <p:cNvPr id="21" name="Rectangle 20">
              <a:extLst>
                <a:ext uri="{FF2B5EF4-FFF2-40B4-BE49-F238E27FC236}">
                  <a16:creationId xmlns:a16="http://schemas.microsoft.com/office/drawing/2014/main" id="{B58A92CE-CFC2-A151-5076-8D15FCB52458}"/>
                </a:ext>
              </a:extLst>
            </p:cNvPr>
            <p:cNvSpPr/>
            <p:nvPr/>
          </p:nvSpPr>
          <p:spPr>
            <a:xfrm>
              <a:off x="3923206" y="3394102"/>
              <a:ext cx="3908855" cy="1793697"/>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82B000"/>
                  </a:solidFill>
                  <a:latin typeface="Arial" panose="020B0604020202020204" pitchFamily="34" charset="0"/>
                  <a:ea typeface="Calibri" panose="020F0502020204030204" pitchFamily="34" charset="0"/>
                </a:rPr>
                <a:t>Infrastructure Maintenance</a:t>
              </a:r>
            </a:p>
            <a:p>
              <a:pPr algn="ctr"/>
              <a:endParaRPr lang="en-GB" sz="1600" b="1" dirty="0">
                <a:solidFill>
                  <a:srgbClr val="000099"/>
                </a:solidFill>
                <a:latin typeface="Arial" panose="020B0604020202020204" pitchFamily="34" charset="0"/>
                <a:ea typeface="Calibri" panose="020F0502020204030204" pitchFamily="34" charset="0"/>
              </a:endParaRP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Expanding ‘smart’ water systems for monitoring of water usage and data collection</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Improving supply-chain management processes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Prioritising the maintenance of the waterways and canals</a:t>
              </a:r>
            </a:p>
          </p:txBody>
        </p:sp>
        <p:sp>
          <p:nvSpPr>
            <p:cNvPr id="27" name="Oval 26">
              <a:extLst>
                <a:ext uri="{FF2B5EF4-FFF2-40B4-BE49-F238E27FC236}">
                  <a16:creationId xmlns:a16="http://schemas.microsoft.com/office/drawing/2014/main" id="{F7CA1D65-593F-38F8-0468-E95801ABEA03}"/>
                </a:ext>
              </a:extLst>
            </p:cNvPr>
            <p:cNvSpPr/>
            <p:nvPr/>
          </p:nvSpPr>
          <p:spPr>
            <a:xfrm>
              <a:off x="3705007" y="3233140"/>
              <a:ext cx="432358" cy="396000"/>
            </a:xfrm>
            <a:prstGeom prst="ellipse">
              <a:avLst/>
            </a:prstGeom>
            <a:solidFill>
              <a:srgbClr val="82B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000D5B78-90AD-7EFA-2725-3AEB963D04F2}"/>
              </a:ext>
            </a:extLst>
          </p:cNvPr>
          <p:cNvGrpSpPr/>
          <p:nvPr/>
        </p:nvGrpSpPr>
        <p:grpSpPr>
          <a:xfrm>
            <a:off x="8043646" y="2364806"/>
            <a:ext cx="3983319" cy="3207905"/>
            <a:chOff x="7947003" y="865066"/>
            <a:chExt cx="3983319" cy="3207905"/>
          </a:xfrm>
        </p:grpSpPr>
        <p:sp>
          <p:nvSpPr>
            <p:cNvPr id="19" name="Rectangle 18">
              <a:extLst>
                <a:ext uri="{FF2B5EF4-FFF2-40B4-BE49-F238E27FC236}">
                  <a16:creationId xmlns:a16="http://schemas.microsoft.com/office/drawing/2014/main" id="{467A102C-82CF-7F13-A2EB-A0FC6E37A2B0}"/>
                </a:ext>
              </a:extLst>
            </p:cNvPr>
            <p:cNvSpPr/>
            <p:nvPr/>
          </p:nvSpPr>
          <p:spPr>
            <a:xfrm>
              <a:off x="8150322" y="1029627"/>
              <a:ext cx="3780000" cy="3043344"/>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6C006C"/>
                  </a:solidFill>
                  <a:latin typeface="Arial" panose="020B0604020202020204" pitchFamily="34" charset="0"/>
                  <a:ea typeface="Calibri" panose="020F0502020204030204" pitchFamily="34" charset="0"/>
                </a:rPr>
                <a:t>Demand side management</a:t>
              </a:r>
            </a:p>
            <a:p>
              <a:pPr algn="ctr"/>
              <a:endParaRPr lang="en-GB" sz="1600" b="1" dirty="0">
                <a:solidFill>
                  <a:srgbClr val="000099"/>
                </a:solidFill>
                <a:latin typeface="Arial" panose="020B0604020202020204" pitchFamily="34" charset="0"/>
                <a:ea typeface="Calibri" panose="020F0502020204030204" pitchFamily="34" charset="0"/>
              </a:endParaRP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Collecting accurate, real-time data and intelligence on water usage</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resourcing, and implementing a sustained provincial economic water resilience programme</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Targeting industrial areas to implement water re-use strategies.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 behavioural change programme to foster a culture of valuing and conserving water</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Identifying and addressing regulatory challenges that impede water system efficiencies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Incorporating water sensitive design into urban development</a:t>
              </a:r>
            </a:p>
          </p:txBody>
        </p:sp>
        <p:sp>
          <p:nvSpPr>
            <p:cNvPr id="28" name="Oval 27">
              <a:extLst>
                <a:ext uri="{FF2B5EF4-FFF2-40B4-BE49-F238E27FC236}">
                  <a16:creationId xmlns:a16="http://schemas.microsoft.com/office/drawing/2014/main" id="{E1C655B9-8E62-B934-36EB-29ABF8ECBC4B}"/>
                </a:ext>
              </a:extLst>
            </p:cNvPr>
            <p:cNvSpPr/>
            <p:nvPr/>
          </p:nvSpPr>
          <p:spPr>
            <a:xfrm>
              <a:off x="7947003" y="865066"/>
              <a:ext cx="396000" cy="396000"/>
            </a:xfrm>
            <a:prstGeom prst="ellipse">
              <a:avLst/>
            </a:prstGeom>
            <a:solidFill>
              <a:srgbClr val="6C00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3</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E6BFD730-C1B2-AFA2-67FE-004A1953E57E}"/>
              </a:ext>
            </a:extLst>
          </p:cNvPr>
          <p:cNvGrpSpPr/>
          <p:nvPr/>
        </p:nvGrpSpPr>
        <p:grpSpPr>
          <a:xfrm>
            <a:off x="172954" y="3634773"/>
            <a:ext cx="3780000" cy="2534875"/>
            <a:chOff x="7947003" y="4170325"/>
            <a:chExt cx="4112174" cy="2534875"/>
          </a:xfrm>
        </p:grpSpPr>
        <p:sp>
          <p:nvSpPr>
            <p:cNvPr id="32" name="Rectangle 31">
              <a:extLst>
                <a:ext uri="{FF2B5EF4-FFF2-40B4-BE49-F238E27FC236}">
                  <a16:creationId xmlns:a16="http://schemas.microsoft.com/office/drawing/2014/main" id="{C3D051E6-1F10-5F8E-C5FF-57A0F8F234F0}"/>
                </a:ext>
              </a:extLst>
            </p:cNvPr>
            <p:cNvSpPr/>
            <p:nvPr/>
          </p:nvSpPr>
          <p:spPr>
            <a:xfrm>
              <a:off x="8150322" y="4365200"/>
              <a:ext cx="3908855" cy="2340000"/>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ctr"/>
              <a:r>
                <a:rPr lang="en-GB" sz="1500" b="1" dirty="0">
                  <a:solidFill>
                    <a:srgbClr val="C00000"/>
                  </a:solidFill>
                  <a:effectLst/>
                  <a:latin typeface="Arial" panose="020B0604020202020204" pitchFamily="34" charset="0"/>
                  <a:ea typeface="Calibri" panose="020F0502020204030204" pitchFamily="34" charset="0"/>
                </a:rPr>
                <a:t>Alternative water costing models for municipalities</a:t>
              </a:r>
            </a:p>
            <a:p>
              <a:pPr algn="ctr"/>
              <a:endParaRPr lang="en-GB" sz="1600" b="1" dirty="0">
                <a:solidFill>
                  <a:srgbClr val="82B000"/>
                </a:solidFill>
                <a:effectLst/>
                <a:latin typeface="Arial" panose="020B0604020202020204" pitchFamily="34" charset="0"/>
                <a:ea typeface="Calibri" panose="020F0502020204030204" pitchFamily="34" charset="0"/>
              </a:endParaRP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De-coupling water service charges from sanitation charges to encourage grey water reticulation. </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Innovating around a shift in the municipal revenue model</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Exploring risk-sharing and co-financing arrangements with innovative funding models and revenue systems.  </a:t>
              </a:r>
            </a:p>
          </p:txBody>
        </p:sp>
        <p:sp>
          <p:nvSpPr>
            <p:cNvPr id="29" name="Oval 28">
              <a:extLst>
                <a:ext uri="{FF2B5EF4-FFF2-40B4-BE49-F238E27FC236}">
                  <a16:creationId xmlns:a16="http://schemas.microsoft.com/office/drawing/2014/main" id="{B3BCDB3A-6619-2297-DDD9-13213FBC2182}"/>
                </a:ext>
              </a:extLst>
            </p:cNvPr>
            <p:cNvSpPr/>
            <p:nvPr/>
          </p:nvSpPr>
          <p:spPr>
            <a:xfrm>
              <a:off x="7947003" y="4170325"/>
              <a:ext cx="430799" cy="396000"/>
            </a:xfrm>
            <a:prstGeom prst="ellips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5</a:t>
              </a:r>
              <a:endParaRPr lang="en-ZA" sz="1600" b="1" dirty="0" err="1">
                <a:solidFill>
                  <a:schemeClr val="bg1"/>
                </a:solidFill>
                <a:latin typeface="Arial" panose="020B0604020202020204" pitchFamily="34" charset="0"/>
                <a:cs typeface="Arial" panose="020B0604020202020204" pitchFamily="34" charset="0"/>
              </a:endParaRPr>
            </a:p>
          </p:txBody>
        </p:sp>
      </p:grpSp>
      <p:sp>
        <p:nvSpPr>
          <p:cNvPr id="4" name="Slide Number Placeholder 3">
            <a:extLst>
              <a:ext uri="{FF2B5EF4-FFF2-40B4-BE49-F238E27FC236}">
                <a16:creationId xmlns:a16="http://schemas.microsoft.com/office/drawing/2014/main" id="{36969775-997A-C1B4-0DFC-D896356BA28C}"/>
              </a:ext>
            </a:extLst>
          </p:cNvPr>
          <p:cNvSpPr>
            <a:spLocks noGrp="1"/>
          </p:cNvSpPr>
          <p:nvPr>
            <p:ph type="sldNum" sz="quarter" idx="4"/>
          </p:nvPr>
        </p:nvSpPr>
        <p:spPr/>
        <p:txBody>
          <a:bodyPr/>
          <a:lstStyle/>
          <a:p>
            <a:fld id="{8406839F-D7A4-4E5D-B93D-768AD4D1DB36}" type="slidenum">
              <a:rPr lang="en-ZA" smtClean="0">
                <a:solidFill>
                  <a:srgbClr val="003399"/>
                </a:solidFill>
              </a:rPr>
              <a:pPr/>
              <a:t>18</a:t>
            </a:fld>
            <a:endParaRPr lang="en-ZA" dirty="0">
              <a:solidFill>
                <a:srgbClr val="003399"/>
              </a:solidFill>
            </a:endParaRPr>
          </a:p>
        </p:txBody>
      </p:sp>
    </p:spTree>
    <p:extLst>
      <p:ext uri="{BB962C8B-B14F-4D97-AF65-F5344CB8AC3E}">
        <p14:creationId xmlns:p14="http://schemas.microsoft.com/office/powerpoint/2010/main" val="1817418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F59BCD-92D7-3320-36F0-27D2E00236FE}"/>
              </a:ext>
            </a:extLst>
          </p:cNvPr>
          <p:cNvSpPr>
            <a:spLocks noGrp="1"/>
          </p:cNvSpPr>
          <p:nvPr>
            <p:ph type="body" sz="quarter" idx="12"/>
          </p:nvPr>
        </p:nvSpPr>
        <p:spPr>
          <a:xfrm>
            <a:off x="5944889" y="2136912"/>
            <a:ext cx="5405049" cy="1722761"/>
          </a:xfrm>
        </p:spPr>
        <p:txBody>
          <a:bodyPr wrap="square">
            <a:spAutoFit/>
          </a:bodyPr>
          <a:lstStyle/>
          <a:p>
            <a:endParaRPr lang="en-US" sz="3600" b="1" dirty="0"/>
          </a:p>
          <a:p>
            <a:r>
              <a:rPr lang="en-GB" b="1" dirty="0"/>
              <a:t>Priority Focus Area 5: Technology and Innovation</a:t>
            </a:r>
            <a:endParaRPr lang="en-ZA" b="1" dirty="0"/>
          </a:p>
        </p:txBody>
      </p:sp>
      <p:pic>
        <p:nvPicPr>
          <p:cNvPr id="3" name="Picture 2">
            <a:extLst>
              <a:ext uri="{FF2B5EF4-FFF2-40B4-BE49-F238E27FC236}">
                <a16:creationId xmlns:a16="http://schemas.microsoft.com/office/drawing/2014/main" id="{EA059AF0-735F-4ECB-84E1-F4D5AAE68419}"/>
              </a:ext>
            </a:extLst>
          </p:cNvPr>
          <p:cNvPicPr>
            <a:picLocks noChangeAspect="1"/>
          </p:cNvPicPr>
          <p:nvPr/>
        </p:nvPicPr>
        <p:blipFill>
          <a:blip r:embed="rId2"/>
          <a:stretch>
            <a:fillRect/>
          </a:stretch>
        </p:blipFill>
        <p:spPr>
          <a:xfrm>
            <a:off x="1781421" y="832514"/>
            <a:ext cx="3468778" cy="5192972"/>
          </a:xfrm>
          <a:prstGeom prst="rect">
            <a:avLst/>
          </a:prstGeom>
        </p:spPr>
      </p:pic>
    </p:spTree>
    <p:extLst>
      <p:ext uri="{BB962C8B-B14F-4D97-AF65-F5344CB8AC3E}">
        <p14:creationId xmlns:p14="http://schemas.microsoft.com/office/powerpoint/2010/main" val="146368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5CC65-73F9-C609-9914-09A5EB987044}"/>
              </a:ext>
            </a:extLst>
          </p:cNvPr>
          <p:cNvSpPr>
            <a:spLocks noGrp="1"/>
          </p:cNvSpPr>
          <p:nvPr>
            <p:ph type="body" sz="quarter" idx="12"/>
          </p:nvPr>
        </p:nvSpPr>
        <p:spPr/>
        <p:txBody>
          <a:bodyPr/>
          <a:lstStyle/>
          <a:p>
            <a:r>
              <a:rPr lang="en-ZA" sz="3200" b="1" dirty="0"/>
              <a:t>Growth for Jobs Strategy</a:t>
            </a:r>
          </a:p>
        </p:txBody>
      </p:sp>
    </p:spTree>
    <p:extLst>
      <p:ext uri="{BB962C8B-B14F-4D97-AF65-F5344CB8AC3E}">
        <p14:creationId xmlns:p14="http://schemas.microsoft.com/office/powerpoint/2010/main" val="1372677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529511-7E9F-E36F-C5CB-7467D28D09C1}"/>
              </a:ext>
            </a:extLst>
          </p:cNvPr>
          <p:cNvSpPr/>
          <p:nvPr/>
        </p:nvSpPr>
        <p:spPr>
          <a:xfrm>
            <a:off x="6501191" y="1418677"/>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12" name="Title 2">
            <a:extLst>
              <a:ext uri="{FF2B5EF4-FFF2-40B4-BE49-F238E27FC236}">
                <a16:creationId xmlns:a16="http://schemas.microsoft.com/office/drawing/2014/main" id="{78635CA2-91BA-56C8-339C-60E8C268AFC2}"/>
              </a:ext>
            </a:extLst>
          </p:cNvPr>
          <p:cNvSpPr>
            <a:spLocks noGrp="1"/>
          </p:cNvSpPr>
          <p:nvPr>
            <p:ph type="title"/>
          </p:nvPr>
        </p:nvSpPr>
        <p:spPr>
          <a:xfrm>
            <a:off x="393701" y="180976"/>
            <a:ext cx="11462940" cy="559256"/>
          </a:xfrm>
        </p:spPr>
        <p:txBody>
          <a:bodyPr/>
          <a:lstStyle/>
          <a:p>
            <a:r>
              <a:rPr lang="en-GB" dirty="0"/>
              <a:t>Technology and Innovation </a:t>
            </a:r>
            <a:endParaRPr lang="en-ZA" dirty="0"/>
          </a:p>
        </p:txBody>
      </p:sp>
      <p:grpSp>
        <p:nvGrpSpPr>
          <p:cNvPr id="6" name="Group 5">
            <a:extLst>
              <a:ext uri="{FF2B5EF4-FFF2-40B4-BE49-F238E27FC236}">
                <a16:creationId xmlns:a16="http://schemas.microsoft.com/office/drawing/2014/main" id="{B68FCC52-9811-041C-C2F8-5675AA9173C2}"/>
              </a:ext>
            </a:extLst>
          </p:cNvPr>
          <p:cNvGrpSpPr/>
          <p:nvPr/>
        </p:nvGrpSpPr>
        <p:grpSpPr>
          <a:xfrm>
            <a:off x="6530262" y="3177122"/>
            <a:ext cx="5213461" cy="3318903"/>
            <a:chOff x="590266" y="2008926"/>
            <a:chExt cx="5213461" cy="3318903"/>
          </a:xfrm>
        </p:grpSpPr>
        <p:pic>
          <p:nvPicPr>
            <p:cNvPr id="2" name="Graphic 124">
              <a:extLst>
                <a:ext uri="{FF2B5EF4-FFF2-40B4-BE49-F238E27FC236}">
                  <a16:creationId xmlns:a16="http://schemas.microsoft.com/office/drawing/2014/main" id="{03B2E771-7FC0-C45E-8B98-4E47D2E3C94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047" y="2340789"/>
              <a:ext cx="5186680" cy="2987040"/>
            </a:xfrm>
            <a:prstGeom prst="rect">
              <a:avLst/>
            </a:prstGeom>
          </p:spPr>
        </p:pic>
        <p:sp>
          <p:nvSpPr>
            <p:cNvPr id="4" name="TextBox 3">
              <a:extLst>
                <a:ext uri="{FF2B5EF4-FFF2-40B4-BE49-F238E27FC236}">
                  <a16:creationId xmlns:a16="http://schemas.microsoft.com/office/drawing/2014/main" id="{8BAA8739-492F-6A71-E8C6-29D00EE03BB7}"/>
                </a:ext>
              </a:extLst>
            </p:cNvPr>
            <p:cNvSpPr txBox="1"/>
            <p:nvPr/>
          </p:nvSpPr>
          <p:spPr>
            <a:xfrm>
              <a:off x="590266" y="2008926"/>
              <a:ext cx="5213461" cy="276999"/>
            </a:xfrm>
            <a:prstGeom prst="rect">
              <a:avLst/>
            </a:prstGeom>
            <a:noFill/>
          </p:spPr>
          <p:txBody>
            <a:bodyPr wrap="square">
              <a:spAutoFit/>
            </a:bodyPr>
            <a:lstStyle/>
            <a:p>
              <a:r>
                <a:rPr lang="en-GB" sz="1200" b="1" dirty="0">
                  <a:solidFill>
                    <a:srgbClr val="3B3838"/>
                  </a:solidFill>
                  <a:effectLst/>
                  <a:latin typeface="Arial" panose="020B0604020202020204" pitchFamily="34" charset="0"/>
                  <a:ea typeface="Calibri" panose="020F0502020204030204" pitchFamily="34" charset="0"/>
                </a:rPr>
                <a:t>Share of GDP spent on R&amp;D (2019)</a:t>
              </a:r>
              <a:endParaRPr lang="en-ZA" sz="1200" b="1" dirty="0"/>
            </a:p>
          </p:txBody>
        </p:sp>
      </p:grpSp>
      <p:sp>
        <p:nvSpPr>
          <p:cNvPr id="7" name="Content Placeholder 3">
            <a:extLst>
              <a:ext uri="{FF2B5EF4-FFF2-40B4-BE49-F238E27FC236}">
                <a16:creationId xmlns:a16="http://schemas.microsoft.com/office/drawing/2014/main" id="{7D183312-C6C4-FE4E-EC5D-711E22525F95}"/>
              </a:ext>
            </a:extLst>
          </p:cNvPr>
          <p:cNvSpPr txBox="1">
            <a:spLocks/>
          </p:cNvSpPr>
          <p:nvPr/>
        </p:nvSpPr>
        <p:spPr>
          <a:xfrm>
            <a:off x="6501191" y="1778677"/>
            <a:ext cx="5137444" cy="1049697"/>
          </a:xfrm>
          <a:prstGeom prst="rect">
            <a:avLst/>
          </a:prstGeom>
        </p:spPr>
        <p:txBody>
          <a:bodyPr>
            <a:noAutofit/>
          </a:bodyPr>
          <a:lstStyle>
            <a:lvl1pPr marL="0" indent="0" algn="l" defTabSz="914400" rtl="0" eaLnBrk="1" latinLnBrk="0" hangingPunct="1">
              <a:spcBef>
                <a:spcPts val="300"/>
              </a:spcBef>
              <a:buFont typeface="Arial"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spcBef>
                <a:spcPts val="300"/>
              </a:spcBef>
              <a:buClr>
                <a:srgbClr val="002060"/>
              </a:buClr>
              <a:buFontTx/>
              <a:buBlip>
                <a:blip r:embed="rId5"/>
              </a:buBlip>
              <a:defRPr sz="1600" kern="1200">
                <a:solidFill>
                  <a:schemeClr val="tx1"/>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800000" indent="-1800000" algn="l" defTabSz="914400" rtl="0" eaLnBrk="1" latinLnBrk="0" hangingPunct="1">
              <a:spcBef>
                <a:spcPts val="300"/>
              </a:spcBef>
              <a:buFont typeface="Arial" pitchFamily="34" charset="0"/>
              <a:buNone/>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7000"/>
              </a:lnSpc>
              <a:spcBef>
                <a:spcPts val="0"/>
              </a:spcBef>
            </a:pPr>
            <a:endParaRPr lang="en-GB" dirty="0">
              <a:latin typeface="Calibri" panose="020F0502020204030204" pitchFamily="34" charset="0"/>
              <a:ea typeface="Calibri" panose="020F0502020204030204" pitchFamily="34" charset="0"/>
            </a:endParaRPr>
          </a:p>
          <a:p>
            <a:pPr>
              <a:spcBef>
                <a:spcPts val="0"/>
              </a:spcBef>
            </a:pPr>
            <a:r>
              <a:rPr lang="en-US" sz="1400" b="0" dirty="0">
                <a:ea typeface="Calibri" panose="020F0502020204030204" pitchFamily="34" charset="0"/>
              </a:rPr>
              <a:t>Technological innovation is responsible for 85% of growth (OECD, 2004) and it is a key driver of increased </a:t>
            </a:r>
            <a:r>
              <a:rPr lang="en-ZA" sz="1400" b="0" dirty="0">
                <a:ea typeface="Calibri" panose="020F0502020204030204" pitchFamily="34" charset="0"/>
              </a:rPr>
              <a:t>Total Factor Productivity growth and thereby long-term economic growth.</a:t>
            </a:r>
            <a:endParaRPr lang="en-GB" sz="1400" b="0" dirty="0">
              <a:ea typeface="Calibri" panose="020F0502020204030204" pitchFamily="34" charset="0"/>
            </a:endParaRPr>
          </a:p>
        </p:txBody>
      </p:sp>
      <p:sp>
        <p:nvSpPr>
          <p:cNvPr id="3" name="Rectangle 2">
            <a:extLst>
              <a:ext uri="{FF2B5EF4-FFF2-40B4-BE49-F238E27FC236}">
                <a16:creationId xmlns:a16="http://schemas.microsoft.com/office/drawing/2014/main" id="{BBE64869-C08A-E0EC-37C1-E6CBE0B17C8E}"/>
              </a:ext>
            </a:extLst>
          </p:cNvPr>
          <p:cNvSpPr/>
          <p:nvPr/>
        </p:nvSpPr>
        <p:spPr>
          <a:xfrm>
            <a:off x="393701" y="1418677"/>
            <a:ext cx="5355450" cy="3600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Goal</a:t>
            </a:r>
          </a:p>
        </p:txBody>
      </p:sp>
      <p:sp>
        <p:nvSpPr>
          <p:cNvPr id="5" name="TextBox 4">
            <a:extLst>
              <a:ext uri="{FF2B5EF4-FFF2-40B4-BE49-F238E27FC236}">
                <a16:creationId xmlns:a16="http://schemas.microsoft.com/office/drawing/2014/main" id="{F2622CC8-EE86-0D36-C287-A2272B7C9E24}"/>
              </a:ext>
            </a:extLst>
          </p:cNvPr>
          <p:cNvSpPr txBox="1"/>
          <p:nvPr/>
        </p:nvSpPr>
        <p:spPr>
          <a:xfrm>
            <a:off x="226593" y="1998278"/>
            <a:ext cx="5522558" cy="917687"/>
          </a:xfrm>
          <a:prstGeom prst="rect">
            <a:avLst/>
          </a:prstGeom>
          <a:noFill/>
        </p:spPr>
        <p:txBody>
          <a:bodyPr wrap="square">
            <a:spAutoFit/>
          </a:bodyPr>
          <a:lstStyle/>
          <a:p>
            <a:pPr marL="90170" algn="just">
              <a:lnSpc>
                <a:spcPct val="115000"/>
              </a:lnSpc>
            </a:pPr>
            <a:r>
              <a:rPr lang="en-GB" sz="1600" b="1" dirty="0">
                <a:effectLst/>
                <a:latin typeface="Arial" panose="020B0604020202020204" pitchFamily="34" charset="0"/>
                <a:ea typeface="Calibri" panose="020F0502020204030204" pitchFamily="34" charset="0"/>
              </a:rPr>
              <a:t>By 2035, research and development expenditure will increase by 300% in real terms, reaching R35-billion and venture capital deals will total R20-billion</a:t>
            </a:r>
            <a:r>
              <a:rPr lang="en-GB" sz="1600" b="1" dirty="0">
                <a:solidFill>
                  <a:srgbClr val="FFFFFF"/>
                </a:solidFill>
                <a:effectLst/>
                <a:latin typeface="Arial" panose="020B0604020202020204" pitchFamily="34" charset="0"/>
                <a:ea typeface="Calibri" panose="020F0502020204030204" pitchFamily="34" charset="0"/>
              </a:rPr>
              <a:t>. </a:t>
            </a:r>
            <a:endParaRPr lang="en-ZA" sz="1400" b="1" dirty="0">
              <a:solidFill>
                <a:srgbClr val="3B3838"/>
              </a:solidFill>
              <a:effectLst/>
              <a:latin typeface="Arial" panose="020B060402020202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EDE95B6F-3DD6-B624-5CF5-0A1FB96AB9EE}"/>
              </a:ext>
            </a:extLst>
          </p:cNvPr>
          <p:cNvSpPr/>
          <p:nvPr/>
        </p:nvSpPr>
        <p:spPr>
          <a:xfrm>
            <a:off x="393701" y="3378877"/>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Objective</a:t>
            </a:r>
          </a:p>
        </p:txBody>
      </p:sp>
      <p:sp>
        <p:nvSpPr>
          <p:cNvPr id="10" name="TextBox 9">
            <a:extLst>
              <a:ext uri="{FF2B5EF4-FFF2-40B4-BE49-F238E27FC236}">
                <a16:creationId xmlns:a16="http://schemas.microsoft.com/office/drawing/2014/main" id="{95A6A3E5-2875-7DC9-B099-C09BFB56C47E}"/>
              </a:ext>
            </a:extLst>
          </p:cNvPr>
          <p:cNvSpPr txBox="1"/>
          <p:nvPr/>
        </p:nvSpPr>
        <p:spPr>
          <a:xfrm>
            <a:off x="197113" y="3942036"/>
            <a:ext cx="5656932" cy="2301079"/>
          </a:xfrm>
          <a:prstGeom prst="rect">
            <a:avLst/>
          </a:prstGeom>
          <a:noFill/>
        </p:spPr>
        <p:txBody>
          <a:bodyPr wrap="square">
            <a:spAutoFit/>
          </a:bodyPr>
          <a:lstStyle/>
          <a:p>
            <a:pPr marL="90170" algn="just">
              <a:lnSpc>
                <a:spcPct val="115000"/>
              </a:lnSpc>
            </a:pPr>
            <a:r>
              <a:rPr lang="en-GB" sz="1400" dirty="0">
                <a:solidFill>
                  <a:srgbClr val="3B3838"/>
                </a:solidFill>
                <a:effectLst/>
                <a:latin typeface="Arial" panose="020B0604020202020204" pitchFamily="34" charset="0"/>
                <a:ea typeface="Calibri" panose="020F0502020204030204" pitchFamily="34" charset="0"/>
              </a:rPr>
              <a:t>The Western Cape is the tech, start-up and venture capital and innovation and design capital of Africa, through robust business, government and community innovation (supported by academia), with strong technology ecosystems and centres of excellence in a range of industries and opportunities, with a supportive enabling environment and where the adoption of appropriate technology and accessible innovation leads to an improvement in the Global Innovation Index and the productivity and competitiveness of the regional economy.</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13" name="Slide Number Placeholder 12">
            <a:extLst>
              <a:ext uri="{FF2B5EF4-FFF2-40B4-BE49-F238E27FC236}">
                <a16:creationId xmlns:a16="http://schemas.microsoft.com/office/drawing/2014/main" id="{41CF3618-5C4B-20A5-DBF1-92AB361A51B4}"/>
              </a:ext>
            </a:extLst>
          </p:cNvPr>
          <p:cNvSpPr>
            <a:spLocks noGrp="1"/>
          </p:cNvSpPr>
          <p:nvPr>
            <p:ph type="sldNum" sz="quarter" idx="4"/>
          </p:nvPr>
        </p:nvSpPr>
        <p:spPr/>
        <p:txBody>
          <a:bodyPr/>
          <a:lstStyle/>
          <a:p>
            <a:fld id="{8406839F-D7A4-4E5D-B93D-768AD4D1DB36}" type="slidenum">
              <a:rPr lang="en-ZA" smtClean="0">
                <a:solidFill>
                  <a:srgbClr val="003399"/>
                </a:solidFill>
              </a:rPr>
              <a:pPr/>
              <a:t>20</a:t>
            </a:fld>
            <a:endParaRPr lang="en-ZA" dirty="0">
              <a:solidFill>
                <a:srgbClr val="003399"/>
              </a:solidFill>
            </a:endParaRPr>
          </a:p>
        </p:txBody>
      </p:sp>
    </p:spTree>
    <p:extLst>
      <p:ext uri="{BB962C8B-B14F-4D97-AF65-F5344CB8AC3E}">
        <p14:creationId xmlns:p14="http://schemas.microsoft.com/office/powerpoint/2010/main" val="4282163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B58A92CE-CFC2-A151-5076-8D15FCB52458}"/>
              </a:ext>
            </a:extLst>
          </p:cNvPr>
          <p:cNvSpPr/>
          <p:nvPr/>
        </p:nvSpPr>
        <p:spPr>
          <a:xfrm>
            <a:off x="6568506" y="4274490"/>
            <a:ext cx="4032000" cy="2340000"/>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FFC000"/>
                </a:solidFill>
                <a:latin typeface="Arial" panose="020B0604020202020204" pitchFamily="34" charset="0"/>
                <a:ea typeface="Calibri" panose="020F0502020204030204" pitchFamily="34" charset="0"/>
              </a:rPr>
              <a:t>Establish the Western Cape as a venture capital hub for start-ups and scale ups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Improving ease of doing business with respect to funding and venture capital accessibility</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Investigating how incentives or creating a physical hub can attract investment in digital, technology and innovation start-ups.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Facilitating the growth of venture capital funds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Providing support particularly for growth-orientated business to access and maximise national incentive programmes with respect to R&amp;D and innovation.</a:t>
            </a:r>
          </a:p>
        </p:txBody>
      </p:sp>
      <p:sp>
        <p:nvSpPr>
          <p:cNvPr id="6" name="Title 2">
            <a:extLst>
              <a:ext uri="{FF2B5EF4-FFF2-40B4-BE49-F238E27FC236}">
                <a16:creationId xmlns:a16="http://schemas.microsoft.com/office/drawing/2014/main" id="{3DE37F7F-9442-7284-3AA3-3DED2E0461A5}"/>
              </a:ext>
            </a:extLst>
          </p:cNvPr>
          <p:cNvSpPr>
            <a:spLocks noGrp="1"/>
          </p:cNvSpPr>
          <p:nvPr>
            <p:ph type="title"/>
          </p:nvPr>
        </p:nvSpPr>
        <p:spPr>
          <a:xfrm>
            <a:off x="393701" y="180976"/>
            <a:ext cx="11462940" cy="559256"/>
          </a:xfrm>
        </p:spPr>
        <p:txBody>
          <a:bodyPr/>
          <a:lstStyle/>
          <a:p>
            <a:r>
              <a:rPr lang="en-GB" dirty="0"/>
              <a:t>Technology and Innovation themes and interventions </a:t>
            </a:r>
            <a:endParaRPr lang="en-ZA" dirty="0"/>
          </a:p>
        </p:txBody>
      </p:sp>
      <p:grpSp>
        <p:nvGrpSpPr>
          <p:cNvPr id="8" name="Group 7">
            <a:extLst>
              <a:ext uri="{FF2B5EF4-FFF2-40B4-BE49-F238E27FC236}">
                <a16:creationId xmlns:a16="http://schemas.microsoft.com/office/drawing/2014/main" id="{AF875B91-CFDB-C211-0ACE-DD0A0D70BB92}"/>
              </a:ext>
            </a:extLst>
          </p:cNvPr>
          <p:cNvGrpSpPr/>
          <p:nvPr/>
        </p:nvGrpSpPr>
        <p:grpSpPr>
          <a:xfrm>
            <a:off x="-3576983" y="2030389"/>
            <a:ext cx="1960061" cy="1948458"/>
            <a:chOff x="663897" y="2837539"/>
            <a:chExt cx="1960061" cy="1948458"/>
          </a:xfrm>
        </p:grpSpPr>
        <p:grpSp>
          <p:nvGrpSpPr>
            <p:cNvPr id="12" name="Group 11">
              <a:extLst>
                <a:ext uri="{FF2B5EF4-FFF2-40B4-BE49-F238E27FC236}">
                  <a16:creationId xmlns:a16="http://schemas.microsoft.com/office/drawing/2014/main" id="{F88EE581-4D41-F2DA-229A-F5BBCA1E2091}"/>
                </a:ext>
              </a:extLst>
            </p:cNvPr>
            <p:cNvGrpSpPr/>
            <p:nvPr/>
          </p:nvGrpSpPr>
          <p:grpSpPr>
            <a:xfrm>
              <a:off x="663897" y="2837539"/>
              <a:ext cx="1960061" cy="1948458"/>
              <a:chOff x="4280560" y="1075588"/>
              <a:chExt cx="2705867" cy="2605564"/>
            </a:xfrm>
          </p:grpSpPr>
          <p:sp>
            <p:nvSpPr>
              <p:cNvPr id="14" name="Arrow: Down 13">
                <a:extLst>
                  <a:ext uri="{FF2B5EF4-FFF2-40B4-BE49-F238E27FC236}">
                    <a16:creationId xmlns:a16="http://schemas.microsoft.com/office/drawing/2014/main" id="{BF50D8DC-2868-ACCE-6ABF-6FE2D2A78A73}"/>
                  </a:ext>
                </a:extLst>
              </p:cNvPr>
              <p:cNvSpPr/>
              <p:nvPr/>
            </p:nvSpPr>
            <p:spPr>
              <a:xfrm rot="4558060">
                <a:off x="4519107" y="2408914"/>
                <a:ext cx="371694" cy="425711"/>
              </a:xfrm>
              <a:prstGeom prst="down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0ACA243B-A71A-7B7E-6E6C-39D81FB4E011}"/>
                  </a:ext>
                </a:extLst>
              </p:cNvPr>
              <p:cNvGrpSpPr/>
              <p:nvPr/>
            </p:nvGrpSpPr>
            <p:grpSpPr>
              <a:xfrm>
                <a:off x="4280560" y="1075588"/>
                <a:ext cx="2705867" cy="2605564"/>
                <a:chOff x="914401" y="4099484"/>
                <a:chExt cx="1656000" cy="1656000"/>
              </a:xfrm>
            </p:grpSpPr>
            <p:sp>
              <p:nvSpPr>
                <p:cNvPr id="16" name="Oval 15">
                  <a:extLst>
                    <a:ext uri="{FF2B5EF4-FFF2-40B4-BE49-F238E27FC236}">
                      <a16:creationId xmlns:a16="http://schemas.microsoft.com/office/drawing/2014/main" id="{6AE29E71-629B-9E7D-C120-DA35CBE87170}"/>
                    </a:ext>
                  </a:extLst>
                </p:cNvPr>
                <p:cNvSpPr/>
                <p:nvPr/>
              </p:nvSpPr>
              <p:spPr>
                <a:xfrm>
                  <a:off x="914401" y="4099484"/>
                  <a:ext cx="1656000" cy="1656000"/>
                </a:xfrm>
                <a:prstGeom prst="ellipse">
                  <a:avLst/>
                </a:prstGeom>
                <a:solidFill>
                  <a:srgbClr val="FFC000"/>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BE284374-346E-FA30-DEAD-69414D85F369}"/>
                    </a:ext>
                  </a:extLst>
                </p:cNvPr>
                <p:cNvSpPr/>
                <p:nvPr/>
              </p:nvSpPr>
              <p:spPr>
                <a:xfrm>
                  <a:off x="1035697" y="4226767"/>
                  <a:ext cx="1417273" cy="1417273"/>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2C92388-08B9-01E4-0EF3-E184C6A3EE24}"/>
                    </a:ext>
                  </a:extLst>
                </p:cNvPr>
                <p:cNvSpPr txBox="1"/>
                <p:nvPr/>
              </p:nvSpPr>
              <p:spPr>
                <a:xfrm>
                  <a:off x="1072818" y="4777038"/>
                  <a:ext cx="1373051" cy="497002"/>
                </a:xfrm>
                <a:prstGeom prst="rect">
                  <a:avLst/>
                </a:prstGeom>
                <a:noFill/>
              </p:spPr>
              <p:txBody>
                <a:bodyPr wrap="square" rtlCol="0">
                  <a:spAutoFit/>
                </a:bodyPr>
                <a:lstStyle/>
                <a:p>
                  <a:pPr algn="ctr"/>
                  <a:r>
                    <a:rPr lang="en-GB" sz="1600" b="1" dirty="0">
                      <a:latin typeface="Levenim MT" panose="02010502060101010101" pitchFamily="2" charset="-79"/>
                      <a:ea typeface="Tahoma" panose="020B0604030504040204" pitchFamily="34" charset="0"/>
                      <a:cs typeface="Levenim MT" panose="02010502060101010101" pitchFamily="2" charset="-79"/>
                    </a:rPr>
                    <a:t>Themes &amp; interventions</a:t>
                  </a:r>
                  <a:r>
                    <a:rPr lang="en-GB" sz="1200" b="1" dirty="0">
                      <a:latin typeface="Levenim MT" panose="02010502060101010101" pitchFamily="2" charset="-79"/>
                      <a:ea typeface="Tahoma" panose="020B0604030504040204" pitchFamily="34" charset="0"/>
                      <a:cs typeface="Levenim MT" panose="02010502060101010101" pitchFamily="2" charset="-79"/>
                    </a:rPr>
                    <a:t> </a:t>
                  </a:r>
                </a:p>
              </p:txBody>
            </p:sp>
          </p:grpSp>
        </p:grpSp>
        <p:pic>
          <p:nvPicPr>
            <p:cNvPr id="7" name="Graphic 6" descr="Lightbulb with solid fill">
              <a:extLst>
                <a:ext uri="{FF2B5EF4-FFF2-40B4-BE49-F238E27FC236}">
                  <a16:creationId xmlns:a16="http://schemas.microsoft.com/office/drawing/2014/main" id="{2AF1AB16-1E2B-0F0F-4A88-7C2A2719A7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1637" y="2987301"/>
              <a:ext cx="584579" cy="592452"/>
            </a:xfrm>
            <a:prstGeom prst="rect">
              <a:avLst/>
            </a:prstGeom>
          </p:spPr>
        </p:pic>
      </p:grpSp>
      <p:grpSp>
        <p:nvGrpSpPr>
          <p:cNvPr id="22" name="Group 21">
            <a:extLst>
              <a:ext uri="{FF2B5EF4-FFF2-40B4-BE49-F238E27FC236}">
                <a16:creationId xmlns:a16="http://schemas.microsoft.com/office/drawing/2014/main" id="{42CFEC30-129B-21AE-7816-E2EAFA9242DA}"/>
              </a:ext>
            </a:extLst>
          </p:cNvPr>
          <p:cNvGrpSpPr/>
          <p:nvPr/>
        </p:nvGrpSpPr>
        <p:grpSpPr>
          <a:xfrm>
            <a:off x="1373296" y="836753"/>
            <a:ext cx="4250199" cy="3209759"/>
            <a:chOff x="2952220" y="627797"/>
            <a:chExt cx="4250199" cy="3209759"/>
          </a:xfrm>
        </p:grpSpPr>
        <p:sp>
          <p:nvSpPr>
            <p:cNvPr id="30" name="Rectangle 29">
              <a:extLst>
                <a:ext uri="{FF2B5EF4-FFF2-40B4-BE49-F238E27FC236}">
                  <a16:creationId xmlns:a16="http://schemas.microsoft.com/office/drawing/2014/main" id="{592F1F01-70BB-A3BE-19FE-2B603E60C159}"/>
                </a:ext>
              </a:extLst>
            </p:cNvPr>
            <p:cNvSpPr/>
            <p:nvPr/>
          </p:nvSpPr>
          <p:spPr>
            <a:xfrm>
              <a:off x="3170419" y="824625"/>
              <a:ext cx="4032000" cy="3012931"/>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FF0000"/>
                  </a:solidFill>
                  <a:latin typeface="Arial" panose="020B0604020202020204" pitchFamily="34" charset="0"/>
                  <a:ea typeface="Calibri" panose="020F0502020204030204" pitchFamily="34" charset="0"/>
                </a:rPr>
                <a:t>Strengthen ease of doing business and promote eco-systems of technology and innovation</a:t>
              </a:r>
              <a:endParaRPr lang="en-GB" sz="1500" b="1" dirty="0">
                <a:solidFill>
                  <a:srgbClr val="3B3838"/>
                </a:solidFill>
                <a:latin typeface="Arial" panose="020B0604020202020204" pitchFamily="34" charset="0"/>
                <a:ea typeface="Calibri" panose="020F0502020204030204" pitchFamily="34" charset="0"/>
              </a:endParaRP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Addressing regulatory and legal reform</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Building and supporting networks in the technology and innovation ecosystems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Establishing a sandbox for emerging technologies and innovation</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Investigating the establishment of a challenge fund to stimulate collaboration in R&amp;D and innovation</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Strengthening the catalytic role of universities in the economy</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Developing a single, comprehensive entrepreneurial/innovation portal that addresses the market need</a:t>
              </a:r>
            </a:p>
          </p:txBody>
        </p:sp>
        <p:sp>
          <p:nvSpPr>
            <p:cNvPr id="9" name="Oval 8">
              <a:extLst>
                <a:ext uri="{FF2B5EF4-FFF2-40B4-BE49-F238E27FC236}">
                  <a16:creationId xmlns:a16="http://schemas.microsoft.com/office/drawing/2014/main" id="{CE20851C-3E31-9D74-4460-355265BF3E89}"/>
                </a:ext>
              </a:extLst>
            </p:cNvPr>
            <p:cNvSpPr/>
            <p:nvPr/>
          </p:nvSpPr>
          <p:spPr>
            <a:xfrm>
              <a:off x="2952220" y="627797"/>
              <a:ext cx="396000" cy="396000"/>
            </a:xfrm>
            <a:prstGeom prst="ellipse">
              <a:avLst/>
            </a:prstGeom>
            <a:solidFill>
              <a:srgbClr val="E62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0B62AC01-F23B-DCF4-F91A-C47C190B9FBD}"/>
              </a:ext>
            </a:extLst>
          </p:cNvPr>
          <p:cNvGrpSpPr/>
          <p:nvPr/>
        </p:nvGrpSpPr>
        <p:grpSpPr>
          <a:xfrm>
            <a:off x="1373296" y="4137840"/>
            <a:ext cx="4237935" cy="2495699"/>
            <a:chOff x="5205810" y="1047896"/>
            <a:chExt cx="4237935" cy="2495699"/>
          </a:xfrm>
        </p:grpSpPr>
        <p:sp>
          <p:nvSpPr>
            <p:cNvPr id="2" name="Rectangle 1">
              <a:extLst>
                <a:ext uri="{FF2B5EF4-FFF2-40B4-BE49-F238E27FC236}">
                  <a16:creationId xmlns:a16="http://schemas.microsoft.com/office/drawing/2014/main" id="{4EBCBCFF-B23B-0BF6-F28C-37F496B1BEEC}"/>
                </a:ext>
              </a:extLst>
            </p:cNvPr>
            <p:cNvSpPr/>
            <p:nvPr/>
          </p:nvSpPr>
          <p:spPr>
            <a:xfrm>
              <a:off x="5411745" y="1238788"/>
              <a:ext cx="4032000" cy="2304807"/>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000099"/>
                  </a:solidFill>
                  <a:latin typeface="Arial" panose="020B0604020202020204" pitchFamily="34" charset="0"/>
                  <a:ea typeface="Calibri" panose="020F0502020204030204" pitchFamily="34" charset="0"/>
                </a:rPr>
                <a:t>Stimulating growth of  and demand of innovation and technology start-ups and scale ups</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Positioning and marketing the Western Cape as Africa’s hub of venture capital, digital, tech, innovation and start-ups.</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Promoting the uptake of technology and innovation within the private sector.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Driving the Western Cape Government to be more outward-facing with respect to innovation</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Establishing a regulatory sandbox for government</a:t>
              </a:r>
            </a:p>
          </p:txBody>
        </p:sp>
        <p:sp>
          <p:nvSpPr>
            <p:cNvPr id="10" name="Oval 9">
              <a:extLst>
                <a:ext uri="{FF2B5EF4-FFF2-40B4-BE49-F238E27FC236}">
                  <a16:creationId xmlns:a16="http://schemas.microsoft.com/office/drawing/2014/main" id="{E9F66756-65F1-BE25-42F3-67A6D53179D1}"/>
                </a:ext>
              </a:extLst>
            </p:cNvPr>
            <p:cNvSpPr/>
            <p:nvPr/>
          </p:nvSpPr>
          <p:spPr>
            <a:xfrm>
              <a:off x="5205810" y="1047896"/>
              <a:ext cx="396000" cy="396000"/>
            </a:xfrm>
            <a:prstGeom prst="ellipse">
              <a:avLst/>
            </a:prstGeom>
            <a:solidFill>
              <a:srgbClr val="0000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grpSp>
      <p:sp>
        <p:nvSpPr>
          <p:cNvPr id="11" name="Oval 10">
            <a:extLst>
              <a:ext uri="{FF2B5EF4-FFF2-40B4-BE49-F238E27FC236}">
                <a16:creationId xmlns:a16="http://schemas.microsoft.com/office/drawing/2014/main" id="{9B2501A0-A590-39D8-6942-BD51267A5058}"/>
              </a:ext>
            </a:extLst>
          </p:cNvPr>
          <p:cNvSpPr/>
          <p:nvPr/>
        </p:nvSpPr>
        <p:spPr>
          <a:xfrm>
            <a:off x="6350307" y="4076926"/>
            <a:ext cx="396000" cy="396000"/>
          </a:xfrm>
          <a:prstGeom prst="ellips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3</a:t>
            </a:r>
            <a:endParaRPr lang="en-ZA" sz="1600" b="1" dirty="0" err="1">
              <a:solidFill>
                <a:schemeClr val="bg1"/>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1E8A4A3A-75C6-8D2D-69CD-236EC80F46A3}"/>
              </a:ext>
            </a:extLst>
          </p:cNvPr>
          <p:cNvGrpSpPr/>
          <p:nvPr/>
        </p:nvGrpSpPr>
        <p:grpSpPr>
          <a:xfrm>
            <a:off x="6350307" y="782880"/>
            <a:ext cx="4250199" cy="3230156"/>
            <a:chOff x="7187459" y="3561873"/>
            <a:chExt cx="4250199" cy="3230156"/>
          </a:xfrm>
        </p:grpSpPr>
        <p:sp>
          <p:nvSpPr>
            <p:cNvPr id="32" name="Rectangle 31">
              <a:extLst>
                <a:ext uri="{FF2B5EF4-FFF2-40B4-BE49-F238E27FC236}">
                  <a16:creationId xmlns:a16="http://schemas.microsoft.com/office/drawing/2014/main" id="{C3D051E6-1F10-5F8E-C5FF-57A0F8F234F0}"/>
                </a:ext>
              </a:extLst>
            </p:cNvPr>
            <p:cNvSpPr/>
            <p:nvPr/>
          </p:nvSpPr>
          <p:spPr>
            <a:xfrm>
              <a:off x="7405658" y="3851268"/>
              <a:ext cx="4032000" cy="2940761"/>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82B000"/>
                  </a:solidFill>
                  <a:effectLst/>
                  <a:latin typeface="Arial" panose="020B0604020202020204" pitchFamily="34" charset="0"/>
                  <a:ea typeface="Calibri" panose="020F0502020204030204" pitchFamily="34" charset="0"/>
                </a:rPr>
                <a:t>Supporting human capital development</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Introducing practical postgraduate ICT and tech conversion programmes </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the digital skills foundation at school level </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Using the Western Cape  assets for digital education, skills development and for accessing the digital economy</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Assisting the WCED to adapt the education system, to increase the focus on innovation and creativity</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Targeting specialist skills programmes for sector-specific skills-sets and developing capabilities in key growth sectors.</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Building and strengthening public service innovation capabilities </a:t>
              </a:r>
            </a:p>
          </p:txBody>
        </p:sp>
        <p:sp>
          <p:nvSpPr>
            <p:cNvPr id="20" name="Oval 19">
              <a:extLst>
                <a:ext uri="{FF2B5EF4-FFF2-40B4-BE49-F238E27FC236}">
                  <a16:creationId xmlns:a16="http://schemas.microsoft.com/office/drawing/2014/main" id="{0D4746F3-C4DF-6CD5-A4D7-C72BED6FE471}"/>
                </a:ext>
              </a:extLst>
            </p:cNvPr>
            <p:cNvSpPr/>
            <p:nvPr/>
          </p:nvSpPr>
          <p:spPr>
            <a:xfrm>
              <a:off x="7187459" y="3561873"/>
              <a:ext cx="396000" cy="396000"/>
            </a:xfrm>
            <a:prstGeom prst="ellipse">
              <a:avLst/>
            </a:prstGeom>
            <a:solidFill>
              <a:srgbClr val="82B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4</a:t>
              </a:r>
              <a:endParaRPr lang="en-ZA" sz="1600" b="1" dirty="0" err="1">
                <a:solidFill>
                  <a:schemeClr val="bg1"/>
                </a:solidFill>
                <a:latin typeface="Arial" panose="020B0604020202020204" pitchFamily="34" charset="0"/>
                <a:cs typeface="Arial" panose="020B0604020202020204" pitchFamily="34" charset="0"/>
              </a:endParaRPr>
            </a:p>
          </p:txBody>
        </p:sp>
      </p:grpSp>
      <p:sp>
        <p:nvSpPr>
          <p:cNvPr id="4" name="Slide Number Placeholder 3">
            <a:extLst>
              <a:ext uri="{FF2B5EF4-FFF2-40B4-BE49-F238E27FC236}">
                <a16:creationId xmlns:a16="http://schemas.microsoft.com/office/drawing/2014/main" id="{282D81AA-9749-FD8E-8681-D82CC4C2FA47}"/>
              </a:ext>
            </a:extLst>
          </p:cNvPr>
          <p:cNvSpPr>
            <a:spLocks noGrp="1"/>
          </p:cNvSpPr>
          <p:nvPr>
            <p:ph type="sldNum" sz="quarter" idx="4"/>
          </p:nvPr>
        </p:nvSpPr>
        <p:spPr/>
        <p:txBody>
          <a:bodyPr/>
          <a:lstStyle/>
          <a:p>
            <a:fld id="{8406839F-D7A4-4E5D-B93D-768AD4D1DB36}" type="slidenum">
              <a:rPr lang="en-ZA" smtClean="0">
                <a:solidFill>
                  <a:srgbClr val="003399"/>
                </a:solidFill>
              </a:rPr>
              <a:pPr/>
              <a:t>21</a:t>
            </a:fld>
            <a:endParaRPr lang="en-ZA" dirty="0">
              <a:solidFill>
                <a:srgbClr val="003399"/>
              </a:solidFill>
            </a:endParaRPr>
          </a:p>
        </p:txBody>
      </p:sp>
    </p:spTree>
    <p:extLst>
      <p:ext uri="{BB962C8B-B14F-4D97-AF65-F5344CB8AC3E}">
        <p14:creationId xmlns:p14="http://schemas.microsoft.com/office/powerpoint/2010/main" val="2722718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529511-7E9F-E36F-C5CB-7467D28D09C1}"/>
              </a:ext>
            </a:extLst>
          </p:cNvPr>
          <p:cNvSpPr/>
          <p:nvPr/>
        </p:nvSpPr>
        <p:spPr>
          <a:xfrm>
            <a:off x="448277" y="1286912"/>
            <a:ext cx="5355450" cy="36000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latin typeface="Arial" panose="020B0604020202020204" pitchFamily="34" charset="0"/>
                <a:ea typeface="Calibri" panose="020F0502020204030204" pitchFamily="34" charset="0"/>
                <a:cs typeface="Arial" panose="020B0604020202020204" pitchFamily="34" charset="0"/>
              </a:rPr>
              <a:t>Goal</a:t>
            </a:r>
            <a:endPar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itle 2">
            <a:extLst>
              <a:ext uri="{FF2B5EF4-FFF2-40B4-BE49-F238E27FC236}">
                <a16:creationId xmlns:a16="http://schemas.microsoft.com/office/drawing/2014/main" id="{78635CA2-91BA-56C8-339C-60E8C268AFC2}"/>
              </a:ext>
            </a:extLst>
          </p:cNvPr>
          <p:cNvSpPr>
            <a:spLocks noGrp="1"/>
          </p:cNvSpPr>
          <p:nvPr>
            <p:ph type="title"/>
          </p:nvPr>
        </p:nvSpPr>
        <p:spPr>
          <a:xfrm>
            <a:off x="393701" y="180976"/>
            <a:ext cx="11462940" cy="559256"/>
          </a:xfrm>
        </p:spPr>
        <p:txBody>
          <a:bodyPr/>
          <a:lstStyle/>
          <a:p>
            <a:r>
              <a:rPr lang="en-GB" dirty="0"/>
              <a:t>Infrastructure and Connected Economy</a:t>
            </a:r>
            <a:endParaRPr lang="en-ZA" dirty="0"/>
          </a:p>
        </p:txBody>
      </p:sp>
      <p:grpSp>
        <p:nvGrpSpPr>
          <p:cNvPr id="14" name="Group 13">
            <a:extLst>
              <a:ext uri="{FF2B5EF4-FFF2-40B4-BE49-F238E27FC236}">
                <a16:creationId xmlns:a16="http://schemas.microsoft.com/office/drawing/2014/main" id="{310812B7-757A-DA41-9AFA-C5A3D2F12E28}"/>
              </a:ext>
            </a:extLst>
          </p:cNvPr>
          <p:cNvGrpSpPr/>
          <p:nvPr/>
        </p:nvGrpSpPr>
        <p:grpSpPr>
          <a:xfrm>
            <a:off x="6664513" y="3220494"/>
            <a:ext cx="5355450" cy="3037844"/>
            <a:chOff x="6125171" y="2151606"/>
            <a:chExt cx="6096000" cy="3723212"/>
          </a:xfrm>
        </p:grpSpPr>
        <p:pic>
          <p:nvPicPr>
            <p:cNvPr id="3" name="Graphic 131">
              <a:extLst>
                <a:ext uri="{FF2B5EF4-FFF2-40B4-BE49-F238E27FC236}">
                  <a16:creationId xmlns:a16="http://schemas.microsoft.com/office/drawing/2014/main" id="{17739FCB-516D-33F1-B53D-5FDC5361C7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8941" y="2467408"/>
              <a:ext cx="5727700" cy="3407410"/>
            </a:xfrm>
            <a:prstGeom prst="rect">
              <a:avLst/>
            </a:prstGeom>
          </p:spPr>
        </p:pic>
        <p:sp>
          <p:nvSpPr>
            <p:cNvPr id="7" name="TextBox 6">
              <a:extLst>
                <a:ext uri="{FF2B5EF4-FFF2-40B4-BE49-F238E27FC236}">
                  <a16:creationId xmlns:a16="http://schemas.microsoft.com/office/drawing/2014/main" id="{DB7D8F55-9BD2-2F11-BFA9-E00C17CEFC08}"/>
                </a:ext>
              </a:extLst>
            </p:cNvPr>
            <p:cNvSpPr txBox="1"/>
            <p:nvPr/>
          </p:nvSpPr>
          <p:spPr>
            <a:xfrm>
              <a:off x="6125171" y="2151606"/>
              <a:ext cx="6096000" cy="286682"/>
            </a:xfrm>
            <a:prstGeom prst="rect">
              <a:avLst/>
            </a:prstGeom>
            <a:noFill/>
          </p:spPr>
          <p:txBody>
            <a:bodyPr wrap="square">
              <a:spAutoFit/>
            </a:bodyPr>
            <a:lstStyle/>
            <a:p>
              <a:pPr algn="just">
                <a:lnSpc>
                  <a:spcPct val="115000"/>
                </a:lnSpc>
                <a:spcAft>
                  <a:spcPts val="600"/>
                </a:spcAft>
              </a:pPr>
              <a:r>
                <a:rPr lang="en-GB" sz="1200" b="1" dirty="0">
                  <a:solidFill>
                    <a:srgbClr val="3B3838"/>
                  </a:solidFill>
                  <a:effectLst/>
                  <a:latin typeface="Arial" panose="020B0604020202020204" pitchFamily="34" charset="0"/>
                  <a:ea typeface="Calibri" panose="020F0502020204030204" pitchFamily="34" charset="0"/>
                </a:rPr>
                <a:t>GFCF comparison with NDP target and other countries</a:t>
              </a:r>
              <a:endParaRPr lang="en-ZA" sz="1200" b="1" dirty="0">
                <a:solidFill>
                  <a:srgbClr val="3B3838"/>
                </a:solidFill>
                <a:effectLst/>
                <a:latin typeface="Arial" panose="020B0604020202020204" pitchFamily="34" charset="0"/>
                <a:ea typeface="Calibri" panose="020F0502020204030204" pitchFamily="34" charset="0"/>
              </a:endParaRPr>
            </a:p>
          </p:txBody>
        </p:sp>
      </p:grpSp>
      <p:sp>
        <p:nvSpPr>
          <p:cNvPr id="16" name="Content Placeholder 2">
            <a:extLst>
              <a:ext uri="{FF2B5EF4-FFF2-40B4-BE49-F238E27FC236}">
                <a16:creationId xmlns:a16="http://schemas.microsoft.com/office/drawing/2014/main" id="{BAEFCA07-6040-F69A-B34A-E2E5E27E55FF}"/>
              </a:ext>
            </a:extLst>
          </p:cNvPr>
          <p:cNvSpPr txBox="1">
            <a:spLocks/>
          </p:cNvSpPr>
          <p:nvPr/>
        </p:nvSpPr>
        <p:spPr>
          <a:xfrm>
            <a:off x="6664513" y="1967905"/>
            <a:ext cx="5410026" cy="1062057"/>
          </a:xfrm>
          <a:prstGeom prst="rect">
            <a:avLst/>
          </a:prstGeom>
        </p:spPr>
        <p:txBody>
          <a:bodyPr vert="horz" lIns="72000" tIns="72000" rIns="72000" bIns="72000" rtlCol="0">
            <a:normAutofit/>
          </a:bodyPr>
          <a:lst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5"/>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buClr>
                <a:srgbClr val="CCCC00"/>
              </a:buClr>
            </a:pPr>
            <a:r>
              <a:rPr lang="en-GB" sz="1400" b="0" dirty="0">
                <a:latin typeface="Arial" panose="020B0604020202020204" pitchFamily="34" charset="0"/>
                <a:ea typeface="Calibri" panose="020F0502020204030204" pitchFamily="34" charset="0"/>
                <a:cs typeface="Arial" panose="020B0604020202020204" pitchFamily="34" charset="0"/>
              </a:rPr>
              <a:t>Well-developed infrastructure is key requirement for a competitive economy bringing multiple benefits and avoids costs</a:t>
            </a:r>
            <a:r>
              <a:rPr lang="en-GB" sz="1400" b="0" baseline="30000" dirty="0">
                <a:latin typeface="Arial" panose="020B0604020202020204" pitchFamily="34" charset="0"/>
                <a:ea typeface="Calibri" panose="020F0502020204030204" pitchFamily="34" charset="0"/>
                <a:cs typeface="Arial" panose="020B0604020202020204" pitchFamily="34" charset="0"/>
              </a:rPr>
              <a:t> </a:t>
            </a:r>
            <a:r>
              <a:rPr lang="en-GB" sz="1400" b="0" dirty="0">
                <a:latin typeface="Arial" panose="020B0604020202020204" pitchFamily="34" charset="0"/>
                <a:ea typeface="Calibri" panose="020F0502020204030204" pitchFamily="34" charset="0"/>
                <a:cs typeface="Arial" panose="020B0604020202020204" pitchFamily="34" charset="0"/>
              </a:rPr>
              <a:t> and 1% increase in infrastructure quality increases competitiveness by 0,64%</a:t>
            </a:r>
            <a:endParaRPr lang="en-GB" sz="1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A833A42-605C-FA55-9014-E38656673FEF}"/>
              </a:ext>
            </a:extLst>
          </p:cNvPr>
          <p:cNvSpPr/>
          <p:nvPr/>
        </p:nvSpPr>
        <p:spPr>
          <a:xfrm>
            <a:off x="6664513" y="1286912"/>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4" name="TextBox 3">
            <a:extLst>
              <a:ext uri="{FF2B5EF4-FFF2-40B4-BE49-F238E27FC236}">
                <a16:creationId xmlns:a16="http://schemas.microsoft.com/office/drawing/2014/main" id="{C9984449-8B75-820F-AC3E-14206A6FC063}"/>
              </a:ext>
            </a:extLst>
          </p:cNvPr>
          <p:cNvSpPr txBox="1"/>
          <p:nvPr/>
        </p:nvSpPr>
        <p:spPr>
          <a:xfrm>
            <a:off x="287944" y="1848593"/>
            <a:ext cx="5660370" cy="1200842"/>
          </a:xfrm>
          <a:prstGeom prst="rect">
            <a:avLst/>
          </a:prstGeom>
          <a:noFill/>
        </p:spPr>
        <p:txBody>
          <a:bodyPr wrap="square">
            <a:spAutoFit/>
          </a:bodyPr>
          <a:lstStyle/>
          <a:p>
            <a:pPr marL="90170" algn="just">
              <a:lnSpc>
                <a:spcPct val="115000"/>
              </a:lnSpc>
            </a:pPr>
            <a:r>
              <a:rPr lang="en-US" sz="1600" b="1" dirty="0">
                <a:effectLst/>
                <a:latin typeface="Arial" panose="020B0604020202020204" pitchFamily="34" charset="0"/>
                <a:ea typeface="Calibri" panose="020F0502020204030204" pitchFamily="34" charset="0"/>
              </a:rPr>
              <a:t>The Western Cape economy will have the infrastructure required to support and enable a R1 trillion economy by 2035 and public sector capital investment in the Western Cape will be 10% of regional GDP. </a:t>
            </a:r>
          </a:p>
        </p:txBody>
      </p:sp>
      <p:sp>
        <p:nvSpPr>
          <p:cNvPr id="5" name="Rectangle 4">
            <a:extLst>
              <a:ext uri="{FF2B5EF4-FFF2-40B4-BE49-F238E27FC236}">
                <a16:creationId xmlns:a16="http://schemas.microsoft.com/office/drawing/2014/main" id="{53D28BA1-3E89-AD48-4412-46A8162E4A19}"/>
              </a:ext>
            </a:extLst>
          </p:cNvPr>
          <p:cNvSpPr/>
          <p:nvPr/>
        </p:nvSpPr>
        <p:spPr>
          <a:xfrm>
            <a:off x="440404" y="3274404"/>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latin typeface="Arial" panose="020B0604020202020204" pitchFamily="34" charset="0"/>
                <a:ea typeface="Calibri" panose="020F0502020204030204" pitchFamily="34" charset="0"/>
                <a:cs typeface="Arial" panose="020B0604020202020204" pitchFamily="34" charset="0"/>
              </a:rPr>
              <a:t>Objective</a:t>
            </a:r>
            <a:endPar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F2B670C8-62B1-B4F9-D99A-C44A2B7211CF}"/>
              </a:ext>
            </a:extLst>
          </p:cNvPr>
          <p:cNvSpPr txBox="1"/>
          <p:nvPr/>
        </p:nvSpPr>
        <p:spPr>
          <a:xfrm>
            <a:off x="287944" y="3867278"/>
            <a:ext cx="5515783" cy="2333459"/>
          </a:xfrm>
          <a:prstGeom prst="rect">
            <a:avLst/>
          </a:prstGeom>
          <a:noFill/>
        </p:spPr>
        <p:txBody>
          <a:bodyPr wrap="square">
            <a:spAutoFit/>
          </a:bodyPr>
          <a:lstStyle/>
          <a:p>
            <a:pPr marL="90170" algn="just">
              <a:lnSpc>
                <a:spcPct val="115000"/>
              </a:lnSpc>
            </a:pPr>
            <a:r>
              <a:rPr lang="en-GB" sz="1600" dirty="0">
                <a:solidFill>
                  <a:srgbClr val="3B3838"/>
                </a:solidFill>
                <a:effectLst/>
                <a:latin typeface="Arial" panose="020B0604020202020204" pitchFamily="34" charset="0"/>
                <a:ea typeface="Calibri" panose="020F0502020204030204" pitchFamily="34" charset="0"/>
              </a:rPr>
              <a:t>To coordinate, prioritise, plan and implement the timeous delivery of relevant and smart infrastructural solutions (physical, digital and hybrid) to support break-out economic growth and a connected economy, providing flexible, resilient infrastructure that intelligently connects spaces, places, and people, transforms lives and delivers sustainable value to the economy and ecology of the Western Cape.</a:t>
            </a:r>
            <a:endParaRPr lang="en-ZA" sz="1600" dirty="0">
              <a:solidFill>
                <a:srgbClr val="3B3838"/>
              </a:solidFill>
              <a:effectLst/>
              <a:latin typeface="Arial" panose="020B0604020202020204" pitchFamily="34" charset="0"/>
              <a:ea typeface="Calibri" panose="020F0502020204030204" pitchFamily="34" charset="0"/>
            </a:endParaRPr>
          </a:p>
        </p:txBody>
      </p:sp>
      <p:sp>
        <p:nvSpPr>
          <p:cNvPr id="10" name="Slide Number Placeholder 9">
            <a:extLst>
              <a:ext uri="{FF2B5EF4-FFF2-40B4-BE49-F238E27FC236}">
                <a16:creationId xmlns:a16="http://schemas.microsoft.com/office/drawing/2014/main" id="{DD3DE7BF-4786-6D5A-FC85-13734C94C8C2}"/>
              </a:ext>
            </a:extLst>
          </p:cNvPr>
          <p:cNvSpPr>
            <a:spLocks noGrp="1"/>
          </p:cNvSpPr>
          <p:nvPr>
            <p:ph type="sldNum" sz="quarter" idx="4"/>
          </p:nvPr>
        </p:nvSpPr>
        <p:spPr/>
        <p:txBody>
          <a:bodyPr/>
          <a:lstStyle/>
          <a:p>
            <a:fld id="{8406839F-D7A4-4E5D-B93D-768AD4D1DB36}" type="slidenum">
              <a:rPr lang="en-ZA" smtClean="0">
                <a:solidFill>
                  <a:srgbClr val="003399"/>
                </a:solidFill>
              </a:rPr>
              <a:pPr/>
              <a:t>22</a:t>
            </a:fld>
            <a:endParaRPr lang="en-ZA" dirty="0">
              <a:solidFill>
                <a:srgbClr val="003399"/>
              </a:solidFill>
            </a:endParaRPr>
          </a:p>
        </p:txBody>
      </p:sp>
    </p:spTree>
    <p:extLst>
      <p:ext uri="{BB962C8B-B14F-4D97-AF65-F5344CB8AC3E}">
        <p14:creationId xmlns:p14="http://schemas.microsoft.com/office/powerpoint/2010/main" val="1489676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F59BCD-92D7-3320-36F0-27D2E00236FE}"/>
              </a:ext>
            </a:extLst>
          </p:cNvPr>
          <p:cNvSpPr>
            <a:spLocks noGrp="1"/>
          </p:cNvSpPr>
          <p:nvPr>
            <p:ph type="body" sz="quarter" idx="12"/>
          </p:nvPr>
        </p:nvSpPr>
        <p:spPr>
          <a:xfrm>
            <a:off x="5973170" y="1954001"/>
            <a:ext cx="5405049" cy="2484508"/>
          </a:xfrm>
        </p:spPr>
        <p:txBody>
          <a:bodyPr wrap="square">
            <a:spAutoFit/>
          </a:bodyPr>
          <a:lstStyle/>
          <a:p>
            <a:r>
              <a:rPr lang="en-GB" b="1" dirty="0"/>
              <a:t>Priority Focus Area 6: Infrastructure and Connected Economy </a:t>
            </a:r>
            <a:r>
              <a:rPr lang="en-GB" sz="2800" b="1" dirty="0"/>
              <a:t>(mobility, logistics, broadband and digital transformation)</a:t>
            </a:r>
            <a:endParaRPr lang="en-ZA" b="1" dirty="0"/>
          </a:p>
        </p:txBody>
      </p:sp>
      <p:pic>
        <p:nvPicPr>
          <p:cNvPr id="4" name="Picture 3" descr="A picture containing text, sky, transport, water&#10;&#10;Description automatically generated">
            <a:extLst>
              <a:ext uri="{FF2B5EF4-FFF2-40B4-BE49-F238E27FC236}">
                <a16:creationId xmlns:a16="http://schemas.microsoft.com/office/drawing/2014/main" id="{50BD26B1-CC4D-0E93-AB08-009FD7392D54}"/>
              </a:ext>
            </a:extLst>
          </p:cNvPr>
          <p:cNvPicPr>
            <a:picLocks noChangeAspect="1"/>
          </p:cNvPicPr>
          <p:nvPr/>
        </p:nvPicPr>
        <p:blipFill>
          <a:blip r:embed="rId2"/>
          <a:stretch>
            <a:fillRect/>
          </a:stretch>
        </p:blipFill>
        <p:spPr>
          <a:xfrm>
            <a:off x="1443788" y="832514"/>
            <a:ext cx="3670746" cy="5192972"/>
          </a:xfrm>
          <a:prstGeom prst="rect">
            <a:avLst/>
          </a:prstGeom>
        </p:spPr>
      </p:pic>
    </p:spTree>
    <p:extLst>
      <p:ext uri="{BB962C8B-B14F-4D97-AF65-F5344CB8AC3E}">
        <p14:creationId xmlns:p14="http://schemas.microsoft.com/office/powerpoint/2010/main" val="3513544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A3BD47-6DE7-9FB2-F4DF-847C0B0B47C0}"/>
              </a:ext>
            </a:extLst>
          </p:cNvPr>
          <p:cNvSpPr/>
          <p:nvPr/>
        </p:nvSpPr>
        <p:spPr>
          <a:xfrm>
            <a:off x="393701" y="867283"/>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2052807C-2EC9-9187-52E2-3BB8229BA05B}"/>
              </a:ext>
            </a:extLst>
          </p:cNvPr>
          <p:cNvGrpSpPr/>
          <p:nvPr/>
        </p:nvGrpSpPr>
        <p:grpSpPr>
          <a:xfrm>
            <a:off x="104782" y="787321"/>
            <a:ext cx="4032000" cy="3495430"/>
            <a:chOff x="3170419" y="577062"/>
            <a:chExt cx="4032000" cy="3401785"/>
          </a:xfrm>
        </p:grpSpPr>
        <p:sp>
          <p:nvSpPr>
            <p:cNvPr id="30" name="Rectangle 29">
              <a:extLst>
                <a:ext uri="{FF2B5EF4-FFF2-40B4-BE49-F238E27FC236}">
                  <a16:creationId xmlns:a16="http://schemas.microsoft.com/office/drawing/2014/main" id="{592F1F01-70BB-A3BE-19FE-2B603E60C159}"/>
                </a:ext>
              </a:extLst>
            </p:cNvPr>
            <p:cNvSpPr/>
            <p:nvPr/>
          </p:nvSpPr>
          <p:spPr>
            <a:xfrm>
              <a:off x="3170419" y="824625"/>
              <a:ext cx="4032000" cy="3154222"/>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FF0000"/>
                  </a:solidFill>
                  <a:latin typeface="Arial" panose="020B0604020202020204" pitchFamily="34" charset="0"/>
                  <a:ea typeface="Calibri" panose="020F0502020204030204" pitchFamily="34" charset="0"/>
                </a:rPr>
                <a:t>Coordinated planning </a:t>
              </a:r>
            </a:p>
            <a:p>
              <a:pPr algn="ctr"/>
              <a:r>
                <a:rPr lang="en-GB" sz="1500" b="1" dirty="0">
                  <a:solidFill>
                    <a:srgbClr val="FF0000"/>
                  </a:solidFill>
                  <a:latin typeface="Arial" panose="020B0604020202020204" pitchFamily="34" charset="0"/>
                  <a:ea typeface="Calibri" panose="020F0502020204030204" pitchFamily="34" charset="0"/>
                </a:rPr>
                <a:t>and strengthened ecosystem</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Developing a Western Cape infrastructure framework incorporating 50% economic growth of the economy by 2035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Better aligning planning units of economic cluster departments, municipalities and infrastructure implementors, and establishing a provincial multi-sectoral infrastructure planning and coordination committee or commission</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Establishing a well-capacitated data management and infrastructure monitoring system and economic intelligence capability (economic IQ)</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Strengthening the ecosystems between government and the private sector along and across various infrastructure verticals or themes</a:t>
              </a:r>
            </a:p>
          </p:txBody>
        </p:sp>
        <p:sp>
          <p:nvSpPr>
            <p:cNvPr id="9" name="Oval 8">
              <a:extLst>
                <a:ext uri="{FF2B5EF4-FFF2-40B4-BE49-F238E27FC236}">
                  <a16:creationId xmlns:a16="http://schemas.microsoft.com/office/drawing/2014/main" id="{CE20851C-3E31-9D74-4460-355265BF3E89}"/>
                </a:ext>
              </a:extLst>
            </p:cNvPr>
            <p:cNvSpPr/>
            <p:nvPr/>
          </p:nvSpPr>
          <p:spPr>
            <a:xfrm>
              <a:off x="3170419" y="577062"/>
              <a:ext cx="396000" cy="396000"/>
            </a:xfrm>
            <a:prstGeom prst="ellipse">
              <a:avLst/>
            </a:prstGeom>
            <a:solidFill>
              <a:srgbClr val="E62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B4CCC083-14C0-CA45-5D51-99BA8897D952}"/>
              </a:ext>
            </a:extLst>
          </p:cNvPr>
          <p:cNvGrpSpPr/>
          <p:nvPr/>
        </p:nvGrpSpPr>
        <p:grpSpPr>
          <a:xfrm>
            <a:off x="4220692" y="797489"/>
            <a:ext cx="4032000" cy="3485361"/>
            <a:chOff x="8172457" y="542132"/>
            <a:chExt cx="4032000" cy="3485361"/>
          </a:xfrm>
        </p:grpSpPr>
        <p:sp>
          <p:nvSpPr>
            <p:cNvPr id="2" name="Rectangle 1">
              <a:extLst>
                <a:ext uri="{FF2B5EF4-FFF2-40B4-BE49-F238E27FC236}">
                  <a16:creationId xmlns:a16="http://schemas.microsoft.com/office/drawing/2014/main" id="{4EBCBCFF-B23B-0BF6-F28C-37F496B1BEEC}"/>
                </a:ext>
              </a:extLst>
            </p:cNvPr>
            <p:cNvSpPr/>
            <p:nvPr/>
          </p:nvSpPr>
          <p:spPr>
            <a:xfrm>
              <a:off x="8172457" y="797856"/>
              <a:ext cx="4032000" cy="3229637"/>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000099"/>
                  </a:solidFill>
                  <a:latin typeface="Arial" panose="020B0604020202020204" pitchFamily="34" charset="0"/>
                  <a:ea typeface="Calibri" panose="020F0502020204030204" pitchFamily="34" charset="0"/>
                </a:rPr>
                <a:t>Ease-of-doing government </a:t>
              </a:r>
            </a:p>
            <a:p>
              <a:pPr algn="ctr"/>
              <a:r>
                <a:rPr lang="en-GB" sz="1500" b="1" dirty="0">
                  <a:solidFill>
                    <a:srgbClr val="000099"/>
                  </a:solidFill>
                  <a:latin typeface="Arial" panose="020B0604020202020204" pitchFamily="34" charset="0"/>
                  <a:ea typeface="Calibri" panose="020F0502020204030204" pitchFamily="34" charset="0"/>
                </a:rPr>
                <a:t>for accelerated delivery and</a:t>
              </a:r>
            </a:p>
            <a:p>
              <a:pPr algn="ctr"/>
              <a:r>
                <a:rPr lang="en-GB" sz="1500" b="1" dirty="0">
                  <a:solidFill>
                    <a:srgbClr val="000099"/>
                  </a:solidFill>
                  <a:latin typeface="Arial" panose="020B0604020202020204" pitchFamily="34" charset="0"/>
                  <a:ea typeface="Calibri" panose="020F0502020204030204" pitchFamily="34" charset="0"/>
                </a:rPr>
                <a:t> management of infrastructure</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Overcoming PFMA and MFMA constraints and developing bespoke governance and supply-chain management (SCM) models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an AI and predictive analytics enabled technology platform to model the optimal supply and demand for infrastructure</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Reviewing infrastructure-related legislation and regulations (including international benchmarking) with the aim of providing evidence-based advocacy for legislative and regulatory change, including a regulatory sandbox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Building the capacity and capability of municipal officials, including systemic solutions</a:t>
              </a:r>
            </a:p>
          </p:txBody>
        </p:sp>
        <p:sp>
          <p:nvSpPr>
            <p:cNvPr id="10" name="Oval 9">
              <a:extLst>
                <a:ext uri="{FF2B5EF4-FFF2-40B4-BE49-F238E27FC236}">
                  <a16:creationId xmlns:a16="http://schemas.microsoft.com/office/drawing/2014/main" id="{E9F66756-65F1-BE25-42F3-67A6D53179D1}"/>
                </a:ext>
              </a:extLst>
            </p:cNvPr>
            <p:cNvSpPr/>
            <p:nvPr/>
          </p:nvSpPr>
          <p:spPr>
            <a:xfrm>
              <a:off x="8172457" y="542132"/>
              <a:ext cx="396000" cy="396000"/>
            </a:xfrm>
            <a:prstGeom prst="ellipse">
              <a:avLst/>
            </a:prstGeom>
            <a:solidFill>
              <a:srgbClr val="0000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8FB94B9E-3315-6829-B067-8DCADFEE9379}"/>
              </a:ext>
            </a:extLst>
          </p:cNvPr>
          <p:cNvGrpSpPr/>
          <p:nvPr/>
        </p:nvGrpSpPr>
        <p:grpSpPr>
          <a:xfrm>
            <a:off x="8336602" y="771221"/>
            <a:ext cx="3790328" cy="3520886"/>
            <a:chOff x="3170419" y="3922733"/>
            <a:chExt cx="3520312" cy="2954865"/>
          </a:xfrm>
        </p:grpSpPr>
        <p:sp>
          <p:nvSpPr>
            <p:cNvPr id="21" name="Rectangle 20">
              <a:extLst>
                <a:ext uri="{FF2B5EF4-FFF2-40B4-BE49-F238E27FC236}">
                  <a16:creationId xmlns:a16="http://schemas.microsoft.com/office/drawing/2014/main" id="{B58A92CE-CFC2-A151-5076-8D15FCB52458}"/>
                </a:ext>
              </a:extLst>
            </p:cNvPr>
            <p:cNvSpPr/>
            <p:nvPr/>
          </p:nvSpPr>
          <p:spPr>
            <a:xfrm>
              <a:off x="3170419" y="4157184"/>
              <a:ext cx="3520312" cy="2720414"/>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82B000"/>
                  </a:solidFill>
                  <a:latin typeface="Arial" panose="020B0604020202020204" pitchFamily="34" charset="0"/>
                  <a:ea typeface="Calibri" panose="020F0502020204030204" pitchFamily="34" charset="0"/>
                </a:rPr>
                <a:t>Infrastructure as a catalyst for targeted economic growth opportunities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Identifying private-sector and community-led models for business infrastructure which includes  initiating pilot t township initiatives,  exploring high street models, &amp; address the lack of tenure and title deeds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Identifying under-utilised WCG buildings and land that can be for targeted growth opportunities.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apprenticeships and semi-skills through expanding contracted in-house capacity</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Supporting and strengthening approaches to urban planning, design and development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Driving spatial transformation through enabling and fast-tracking housing development for mixed use and mixed income</a:t>
              </a:r>
            </a:p>
          </p:txBody>
        </p:sp>
        <p:sp>
          <p:nvSpPr>
            <p:cNvPr id="11" name="Oval 10">
              <a:extLst>
                <a:ext uri="{FF2B5EF4-FFF2-40B4-BE49-F238E27FC236}">
                  <a16:creationId xmlns:a16="http://schemas.microsoft.com/office/drawing/2014/main" id="{9B2501A0-A590-39D8-6942-BD51267A5058}"/>
                </a:ext>
              </a:extLst>
            </p:cNvPr>
            <p:cNvSpPr/>
            <p:nvPr/>
          </p:nvSpPr>
          <p:spPr>
            <a:xfrm>
              <a:off x="3170419" y="3922733"/>
              <a:ext cx="367790" cy="332339"/>
            </a:xfrm>
            <a:prstGeom prst="ellipse">
              <a:avLst/>
            </a:prstGeom>
            <a:solidFill>
              <a:srgbClr val="82B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3</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784FB1CB-16CE-69CD-42D9-44D4B6A1D384}"/>
              </a:ext>
            </a:extLst>
          </p:cNvPr>
          <p:cNvGrpSpPr/>
          <p:nvPr/>
        </p:nvGrpSpPr>
        <p:grpSpPr>
          <a:xfrm>
            <a:off x="279523" y="4366950"/>
            <a:ext cx="5400000" cy="2389891"/>
            <a:chOff x="3278616" y="5027316"/>
            <a:chExt cx="5400000" cy="2389891"/>
          </a:xfrm>
        </p:grpSpPr>
        <p:sp>
          <p:nvSpPr>
            <p:cNvPr id="32" name="Rectangle 31">
              <a:extLst>
                <a:ext uri="{FF2B5EF4-FFF2-40B4-BE49-F238E27FC236}">
                  <a16:creationId xmlns:a16="http://schemas.microsoft.com/office/drawing/2014/main" id="{C3D051E6-1F10-5F8E-C5FF-57A0F8F234F0}"/>
                </a:ext>
              </a:extLst>
            </p:cNvPr>
            <p:cNvSpPr/>
            <p:nvPr/>
          </p:nvSpPr>
          <p:spPr>
            <a:xfrm>
              <a:off x="3278616" y="5225316"/>
              <a:ext cx="5400000" cy="2191891"/>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FFC000"/>
                  </a:solidFill>
                  <a:effectLst/>
                  <a:latin typeface="Arial" panose="020B0604020202020204" pitchFamily="34" charset="0"/>
                  <a:ea typeface="Calibri" panose="020F0502020204030204" pitchFamily="34" charset="0"/>
                </a:rPr>
                <a:t>Harness the opportunities in digital and hybrid infrastructure</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Rolling out the next phase of the Western Cape Government’s broadband programme</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Addressing ease-of-doing business with respect to access to way leaves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Accelerating the rollout of Digital Access Centres.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Providing laptops to all Grade 8s in two rural towns as a pilot project</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Driving business and citizen uptake through the digitisation of government services and procurement processes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Making government data open and accessible to businesses and academia. </a:t>
              </a:r>
            </a:p>
          </p:txBody>
        </p:sp>
        <p:sp>
          <p:nvSpPr>
            <p:cNvPr id="20" name="Oval 19">
              <a:extLst>
                <a:ext uri="{FF2B5EF4-FFF2-40B4-BE49-F238E27FC236}">
                  <a16:creationId xmlns:a16="http://schemas.microsoft.com/office/drawing/2014/main" id="{0D4746F3-C4DF-6CD5-A4D7-C72BED6FE471}"/>
                </a:ext>
              </a:extLst>
            </p:cNvPr>
            <p:cNvSpPr/>
            <p:nvPr/>
          </p:nvSpPr>
          <p:spPr>
            <a:xfrm>
              <a:off x="3301875" y="5027316"/>
              <a:ext cx="396000" cy="396000"/>
            </a:xfrm>
            <a:prstGeom prst="ellips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4</a:t>
              </a:r>
              <a:endParaRPr lang="en-ZA" sz="1600" b="1" dirty="0" err="1">
                <a:solidFill>
                  <a:schemeClr val="tx1"/>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C9B1F3C-8906-6A93-763A-4DFCD0D176C5}"/>
              </a:ext>
            </a:extLst>
          </p:cNvPr>
          <p:cNvGrpSpPr/>
          <p:nvPr/>
        </p:nvGrpSpPr>
        <p:grpSpPr>
          <a:xfrm>
            <a:off x="6157024" y="4292106"/>
            <a:ext cx="5659047" cy="2457467"/>
            <a:chOff x="10112031" y="3323218"/>
            <a:chExt cx="5659047" cy="2457467"/>
          </a:xfrm>
        </p:grpSpPr>
        <p:sp>
          <p:nvSpPr>
            <p:cNvPr id="4" name="Rectangle 3">
              <a:extLst>
                <a:ext uri="{FF2B5EF4-FFF2-40B4-BE49-F238E27FC236}">
                  <a16:creationId xmlns:a16="http://schemas.microsoft.com/office/drawing/2014/main" id="{0BE2EB15-07BA-0685-2B70-7FCAA7A7239F}"/>
                </a:ext>
              </a:extLst>
            </p:cNvPr>
            <p:cNvSpPr/>
            <p:nvPr/>
          </p:nvSpPr>
          <p:spPr>
            <a:xfrm>
              <a:off x="10119078" y="3588793"/>
              <a:ext cx="5652000" cy="2191892"/>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6C006C"/>
                  </a:solidFill>
                  <a:effectLst/>
                  <a:latin typeface="Arial" panose="020B0604020202020204" pitchFamily="34" charset="0"/>
                  <a:ea typeface="Calibri" panose="020F0502020204030204" pitchFamily="34" charset="0"/>
                </a:rPr>
                <a:t>Logistics &amp; mobility</a:t>
              </a:r>
            </a:p>
            <a:p>
              <a:pPr marL="171450" indent="-171450">
                <a:buClr>
                  <a:srgbClr val="C00000"/>
                </a:buClr>
                <a:buFont typeface="Symbol" panose="05050102010706020507" pitchFamily="18" charset="2"/>
                <a:buChar char="·"/>
              </a:pPr>
              <a:endParaRPr lang="en-GB" sz="1200" dirty="0">
                <a:solidFill>
                  <a:schemeClr val="tx1"/>
                </a:solidFill>
                <a:latin typeface="Arial" panose="020B0604020202020204" pitchFamily="34" charset="0"/>
                <a:cs typeface="Arial" panose="020B0604020202020204" pitchFamily="34" charset="0"/>
              </a:endParaRP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Championing catalytic logistics initiatives that stimulate economic growth, deliver infrastructure solutions and positively impact spatial patterns</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Working collaboratively with Transnet and partners to address the current challenges at the Cape Town port/container terminal.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Explore, among others, the introduction of a cashless payment system to be used in taxis and buses to promote productivity</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Seeking devolution of the PRASA Metrorail function and the development of PPP concession approaches to public transport development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Introducing new mobility solutions and/or positively impacting spatial patterns</a:t>
              </a:r>
            </a:p>
          </p:txBody>
        </p:sp>
        <p:sp>
          <p:nvSpPr>
            <p:cNvPr id="13" name="Oval 12">
              <a:extLst>
                <a:ext uri="{FF2B5EF4-FFF2-40B4-BE49-F238E27FC236}">
                  <a16:creationId xmlns:a16="http://schemas.microsoft.com/office/drawing/2014/main" id="{A53E0434-49E9-898C-4F49-6EF5B74CE2C9}"/>
                </a:ext>
              </a:extLst>
            </p:cNvPr>
            <p:cNvSpPr/>
            <p:nvPr/>
          </p:nvSpPr>
          <p:spPr>
            <a:xfrm>
              <a:off x="10112031" y="3323218"/>
              <a:ext cx="436398" cy="432063"/>
            </a:xfrm>
            <a:prstGeom prst="ellipse">
              <a:avLst/>
            </a:prstGeom>
            <a:solidFill>
              <a:srgbClr val="6C00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5</a:t>
              </a:r>
              <a:endParaRPr lang="en-ZA" sz="1600" b="1" dirty="0" err="1">
                <a:solidFill>
                  <a:schemeClr val="bg1"/>
                </a:solidFill>
                <a:latin typeface="Arial" panose="020B0604020202020204" pitchFamily="34" charset="0"/>
                <a:cs typeface="Arial" panose="020B0604020202020204" pitchFamily="34" charset="0"/>
              </a:endParaRPr>
            </a:p>
          </p:txBody>
        </p:sp>
      </p:grpSp>
      <p:sp>
        <p:nvSpPr>
          <p:cNvPr id="29" name="Title 2">
            <a:extLst>
              <a:ext uri="{FF2B5EF4-FFF2-40B4-BE49-F238E27FC236}">
                <a16:creationId xmlns:a16="http://schemas.microsoft.com/office/drawing/2014/main" id="{F5FCB1FC-DFF8-B3BB-6FDF-864513B1EEDC}"/>
              </a:ext>
            </a:extLst>
          </p:cNvPr>
          <p:cNvSpPr>
            <a:spLocks noGrp="1"/>
          </p:cNvSpPr>
          <p:nvPr>
            <p:ph type="title"/>
          </p:nvPr>
        </p:nvSpPr>
        <p:spPr>
          <a:xfrm>
            <a:off x="393701" y="180976"/>
            <a:ext cx="11462940" cy="559256"/>
          </a:xfrm>
        </p:spPr>
        <p:txBody>
          <a:bodyPr/>
          <a:lstStyle/>
          <a:p>
            <a:r>
              <a:rPr lang="en-GB" dirty="0"/>
              <a:t>Infrastructure and Connected Economy Themes and Interventions</a:t>
            </a:r>
            <a:endParaRPr lang="en-ZA" dirty="0"/>
          </a:p>
        </p:txBody>
      </p:sp>
      <p:sp>
        <p:nvSpPr>
          <p:cNvPr id="6" name="Slide Number Placeholder 5">
            <a:extLst>
              <a:ext uri="{FF2B5EF4-FFF2-40B4-BE49-F238E27FC236}">
                <a16:creationId xmlns:a16="http://schemas.microsoft.com/office/drawing/2014/main" id="{D202602F-4CAB-CFE2-FCCA-B07B6E87115D}"/>
              </a:ext>
            </a:extLst>
          </p:cNvPr>
          <p:cNvSpPr>
            <a:spLocks noGrp="1"/>
          </p:cNvSpPr>
          <p:nvPr>
            <p:ph type="sldNum" sz="quarter" idx="4"/>
          </p:nvPr>
        </p:nvSpPr>
        <p:spPr/>
        <p:txBody>
          <a:bodyPr/>
          <a:lstStyle/>
          <a:p>
            <a:fld id="{8406839F-D7A4-4E5D-B93D-768AD4D1DB36}" type="slidenum">
              <a:rPr lang="en-ZA" smtClean="0">
                <a:solidFill>
                  <a:srgbClr val="003399"/>
                </a:solidFill>
              </a:rPr>
              <a:pPr/>
              <a:t>24</a:t>
            </a:fld>
            <a:endParaRPr lang="en-ZA" dirty="0">
              <a:solidFill>
                <a:srgbClr val="003399"/>
              </a:solidFill>
            </a:endParaRPr>
          </a:p>
        </p:txBody>
      </p:sp>
    </p:spTree>
    <p:extLst>
      <p:ext uri="{BB962C8B-B14F-4D97-AF65-F5344CB8AC3E}">
        <p14:creationId xmlns:p14="http://schemas.microsoft.com/office/powerpoint/2010/main" val="313216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F59BCD-92D7-3320-36F0-27D2E00236FE}"/>
              </a:ext>
            </a:extLst>
          </p:cNvPr>
          <p:cNvSpPr>
            <a:spLocks noGrp="1"/>
          </p:cNvSpPr>
          <p:nvPr>
            <p:ph type="body" sz="quarter" idx="12"/>
          </p:nvPr>
        </p:nvSpPr>
        <p:spPr>
          <a:xfrm>
            <a:off x="5973170" y="1707780"/>
            <a:ext cx="5405049" cy="2976951"/>
          </a:xfrm>
        </p:spPr>
        <p:txBody>
          <a:bodyPr wrap="square">
            <a:spAutoFit/>
          </a:bodyPr>
          <a:lstStyle/>
          <a:p>
            <a:r>
              <a:rPr lang="en-GB" b="1" dirty="0"/>
              <a:t>Priority Focus Area 7: Improved Access to Economic Opportunities and Employability </a:t>
            </a:r>
            <a:r>
              <a:rPr lang="en-GB" sz="2800" b="1" dirty="0"/>
              <a:t>(skills and education, transport, housing, etc.)</a:t>
            </a:r>
            <a:endParaRPr lang="en-ZA" b="1" dirty="0"/>
          </a:p>
        </p:txBody>
      </p:sp>
      <p:pic>
        <p:nvPicPr>
          <p:cNvPr id="3" name="Picture 2">
            <a:extLst>
              <a:ext uri="{FF2B5EF4-FFF2-40B4-BE49-F238E27FC236}">
                <a16:creationId xmlns:a16="http://schemas.microsoft.com/office/drawing/2014/main" id="{4E88A503-FA1A-56B1-53E1-E155DFE619B8}"/>
              </a:ext>
            </a:extLst>
          </p:cNvPr>
          <p:cNvPicPr>
            <a:picLocks noChangeAspect="1"/>
          </p:cNvPicPr>
          <p:nvPr/>
        </p:nvPicPr>
        <p:blipFill>
          <a:blip r:embed="rId2"/>
          <a:stretch>
            <a:fillRect/>
          </a:stretch>
        </p:blipFill>
        <p:spPr>
          <a:xfrm>
            <a:off x="1564487" y="832227"/>
            <a:ext cx="3670746" cy="5193545"/>
          </a:xfrm>
          <a:prstGeom prst="rect">
            <a:avLst/>
          </a:prstGeom>
        </p:spPr>
      </p:pic>
    </p:spTree>
    <p:extLst>
      <p:ext uri="{BB962C8B-B14F-4D97-AF65-F5344CB8AC3E}">
        <p14:creationId xmlns:p14="http://schemas.microsoft.com/office/powerpoint/2010/main" val="3891740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8635CA2-91BA-56C8-339C-60E8C268AFC2}"/>
              </a:ext>
            </a:extLst>
          </p:cNvPr>
          <p:cNvSpPr>
            <a:spLocks noGrp="1"/>
          </p:cNvSpPr>
          <p:nvPr>
            <p:ph type="title"/>
          </p:nvPr>
        </p:nvSpPr>
        <p:spPr>
          <a:xfrm>
            <a:off x="393701" y="180976"/>
            <a:ext cx="11462940" cy="559256"/>
          </a:xfrm>
        </p:spPr>
        <p:txBody>
          <a:bodyPr/>
          <a:lstStyle/>
          <a:p>
            <a:r>
              <a:rPr lang="en-GB" dirty="0"/>
              <a:t>Improved Access to Economic Opportunities and Employability </a:t>
            </a:r>
            <a:endParaRPr lang="en-ZA" dirty="0"/>
          </a:p>
        </p:txBody>
      </p:sp>
      <p:sp>
        <p:nvSpPr>
          <p:cNvPr id="11" name="TextBox 10">
            <a:extLst>
              <a:ext uri="{FF2B5EF4-FFF2-40B4-BE49-F238E27FC236}">
                <a16:creationId xmlns:a16="http://schemas.microsoft.com/office/drawing/2014/main" id="{45CAEA9C-CCB9-56B8-F4BF-F04E86E05D6A}"/>
              </a:ext>
            </a:extLst>
          </p:cNvPr>
          <p:cNvSpPr txBox="1"/>
          <p:nvPr/>
        </p:nvSpPr>
        <p:spPr>
          <a:xfrm>
            <a:off x="6312377" y="3187049"/>
            <a:ext cx="5355450" cy="286682"/>
          </a:xfrm>
          <a:prstGeom prst="rect">
            <a:avLst/>
          </a:prstGeom>
          <a:noFill/>
        </p:spPr>
        <p:txBody>
          <a:bodyPr wrap="square">
            <a:spAutoFit/>
          </a:bodyPr>
          <a:lstStyle/>
          <a:p>
            <a:pPr algn="just">
              <a:lnSpc>
                <a:spcPct val="115000"/>
              </a:lnSpc>
              <a:spcAft>
                <a:spcPts val="600"/>
              </a:spcAft>
            </a:pPr>
            <a:r>
              <a:rPr lang="en-GB" sz="1200" b="1" dirty="0">
                <a:solidFill>
                  <a:srgbClr val="3B3838"/>
                </a:solidFill>
                <a:effectLst/>
                <a:latin typeface="Arial" panose="020B0604020202020204" pitchFamily="34" charset="0"/>
                <a:ea typeface="Calibri" panose="020F0502020204030204" pitchFamily="34" charset="0"/>
              </a:rPr>
              <a:t>Actual and budgeted national GFCF as % of GDP</a:t>
            </a:r>
            <a:endParaRPr lang="en-ZA" sz="1200" b="1" dirty="0">
              <a:solidFill>
                <a:srgbClr val="3B3838"/>
              </a:solidFill>
              <a:effectLst/>
              <a:latin typeface="Arial" panose="020B0604020202020204" pitchFamily="34" charset="0"/>
              <a:ea typeface="Calibri" panose="020F0502020204030204" pitchFamily="34" charset="0"/>
            </a:endParaRPr>
          </a:p>
        </p:txBody>
      </p:sp>
      <p:pic>
        <p:nvPicPr>
          <p:cNvPr id="4" name="Picture 6">
            <a:extLst>
              <a:ext uri="{FF2B5EF4-FFF2-40B4-BE49-F238E27FC236}">
                <a16:creationId xmlns:a16="http://schemas.microsoft.com/office/drawing/2014/main" id="{293A595F-B184-89AC-2224-3A7366EC2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077" y="3643720"/>
            <a:ext cx="3121666" cy="20491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5B2665-05D5-2967-CBAF-2D19704CE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317" y="3600469"/>
            <a:ext cx="2989895" cy="21356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2BB358E-2613-F33B-E69F-F531F0E6091D}"/>
              </a:ext>
            </a:extLst>
          </p:cNvPr>
          <p:cNvSpPr/>
          <p:nvPr/>
        </p:nvSpPr>
        <p:spPr>
          <a:xfrm>
            <a:off x="6208055" y="1390607"/>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10" name="Content Placeholder 2">
            <a:extLst>
              <a:ext uri="{FF2B5EF4-FFF2-40B4-BE49-F238E27FC236}">
                <a16:creationId xmlns:a16="http://schemas.microsoft.com/office/drawing/2014/main" id="{A5DB53D5-BF86-EF06-6BD9-E97925F09F1B}"/>
              </a:ext>
            </a:extLst>
          </p:cNvPr>
          <p:cNvSpPr txBox="1">
            <a:spLocks/>
          </p:cNvSpPr>
          <p:nvPr/>
        </p:nvSpPr>
        <p:spPr>
          <a:xfrm>
            <a:off x="6312377" y="1831692"/>
            <a:ext cx="5286299" cy="782870"/>
          </a:xfrm>
          <a:prstGeom prst="rect">
            <a:avLst/>
          </a:prstGeom>
        </p:spPr>
        <p:txBody>
          <a:bodyPr wrap="square">
            <a:noAutofit/>
          </a:bodyPr>
          <a:lstStyle>
            <a:lvl1pPr marL="0" indent="0" algn="l" defTabSz="914400" rtl="0" eaLnBrk="1" latinLnBrk="0" hangingPunct="1">
              <a:spcBef>
                <a:spcPts val="300"/>
              </a:spcBef>
              <a:buFont typeface="Arial"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spcBef>
                <a:spcPts val="300"/>
              </a:spcBef>
              <a:buClr>
                <a:srgbClr val="002060"/>
              </a:buClr>
              <a:buFontTx/>
              <a:buBlip>
                <a:blip r:embed="rId5"/>
              </a:buBlip>
              <a:defRPr sz="1600" kern="1200">
                <a:solidFill>
                  <a:schemeClr val="tx1"/>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800000" indent="-1800000" algn="l" defTabSz="914400" rtl="0" eaLnBrk="1" latinLnBrk="0" hangingPunct="1">
              <a:spcBef>
                <a:spcPts val="300"/>
              </a:spcBef>
              <a:buFont typeface="Arial" pitchFamily="34" charset="0"/>
              <a:buNone/>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0"/>
              </a:spcBef>
            </a:pPr>
            <a:r>
              <a:rPr lang="en-ZA" sz="1400" b="0" dirty="0">
                <a:ea typeface="Calibri" panose="020F0502020204030204" pitchFamily="34" charset="0"/>
              </a:rPr>
              <a:t>891 000 people are unemployed in the WC, equating to an unemployment rate of 27.2% and 32.6% for youth</a:t>
            </a:r>
          </a:p>
          <a:p>
            <a:pPr algn="just">
              <a:spcBef>
                <a:spcPts val="0"/>
              </a:spcBef>
            </a:pPr>
            <a:r>
              <a:rPr lang="en-GB" sz="1400" b="0" dirty="0">
                <a:ea typeface="Calibri" panose="020F0502020204030204" pitchFamily="34" charset="0"/>
              </a:rPr>
              <a:t>For every aspirant job seeker in the Western Cape, there are 2.3 residents of working age who have permanently disengaged from the world of work</a:t>
            </a:r>
            <a:endParaRPr lang="en-US" sz="1400" b="0" dirty="0">
              <a:ea typeface="Calibri" panose="020F0502020204030204" pitchFamily="34" charset="0"/>
            </a:endParaRPr>
          </a:p>
          <a:p>
            <a:pPr algn="just"/>
            <a:endParaRPr lang="en-GB" dirty="0"/>
          </a:p>
        </p:txBody>
      </p:sp>
      <p:sp>
        <p:nvSpPr>
          <p:cNvPr id="3" name="Rectangle 2">
            <a:extLst>
              <a:ext uri="{FF2B5EF4-FFF2-40B4-BE49-F238E27FC236}">
                <a16:creationId xmlns:a16="http://schemas.microsoft.com/office/drawing/2014/main" id="{71B8B55D-7D27-A990-7F59-48515EDED81C}"/>
              </a:ext>
            </a:extLst>
          </p:cNvPr>
          <p:cNvSpPr/>
          <p:nvPr/>
        </p:nvSpPr>
        <p:spPr>
          <a:xfrm>
            <a:off x="315051" y="1390607"/>
            <a:ext cx="5355450" cy="360000"/>
          </a:xfrm>
          <a:prstGeom prst="rect">
            <a:avLst/>
          </a:prstGeom>
          <a:solidFill>
            <a:srgbClr val="6C00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Goal</a:t>
            </a:r>
          </a:p>
        </p:txBody>
      </p:sp>
      <p:sp>
        <p:nvSpPr>
          <p:cNvPr id="7" name="TextBox 6">
            <a:extLst>
              <a:ext uri="{FF2B5EF4-FFF2-40B4-BE49-F238E27FC236}">
                <a16:creationId xmlns:a16="http://schemas.microsoft.com/office/drawing/2014/main" id="{BE2AA098-6E4D-8F0E-1225-B1F43637A4F3}"/>
              </a:ext>
            </a:extLst>
          </p:cNvPr>
          <p:cNvSpPr txBox="1"/>
          <p:nvPr/>
        </p:nvSpPr>
        <p:spPr>
          <a:xfrm>
            <a:off x="122548" y="1901742"/>
            <a:ext cx="5627804" cy="2333459"/>
          </a:xfrm>
          <a:prstGeom prst="rect">
            <a:avLst/>
          </a:prstGeom>
          <a:noFill/>
        </p:spPr>
        <p:txBody>
          <a:bodyPr wrap="square">
            <a:spAutoFit/>
          </a:bodyPr>
          <a:lstStyle/>
          <a:p>
            <a:pPr marL="90170" algn="just">
              <a:lnSpc>
                <a:spcPct val="115000"/>
              </a:lnSpc>
            </a:pPr>
            <a:r>
              <a:rPr lang="en-GB" sz="1600" b="1" dirty="0">
                <a:effectLst/>
                <a:latin typeface="Arial" panose="020B0604020202020204" pitchFamily="34" charset="0"/>
                <a:ea typeface="Calibri" panose="020F0502020204030204" pitchFamily="34" charset="0"/>
              </a:rPr>
              <a:t>All citizens who want to be economically active have improved access to economic opportunities and employability through at least one pathway, with pathways comprising improved employability assets (knowledge, skills, experience, and/or competencies), career management skills, workplace-ready capabilities and skills, economic opportunities more accessible to communities, and entrepreneurship. </a:t>
            </a:r>
            <a:endParaRPr lang="en-ZA" sz="1400" b="1" dirty="0">
              <a:effectLst/>
              <a:latin typeface="Arial" panose="020B060402020202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591D8D0C-636D-9B3F-3FA4-25C9E2123132}"/>
              </a:ext>
            </a:extLst>
          </p:cNvPr>
          <p:cNvSpPr/>
          <p:nvPr/>
        </p:nvSpPr>
        <p:spPr>
          <a:xfrm>
            <a:off x="258725" y="4488288"/>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Objective</a:t>
            </a:r>
          </a:p>
        </p:txBody>
      </p:sp>
      <p:sp>
        <p:nvSpPr>
          <p:cNvPr id="9" name="TextBox 8">
            <a:extLst>
              <a:ext uri="{FF2B5EF4-FFF2-40B4-BE49-F238E27FC236}">
                <a16:creationId xmlns:a16="http://schemas.microsoft.com/office/drawing/2014/main" id="{3D93B878-7A86-4549-6B3C-B51784F0839F}"/>
              </a:ext>
            </a:extLst>
          </p:cNvPr>
          <p:cNvSpPr txBox="1"/>
          <p:nvPr/>
        </p:nvSpPr>
        <p:spPr>
          <a:xfrm>
            <a:off x="203694" y="4949409"/>
            <a:ext cx="5466807" cy="1310039"/>
          </a:xfrm>
          <a:prstGeom prst="rect">
            <a:avLst/>
          </a:prstGeom>
          <a:noFill/>
        </p:spPr>
        <p:txBody>
          <a:bodyPr wrap="square">
            <a:spAutoFit/>
          </a:bodyPr>
          <a:lstStyle/>
          <a:p>
            <a:pPr marL="90170" algn="just">
              <a:lnSpc>
                <a:spcPct val="115000"/>
              </a:lnSpc>
            </a:pPr>
            <a:r>
              <a:rPr lang="en-GB" sz="1400" dirty="0">
                <a:solidFill>
                  <a:srgbClr val="3B3838"/>
                </a:solidFill>
                <a:effectLst/>
                <a:latin typeface="Arial" panose="020B0604020202020204" pitchFamily="34" charset="0"/>
                <a:ea typeface="Calibri" panose="020F0502020204030204" pitchFamily="34" charset="0"/>
              </a:rPr>
              <a:t>A thriving society where capable, economically active citizens are able to access economic opportunities and employment, including the skills of the future, and where barriers to accessing information, to developing competencies and skills, and to finding work, have been reduced or removed.</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13" name="Slide Number Placeholder 12">
            <a:extLst>
              <a:ext uri="{FF2B5EF4-FFF2-40B4-BE49-F238E27FC236}">
                <a16:creationId xmlns:a16="http://schemas.microsoft.com/office/drawing/2014/main" id="{84A7CF72-47E1-BF06-9473-F46CF2FBDC8B}"/>
              </a:ext>
            </a:extLst>
          </p:cNvPr>
          <p:cNvSpPr>
            <a:spLocks noGrp="1"/>
          </p:cNvSpPr>
          <p:nvPr>
            <p:ph type="sldNum" sz="quarter" idx="4"/>
          </p:nvPr>
        </p:nvSpPr>
        <p:spPr/>
        <p:txBody>
          <a:bodyPr/>
          <a:lstStyle/>
          <a:p>
            <a:fld id="{8406839F-D7A4-4E5D-B93D-768AD4D1DB36}" type="slidenum">
              <a:rPr lang="en-ZA" smtClean="0">
                <a:solidFill>
                  <a:srgbClr val="003399"/>
                </a:solidFill>
              </a:rPr>
              <a:pPr/>
              <a:t>26</a:t>
            </a:fld>
            <a:endParaRPr lang="en-ZA" dirty="0">
              <a:solidFill>
                <a:srgbClr val="003399"/>
              </a:solidFill>
            </a:endParaRPr>
          </a:p>
        </p:txBody>
      </p:sp>
    </p:spTree>
    <p:extLst>
      <p:ext uri="{BB962C8B-B14F-4D97-AF65-F5344CB8AC3E}">
        <p14:creationId xmlns:p14="http://schemas.microsoft.com/office/powerpoint/2010/main" val="2602966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592F1F01-70BB-A3BE-19FE-2B603E60C159}"/>
              </a:ext>
            </a:extLst>
          </p:cNvPr>
          <p:cNvSpPr/>
          <p:nvPr/>
        </p:nvSpPr>
        <p:spPr>
          <a:xfrm>
            <a:off x="729854" y="945437"/>
            <a:ext cx="5039999" cy="2260861"/>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FF0000"/>
                </a:solidFill>
                <a:latin typeface="Arial" panose="020B0604020202020204" pitchFamily="34" charset="0"/>
                <a:ea typeface="Calibri" panose="020F0502020204030204" pitchFamily="34" charset="0"/>
              </a:rPr>
              <a:t>Improved education-based and </a:t>
            </a:r>
          </a:p>
          <a:p>
            <a:pPr algn="ctr"/>
            <a:r>
              <a:rPr lang="en-GB" sz="1500" b="1" dirty="0">
                <a:solidFill>
                  <a:srgbClr val="FF0000"/>
                </a:solidFill>
                <a:latin typeface="Arial" panose="020B0604020202020204" pitchFamily="34" charset="0"/>
                <a:ea typeface="Calibri" panose="020F0502020204030204" pitchFamily="34" charset="0"/>
              </a:rPr>
              <a:t>competency-based pathways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Improving life orientation content on careers, work-readiness and competencies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Expanding after-school programme to develop competencies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Revising curriculum and modes of learning to maximise relevance to the workplace</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Accelerating the roll-out of focus schools and increase scale and geographic coverage of these schools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In partnership with the private sector, rolling out an online blended school</a:t>
            </a:r>
          </a:p>
        </p:txBody>
      </p:sp>
      <p:grpSp>
        <p:nvGrpSpPr>
          <p:cNvPr id="27" name="Group 26">
            <a:extLst>
              <a:ext uri="{FF2B5EF4-FFF2-40B4-BE49-F238E27FC236}">
                <a16:creationId xmlns:a16="http://schemas.microsoft.com/office/drawing/2014/main" id="{B4CCC083-14C0-CA45-5D51-99BA8897D952}"/>
              </a:ext>
            </a:extLst>
          </p:cNvPr>
          <p:cNvGrpSpPr/>
          <p:nvPr/>
        </p:nvGrpSpPr>
        <p:grpSpPr>
          <a:xfrm>
            <a:off x="6353816" y="767173"/>
            <a:ext cx="5209000" cy="2073832"/>
            <a:chOff x="8003457" y="636668"/>
            <a:chExt cx="5209000" cy="2073832"/>
          </a:xfrm>
        </p:grpSpPr>
        <p:sp>
          <p:nvSpPr>
            <p:cNvPr id="2" name="Rectangle 1">
              <a:extLst>
                <a:ext uri="{FF2B5EF4-FFF2-40B4-BE49-F238E27FC236}">
                  <a16:creationId xmlns:a16="http://schemas.microsoft.com/office/drawing/2014/main" id="{4EBCBCFF-B23B-0BF6-F28C-37F496B1BEEC}"/>
                </a:ext>
              </a:extLst>
            </p:cNvPr>
            <p:cNvSpPr/>
            <p:nvPr/>
          </p:nvSpPr>
          <p:spPr>
            <a:xfrm>
              <a:off x="8172457" y="797857"/>
              <a:ext cx="5040000" cy="1912643"/>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000099"/>
                  </a:solidFill>
                  <a:latin typeface="Arial" panose="020B0604020202020204" pitchFamily="34" charset="0"/>
                  <a:ea typeface="Calibri" panose="020F0502020204030204" pitchFamily="34" charset="0"/>
                </a:rPr>
                <a:t>Improved post-school </a:t>
              </a:r>
            </a:p>
            <a:p>
              <a:pPr algn="ctr"/>
              <a:r>
                <a:rPr lang="en-GB" sz="1500" b="1" dirty="0">
                  <a:solidFill>
                    <a:srgbClr val="000099"/>
                  </a:solidFill>
                  <a:latin typeface="Arial" panose="020B0604020202020204" pitchFamily="34" charset="0"/>
                  <a:ea typeface="Calibri" panose="020F0502020204030204" pitchFamily="34" charset="0"/>
                </a:rPr>
                <a:t>and tertiary education partners</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Investigating the feasibility and develop a strategy to expand the number of universities (private sector and public sector) and Technical Vocational Education and Training (TVET) colleges in the Western Cape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Together with the tertiary institutions, enhancing the through-put rates of enrolled tertiary students</a:t>
              </a:r>
            </a:p>
          </p:txBody>
        </p:sp>
        <p:sp>
          <p:nvSpPr>
            <p:cNvPr id="10" name="Oval 9">
              <a:extLst>
                <a:ext uri="{FF2B5EF4-FFF2-40B4-BE49-F238E27FC236}">
                  <a16:creationId xmlns:a16="http://schemas.microsoft.com/office/drawing/2014/main" id="{E9F66756-65F1-BE25-42F3-67A6D53179D1}"/>
                </a:ext>
              </a:extLst>
            </p:cNvPr>
            <p:cNvSpPr/>
            <p:nvPr/>
          </p:nvSpPr>
          <p:spPr>
            <a:xfrm>
              <a:off x="8003457" y="636668"/>
              <a:ext cx="396000" cy="396000"/>
            </a:xfrm>
            <a:prstGeom prst="ellipse">
              <a:avLst/>
            </a:prstGeom>
            <a:solidFill>
              <a:srgbClr val="0000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8FB94B9E-3315-6829-B067-8DCADFEE9379}"/>
              </a:ext>
            </a:extLst>
          </p:cNvPr>
          <p:cNvGrpSpPr/>
          <p:nvPr/>
        </p:nvGrpSpPr>
        <p:grpSpPr>
          <a:xfrm>
            <a:off x="6353817" y="2887519"/>
            <a:ext cx="5222221" cy="3863064"/>
            <a:chOff x="3001179" y="3962297"/>
            <a:chExt cx="4850199" cy="3242033"/>
          </a:xfrm>
        </p:grpSpPr>
        <p:sp>
          <p:nvSpPr>
            <p:cNvPr id="21" name="Rectangle 20">
              <a:extLst>
                <a:ext uri="{FF2B5EF4-FFF2-40B4-BE49-F238E27FC236}">
                  <a16:creationId xmlns:a16="http://schemas.microsoft.com/office/drawing/2014/main" id="{B58A92CE-CFC2-A151-5076-8D15FCB52458}"/>
                </a:ext>
              </a:extLst>
            </p:cNvPr>
            <p:cNvSpPr/>
            <p:nvPr/>
          </p:nvSpPr>
          <p:spPr>
            <a:xfrm>
              <a:off x="3170418" y="3962298"/>
              <a:ext cx="4680960" cy="3242032"/>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82B000"/>
                  </a:solidFill>
                  <a:latin typeface="Arial" panose="020B0604020202020204" pitchFamily="34" charset="0"/>
                  <a:ea typeface="Calibri" panose="020F0502020204030204" pitchFamily="34" charset="0"/>
                </a:rPr>
                <a:t>Bringing economic pathways and opportunities closer to citizens and communities and visa versa</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Overcoming the digital divide by making devices, connectivity, and relevant learning content available and accessible to all learners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Creating mixed-use, high density and compact settlements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 vibrant, functional housing market as well as a land assembly pipeline to promote affordable, better located, more integrated housing opportunities and access to housing ladder</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Work with municipalities to support homeowner-driven small scale development</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Improving public transport to reduce commuting times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an overall Western Cape township strategy as well as township action plans within targeted communities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Considering whether programmes such as the WCG’s Year Beyond Programme and EPWP can be used to assist skills transfer into township-based growth opportunities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Improving urban management in townships to support investment, enabling the development of economic nodes and commercial activities</a:t>
              </a:r>
            </a:p>
          </p:txBody>
        </p:sp>
        <p:sp>
          <p:nvSpPr>
            <p:cNvPr id="11" name="Oval 10">
              <a:extLst>
                <a:ext uri="{FF2B5EF4-FFF2-40B4-BE49-F238E27FC236}">
                  <a16:creationId xmlns:a16="http://schemas.microsoft.com/office/drawing/2014/main" id="{9B2501A0-A590-39D8-6942-BD51267A5058}"/>
                </a:ext>
              </a:extLst>
            </p:cNvPr>
            <p:cNvSpPr/>
            <p:nvPr/>
          </p:nvSpPr>
          <p:spPr>
            <a:xfrm>
              <a:off x="3001179" y="3962297"/>
              <a:ext cx="367790" cy="332339"/>
            </a:xfrm>
            <a:prstGeom prst="ellipse">
              <a:avLst/>
            </a:prstGeom>
            <a:solidFill>
              <a:srgbClr val="82B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z="1600" b="1" dirty="0">
                  <a:solidFill>
                    <a:schemeClr val="bg1"/>
                  </a:solidFill>
                  <a:latin typeface="Arial" panose="020B0604020202020204" pitchFamily="34" charset="0"/>
                  <a:cs typeface="Arial" panose="020B0604020202020204" pitchFamily="34" charset="0"/>
                </a:rPr>
                <a:t>4</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784FB1CB-16CE-69CD-42D9-44D4B6A1D384}"/>
              </a:ext>
            </a:extLst>
          </p:cNvPr>
          <p:cNvGrpSpPr/>
          <p:nvPr/>
        </p:nvGrpSpPr>
        <p:grpSpPr>
          <a:xfrm>
            <a:off x="465083" y="3365894"/>
            <a:ext cx="5304771" cy="3376666"/>
            <a:chOff x="3073646" y="5204243"/>
            <a:chExt cx="6947868" cy="3376666"/>
          </a:xfrm>
        </p:grpSpPr>
        <p:sp>
          <p:nvSpPr>
            <p:cNvPr id="32" name="Rectangle 31">
              <a:extLst>
                <a:ext uri="{FF2B5EF4-FFF2-40B4-BE49-F238E27FC236}">
                  <a16:creationId xmlns:a16="http://schemas.microsoft.com/office/drawing/2014/main" id="{C3D051E6-1F10-5F8E-C5FF-57A0F8F234F0}"/>
                </a:ext>
              </a:extLst>
            </p:cNvPr>
            <p:cNvSpPr/>
            <p:nvPr/>
          </p:nvSpPr>
          <p:spPr>
            <a:xfrm>
              <a:off x="3420427" y="5261539"/>
              <a:ext cx="6601087" cy="3319370"/>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FFC000"/>
                  </a:solidFill>
                  <a:effectLst/>
                  <a:latin typeface="Arial" panose="020B0604020202020204" pitchFamily="34" charset="0"/>
                  <a:ea typeface="Calibri" panose="020F0502020204030204" pitchFamily="34" charset="0"/>
                </a:rPr>
                <a:t>Improved work-place skills and productivity </a:t>
              </a:r>
            </a:p>
            <a:p>
              <a:pPr algn="ctr"/>
              <a:r>
                <a:rPr lang="en-GB" sz="1500" b="1" dirty="0">
                  <a:solidFill>
                    <a:srgbClr val="FFC000"/>
                  </a:solidFill>
                  <a:effectLst/>
                  <a:latin typeface="Arial" panose="020B0604020202020204" pitchFamily="34" charset="0"/>
                  <a:ea typeface="Calibri" panose="020F0502020204030204" pitchFamily="34" charset="0"/>
                </a:rPr>
                <a:t>pathways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initiatives to enhance experiential learning, as well as knowledge exchange</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Exploring how the DEDAT’s BPO work placement model can be replicated for growth opportunities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innovative models for micro-certification of modules from credible tertiary institutions rather than long-term accredited skills programmes.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Working with the private sector re their hiring practices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dialogue between SMMEs and SETAs to increase funding to non-corporate businesses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Forging closer relationships with the Presidential Employment Stimulus team and YES initiative to better leverage and reorientate these support packages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Championing and investing in programmes to deliver digital skills relevant to the workplace at scale (see Tech and Innovation PFA).</a:t>
              </a:r>
            </a:p>
          </p:txBody>
        </p:sp>
        <p:sp>
          <p:nvSpPr>
            <p:cNvPr id="20" name="Oval 19">
              <a:extLst>
                <a:ext uri="{FF2B5EF4-FFF2-40B4-BE49-F238E27FC236}">
                  <a16:creationId xmlns:a16="http://schemas.microsoft.com/office/drawing/2014/main" id="{0D4746F3-C4DF-6CD5-A4D7-C72BED6FE471}"/>
                </a:ext>
              </a:extLst>
            </p:cNvPr>
            <p:cNvSpPr/>
            <p:nvPr/>
          </p:nvSpPr>
          <p:spPr>
            <a:xfrm>
              <a:off x="3073646" y="5204243"/>
              <a:ext cx="518657" cy="396000"/>
            </a:xfrm>
            <a:prstGeom prst="ellips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3</a:t>
              </a:r>
              <a:endParaRPr lang="en-ZA" sz="1600" b="1" dirty="0" err="1">
                <a:solidFill>
                  <a:schemeClr val="tx1"/>
                </a:solidFill>
                <a:latin typeface="Arial" panose="020B0604020202020204" pitchFamily="34" charset="0"/>
                <a:cs typeface="Arial" panose="020B0604020202020204" pitchFamily="34" charset="0"/>
              </a:endParaRPr>
            </a:p>
          </p:txBody>
        </p:sp>
      </p:grpSp>
      <p:sp>
        <p:nvSpPr>
          <p:cNvPr id="7" name="Title 2">
            <a:extLst>
              <a:ext uri="{FF2B5EF4-FFF2-40B4-BE49-F238E27FC236}">
                <a16:creationId xmlns:a16="http://schemas.microsoft.com/office/drawing/2014/main" id="{3E76C466-BB93-1D4F-0F6D-717F05B17569}"/>
              </a:ext>
            </a:extLst>
          </p:cNvPr>
          <p:cNvSpPr txBox="1">
            <a:spLocks/>
          </p:cNvSpPr>
          <p:nvPr/>
        </p:nvSpPr>
        <p:spPr>
          <a:xfrm>
            <a:off x="246781" y="201171"/>
            <a:ext cx="11462940" cy="559256"/>
          </a:xfrm>
          <a:prstGeom prst="rect">
            <a:avLst/>
          </a:prstGeom>
          <a:noFill/>
          <a:extLst>
            <a:ext uri="{909E8E84-426E-40DD-AFC4-6F175D3DCCD1}">
              <a14:hiddenFill xmlns:a14="http://schemas.microsoft.com/office/drawing/2010/main">
                <a:solidFill>
                  <a:srgbClr val="00329B"/>
                </a:solidFill>
              </a14:hiddenFill>
            </a:ext>
          </a:extLst>
        </p:spPr>
        <p:txBody>
          <a:bodyPr vert="horz" wrap="none" lIns="72000" tIns="72000" rIns="72000" bIns="72000" rtlCol="0" anchor="ctr">
            <a:noAutofit/>
          </a:bodyPr>
          <a:lst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a:lstStyle>
          <a:p>
            <a:r>
              <a:rPr lang="en-GB" dirty="0"/>
              <a:t>Improved Access to Economic Opportunities and Employability Themes &amp; Interventions </a:t>
            </a:r>
            <a:endParaRPr lang="en-ZA" dirty="0"/>
          </a:p>
        </p:txBody>
      </p:sp>
      <p:sp>
        <p:nvSpPr>
          <p:cNvPr id="8" name="Oval 7">
            <a:extLst>
              <a:ext uri="{FF2B5EF4-FFF2-40B4-BE49-F238E27FC236}">
                <a16:creationId xmlns:a16="http://schemas.microsoft.com/office/drawing/2014/main" id="{E3621D3C-A883-239E-E988-2F9113FC7947}"/>
              </a:ext>
            </a:extLst>
          </p:cNvPr>
          <p:cNvSpPr/>
          <p:nvPr/>
        </p:nvSpPr>
        <p:spPr>
          <a:xfrm>
            <a:off x="517469" y="767173"/>
            <a:ext cx="396000" cy="396000"/>
          </a:xfrm>
          <a:prstGeom prst="ellipse">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B6B6730-C080-610F-296F-D939B56C6B49}"/>
              </a:ext>
            </a:extLst>
          </p:cNvPr>
          <p:cNvSpPr>
            <a:spLocks noGrp="1"/>
          </p:cNvSpPr>
          <p:nvPr>
            <p:ph type="sldNum" sz="quarter" idx="4"/>
          </p:nvPr>
        </p:nvSpPr>
        <p:spPr/>
        <p:txBody>
          <a:bodyPr/>
          <a:lstStyle/>
          <a:p>
            <a:fld id="{8406839F-D7A4-4E5D-B93D-768AD4D1DB36}" type="slidenum">
              <a:rPr lang="en-ZA" smtClean="0">
                <a:solidFill>
                  <a:srgbClr val="003399"/>
                </a:solidFill>
              </a:rPr>
              <a:pPr/>
              <a:t>27</a:t>
            </a:fld>
            <a:endParaRPr lang="en-ZA" dirty="0">
              <a:solidFill>
                <a:srgbClr val="003399"/>
              </a:solidFill>
            </a:endParaRPr>
          </a:p>
        </p:txBody>
      </p:sp>
    </p:spTree>
    <p:extLst>
      <p:ext uri="{BB962C8B-B14F-4D97-AF65-F5344CB8AC3E}">
        <p14:creationId xmlns:p14="http://schemas.microsoft.com/office/powerpoint/2010/main" val="2916516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784FB1CB-16CE-69CD-42D9-44D4B6A1D384}"/>
              </a:ext>
            </a:extLst>
          </p:cNvPr>
          <p:cNvGrpSpPr/>
          <p:nvPr/>
        </p:nvGrpSpPr>
        <p:grpSpPr>
          <a:xfrm>
            <a:off x="6377478" y="1410104"/>
            <a:ext cx="5206910" cy="1763187"/>
            <a:chOff x="3201818" y="5044647"/>
            <a:chExt cx="6819696" cy="1763187"/>
          </a:xfrm>
        </p:grpSpPr>
        <p:sp>
          <p:nvSpPr>
            <p:cNvPr id="32" name="Rectangle 31">
              <a:extLst>
                <a:ext uri="{FF2B5EF4-FFF2-40B4-BE49-F238E27FC236}">
                  <a16:creationId xmlns:a16="http://schemas.microsoft.com/office/drawing/2014/main" id="{C3D051E6-1F10-5F8E-C5FF-57A0F8F234F0}"/>
                </a:ext>
              </a:extLst>
            </p:cNvPr>
            <p:cNvSpPr/>
            <p:nvPr/>
          </p:nvSpPr>
          <p:spPr>
            <a:xfrm>
              <a:off x="3420427" y="5261539"/>
              <a:ext cx="6601087" cy="1546295"/>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FFC000"/>
                  </a:solidFill>
                  <a:effectLst/>
                  <a:latin typeface="Arial" panose="020B0604020202020204" pitchFamily="34" charset="0"/>
                  <a:ea typeface="Calibri" panose="020F0502020204030204" pitchFamily="34" charset="0"/>
                </a:rPr>
                <a:t>Strategic Co-ordination and strengthened eco-systems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Increasing economic IQ about learning, schools, entrepreneurship, and microbusiness, providing open data  </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the learning ecosystem and forums of learning institutions to support relevant learning</a:t>
              </a:r>
            </a:p>
          </p:txBody>
        </p:sp>
        <p:sp>
          <p:nvSpPr>
            <p:cNvPr id="20" name="Oval 19">
              <a:extLst>
                <a:ext uri="{FF2B5EF4-FFF2-40B4-BE49-F238E27FC236}">
                  <a16:creationId xmlns:a16="http://schemas.microsoft.com/office/drawing/2014/main" id="{0D4746F3-C4DF-6CD5-A4D7-C72BED6FE471}"/>
                </a:ext>
              </a:extLst>
            </p:cNvPr>
            <p:cNvSpPr/>
            <p:nvPr/>
          </p:nvSpPr>
          <p:spPr>
            <a:xfrm>
              <a:off x="3201818" y="5044647"/>
              <a:ext cx="518657" cy="396000"/>
            </a:xfrm>
            <a:prstGeom prst="ellips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6</a:t>
              </a:r>
              <a:endParaRPr lang="en-ZA" sz="1600" b="1" dirty="0" err="1">
                <a:solidFill>
                  <a:schemeClr val="tx1"/>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C9B1F3C-8906-6A93-763A-4DFCD0D176C5}"/>
              </a:ext>
            </a:extLst>
          </p:cNvPr>
          <p:cNvGrpSpPr/>
          <p:nvPr/>
        </p:nvGrpSpPr>
        <p:grpSpPr>
          <a:xfrm>
            <a:off x="389413" y="1410104"/>
            <a:ext cx="5258199" cy="4566047"/>
            <a:chOff x="9900880" y="3448384"/>
            <a:chExt cx="5258199" cy="4566047"/>
          </a:xfrm>
        </p:grpSpPr>
        <p:sp>
          <p:nvSpPr>
            <p:cNvPr id="4" name="Rectangle 3">
              <a:extLst>
                <a:ext uri="{FF2B5EF4-FFF2-40B4-BE49-F238E27FC236}">
                  <a16:creationId xmlns:a16="http://schemas.microsoft.com/office/drawing/2014/main" id="{0BE2EB15-07BA-0685-2B70-7FCAA7A7239F}"/>
                </a:ext>
              </a:extLst>
            </p:cNvPr>
            <p:cNvSpPr/>
            <p:nvPr/>
          </p:nvSpPr>
          <p:spPr>
            <a:xfrm>
              <a:off x="10119079" y="3588792"/>
              <a:ext cx="5040000" cy="4425639"/>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6C006C"/>
                  </a:solidFill>
                  <a:effectLst/>
                  <a:latin typeface="Arial" panose="020B0604020202020204" pitchFamily="34" charset="0"/>
                  <a:ea typeface="Calibri" panose="020F0502020204030204" pitchFamily="34" charset="0"/>
                </a:rPr>
                <a:t>Enhancing entrepreneurship pathways</a:t>
              </a:r>
            </a:p>
            <a:p>
              <a:pPr marL="171450" indent="-171450">
                <a:buClr>
                  <a:srgbClr val="C00000"/>
                </a:buClr>
                <a:buFont typeface="Symbol" panose="05050102010706020507" pitchFamily="18" charset="2"/>
                <a:buChar char="·"/>
              </a:pPr>
              <a:endParaRPr lang="en-GB" sz="1200" dirty="0">
                <a:solidFill>
                  <a:schemeClr val="tx1"/>
                </a:solidFill>
                <a:latin typeface="Arial" panose="020B0604020202020204" pitchFamily="34" charset="0"/>
                <a:cs typeface="Arial" panose="020B0604020202020204" pitchFamily="34" charset="0"/>
              </a:endParaRP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Understanding the impact of compliance enforcement on local businesses, and develop more incremental, affordable, and empowering systems where necessary. </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Leveraging existing digital entrepreneurial platforms to provide support to entrepreneurs, providing information and a community of guidance to start-ups and those who want to expand.</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Supporting opportunities for microbusiness support for women</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Identifying and address challenges and ease of doing business, including the concerns about crime and safety, within the environment for entrepreneurs/microbusiness</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campaigns to promote entrepreneurship and microbusiness. </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Conducting an international benchmarking of South Africa’s labour legislation and regulations, as well as assist business compliance with respect to labour relations regulations. </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Supporting the entrepreneurship pathway from skills (business skills) to SMME support, to SMME development through supplier development in the public and private sector</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school-based collaborative programmes with private sector that supports youth start-up businesses</a:t>
              </a:r>
            </a:p>
          </p:txBody>
        </p:sp>
        <p:sp>
          <p:nvSpPr>
            <p:cNvPr id="13" name="Oval 12">
              <a:extLst>
                <a:ext uri="{FF2B5EF4-FFF2-40B4-BE49-F238E27FC236}">
                  <a16:creationId xmlns:a16="http://schemas.microsoft.com/office/drawing/2014/main" id="{A53E0434-49E9-898C-4F49-6EF5B74CE2C9}"/>
                </a:ext>
              </a:extLst>
            </p:cNvPr>
            <p:cNvSpPr/>
            <p:nvPr/>
          </p:nvSpPr>
          <p:spPr>
            <a:xfrm>
              <a:off x="9900880" y="3448384"/>
              <a:ext cx="396000" cy="396000"/>
            </a:xfrm>
            <a:prstGeom prst="ellipse">
              <a:avLst/>
            </a:prstGeom>
            <a:solidFill>
              <a:srgbClr val="6C00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5</a:t>
              </a:r>
              <a:endParaRPr lang="en-ZA" sz="1600" b="1" dirty="0" err="1">
                <a:solidFill>
                  <a:schemeClr val="bg1"/>
                </a:solidFill>
                <a:latin typeface="Arial" panose="020B0604020202020204" pitchFamily="34" charset="0"/>
                <a:cs typeface="Arial" panose="020B0604020202020204" pitchFamily="34" charset="0"/>
              </a:endParaRPr>
            </a:p>
          </p:txBody>
        </p:sp>
      </p:grpSp>
      <p:sp>
        <p:nvSpPr>
          <p:cNvPr id="7" name="Title 2">
            <a:extLst>
              <a:ext uri="{FF2B5EF4-FFF2-40B4-BE49-F238E27FC236}">
                <a16:creationId xmlns:a16="http://schemas.microsoft.com/office/drawing/2014/main" id="{3E76C466-BB93-1D4F-0F6D-717F05B17569}"/>
              </a:ext>
            </a:extLst>
          </p:cNvPr>
          <p:cNvSpPr txBox="1">
            <a:spLocks/>
          </p:cNvSpPr>
          <p:nvPr/>
        </p:nvSpPr>
        <p:spPr>
          <a:xfrm>
            <a:off x="265635" y="253334"/>
            <a:ext cx="11462940" cy="559256"/>
          </a:xfrm>
          <a:prstGeom prst="rect">
            <a:avLst/>
          </a:prstGeom>
          <a:noFill/>
          <a:extLst>
            <a:ext uri="{909E8E84-426E-40DD-AFC4-6F175D3DCCD1}">
              <a14:hiddenFill xmlns:a14="http://schemas.microsoft.com/office/drawing/2010/main">
                <a:solidFill>
                  <a:srgbClr val="00329B"/>
                </a:solidFill>
              </a14:hiddenFill>
            </a:ext>
          </a:extLst>
        </p:spPr>
        <p:txBody>
          <a:bodyPr vert="horz" wrap="none" lIns="72000" tIns="72000" rIns="72000" bIns="72000" rtlCol="0" anchor="ctr">
            <a:noAutofit/>
          </a:bodyPr>
          <a:lst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a:lstStyle>
          <a:p>
            <a:r>
              <a:rPr lang="en-GB" dirty="0"/>
              <a:t>Improved Access to Economic Opportunities and Employability Themes &amp; Interventions </a:t>
            </a:r>
            <a:endParaRPr lang="en-ZA" dirty="0"/>
          </a:p>
        </p:txBody>
      </p:sp>
      <p:sp>
        <p:nvSpPr>
          <p:cNvPr id="3" name="Slide Number Placeholder 2">
            <a:extLst>
              <a:ext uri="{FF2B5EF4-FFF2-40B4-BE49-F238E27FC236}">
                <a16:creationId xmlns:a16="http://schemas.microsoft.com/office/drawing/2014/main" id="{6B84DB88-FA9C-C498-9C3E-FDAE97A39105}"/>
              </a:ext>
            </a:extLst>
          </p:cNvPr>
          <p:cNvSpPr>
            <a:spLocks noGrp="1"/>
          </p:cNvSpPr>
          <p:nvPr>
            <p:ph type="sldNum" sz="quarter" idx="4"/>
          </p:nvPr>
        </p:nvSpPr>
        <p:spPr/>
        <p:txBody>
          <a:bodyPr/>
          <a:lstStyle/>
          <a:p>
            <a:fld id="{8406839F-D7A4-4E5D-B93D-768AD4D1DB36}" type="slidenum">
              <a:rPr lang="en-ZA" smtClean="0">
                <a:solidFill>
                  <a:srgbClr val="003399"/>
                </a:solidFill>
              </a:rPr>
              <a:pPr/>
              <a:t>28</a:t>
            </a:fld>
            <a:endParaRPr lang="en-ZA" dirty="0">
              <a:solidFill>
                <a:srgbClr val="003399"/>
              </a:solidFill>
            </a:endParaRPr>
          </a:p>
        </p:txBody>
      </p:sp>
    </p:spTree>
    <p:extLst>
      <p:ext uri="{BB962C8B-B14F-4D97-AF65-F5344CB8AC3E}">
        <p14:creationId xmlns:p14="http://schemas.microsoft.com/office/powerpoint/2010/main" val="2403134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935391" y="6090294"/>
            <a:ext cx="3828082" cy="369332"/>
          </a:xfrm>
          <a:prstGeom prst="rect">
            <a:avLst/>
          </a:prstGeom>
          <a:noFill/>
        </p:spPr>
        <p:txBody>
          <a:bodyPr wrap="square" rtlCol="0">
            <a:spAutoFit/>
          </a:bodyPr>
          <a:lstStyle/>
          <a:p>
            <a:pPr algn="r"/>
            <a:r>
              <a:rPr lang="en-ZA" dirty="0">
                <a:solidFill>
                  <a:schemeClr val="bg1"/>
                </a:solidFill>
              </a:rPr>
              <a:t>TMS Chase</a:t>
            </a:r>
          </a:p>
        </p:txBody>
      </p:sp>
    </p:spTree>
    <p:extLst>
      <p:ext uri="{BB962C8B-B14F-4D97-AF65-F5344CB8AC3E}">
        <p14:creationId xmlns:p14="http://schemas.microsoft.com/office/powerpoint/2010/main" val="2765715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9122-F038-5636-76BB-D1FC1CD7A3A4}"/>
              </a:ext>
            </a:extLst>
          </p:cNvPr>
          <p:cNvSpPr>
            <a:spLocks noGrp="1"/>
          </p:cNvSpPr>
          <p:nvPr>
            <p:ph type="ctrTitle"/>
          </p:nvPr>
        </p:nvSpPr>
        <p:spPr>
          <a:xfrm>
            <a:off x="393701" y="180976"/>
            <a:ext cx="11341100" cy="547348"/>
          </a:xfrm>
        </p:spPr>
        <p:txBody>
          <a:bodyPr>
            <a:normAutofit/>
          </a:bodyPr>
          <a:lstStyle/>
          <a:p>
            <a:r>
              <a:rPr lang="en-US" sz="2400" dirty="0">
                <a:solidFill>
                  <a:srgbClr val="242852"/>
                </a:solidFill>
              </a:rPr>
              <a:t>Problem Statement</a:t>
            </a:r>
            <a:endParaRPr lang="en-ZA" sz="2400" dirty="0">
              <a:solidFill>
                <a:srgbClr val="242852"/>
              </a:solidFill>
            </a:endParaRPr>
          </a:p>
        </p:txBody>
      </p:sp>
      <p:sp>
        <p:nvSpPr>
          <p:cNvPr id="4" name="Rectangle 3">
            <a:extLst>
              <a:ext uri="{FF2B5EF4-FFF2-40B4-BE49-F238E27FC236}">
                <a16:creationId xmlns:a16="http://schemas.microsoft.com/office/drawing/2014/main" id="{D54D13C4-7711-2DB8-63D9-FC3A8C4B04B7}"/>
              </a:ext>
            </a:extLst>
          </p:cNvPr>
          <p:cNvSpPr/>
          <p:nvPr/>
        </p:nvSpPr>
        <p:spPr>
          <a:xfrm>
            <a:off x="716437" y="1515821"/>
            <a:ext cx="11018364" cy="97155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Tracking South Africa with its low growth rate, </a:t>
            </a:r>
          </a:p>
          <a:p>
            <a:pPr algn="ctr"/>
            <a:r>
              <a:rPr lang="en-US" sz="1600" dirty="0">
                <a:solidFill>
                  <a:schemeClr val="tx1"/>
                </a:solidFill>
                <a:latin typeface="Arial" panose="020B0604020202020204" pitchFamily="34" charset="0"/>
                <a:cs typeface="Arial" panose="020B0604020202020204" pitchFamily="34" charset="0"/>
              </a:rPr>
              <a:t>the Western Cape Province is NOT GROWING FAST ENOUGH to reduce high unemployment. </a:t>
            </a:r>
            <a:endParaRPr lang="en-ZA" sz="1600" dirty="0" err="1">
              <a:solidFill>
                <a:schemeClr val="tx1"/>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7B71B3D-AEB9-D260-6604-D3A9D3819B8E}"/>
              </a:ext>
            </a:extLst>
          </p:cNvPr>
          <p:cNvGrpSpPr/>
          <p:nvPr/>
        </p:nvGrpSpPr>
        <p:grpSpPr>
          <a:xfrm>
            <a:off x="843297" y="2642545"/>
            <a:ext cx="5476875" cy="3503930"/>
            <a:chOff x="1064662" y="2817162"/>
            <a:chExt cx="5476875" cy="3503930"/>
          </a:xfrm>
        </p:grpSpPr>
        <p:sp>
          <p:nvSpPr>
            <p:cNvPr id="6" name="TextBox 5">
              <a:extLst>
                <a:ext uri="{FF2B5EF4-FFF2-40B4-BE49-F238E27FC236}">
                  <a16:creationId xmlns:a16="http://schemas.microsoft.com/office/drawing/2014/main" id="{93782DE4-B38B-AFFF-AEF0-A4F553952FFE}"/>
                </a:ext>
              </a:extLst>
            </p:cNvPr>
            <p:cNvSpPr txBox="1"/>
            <p:nvPr/>
          </p:nvSpPr>
          <p:spPr>
            <a:xfrm>
              <a:off x="1502229" y="2864395"/>
              <a:ext cx="4851437"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South Africa and Western Cape GDP growth rate (2019−2027)</a:t>
              </a:r>
              <a:endParaRPr lang="en-ZA" sz="1200" b="1" dirty="0">
                <a:latin typeface="Arial" panose="020B0604020202020204" pitchFamily="34" charset="0"/>
                <a:cs typeface="Arial" panose="020B0604020202020204" pitchFamily="34" charset="0"/>
              </a:endParaRPr>
            </a:p>
          </p:txBody>
        </p:sp>
        <p:graphicFrame>
          <p:nvGraphicFramePr>
            <p:cNvPr id="3" name="Chart 2">
              <a:extLst>
                <a:ext uri="{FF2B5EF4-FFF2-40B4-BE49-F238E27FC236}">
                  <a16:creationId xmlns:a16="http://schemas.microsoft.com/office/drawing/2014/main" id="{C2DDE2B9-4A45-8740-0AFB-489CFAFC8696}"/>
                </a:ext>
              </a:extLst>
            </p:cNvPr>
            <p:cNvGraphicFramePr>
              <a:graphicFrameLocks/>
            </p:cNvGraphicFramePr>
            <p:nvPr/>
          </p:nvGraphicFramePr>
          <p:xfrm>
            <a:off x="1064662" y="2817162"/>
            <a:ext cx="5476875" cy="350393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1" name="Group 20">
            <a:extLst>
              <a:ext uri="{FF2B5EF4-FFF2-40B4-BE49-F238E27FC236}">
                <a16:creationId xmlns:a16="http://schemas.microsoft.com/office/drawing/2014/main" id="{76211D55-54C8-CE84-A0D5-464E994F7F8E}"/>
              </a:ext>
            </a:extLst>
          </p:cNvPr>
          <p:cNvGrpSpPr/>
          <p:nvPr/>
        </p:nvGrpSpPr>
        <p:grpSpPr>
          <a:xfrm>
            <a:off x="6495193" y="4394510"/>
            <a:ext cx="4725632" cy="2184138"/>
            <a:chOff x="6932760" y="4553102"/>
            <a:chExt cx="4725632" cy="2184138"/>
          </a:xfrm>
        </p:grpSpPr>
        <p:sp>
          <p:nvSpPr>
            <p:cNvPr id="12" name="Rectangle 5">
              <a:extLst>
                <a:ext uri="{FF2B5EF4-FFF2-40B4-BE49-F238E27FC236}">
                  <a16:creationId xmlns:a16="http://schemas.microsoft.com/office/drawing/2014/main" id="{2E1FCCB9-3C5A-0278-BC47-E5F51D52C7B4}"/>
                </a:ext>
              </a:extLst>
            </p:cNvPr>
            <p:cNvSpPr>
              <a:spLocks noChangeArrowheads="1"/>
            </p:cNvSpPr>
            <p:nvPr/>
          </p:nvSpPr>
          <p:spPr bwMode="auto">
            <a:xfrm>
              <a:off x="7567406" y="4553102"/>
              <a:ext cx="38021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3B3838"/>
                  </a:solidFill>
                  <a:effectLst/>
                  <a:latin typeface="Arial" panose="020B0604020202020204" pitchFamily="34" charset="0"/>
                  <a:ea typeface="Calibri" panose="020F0502020204030204" pitchFamily="34" charset="0"/>
                  <a:cs typeface="Arial" panose="020B0604020202020204" pitchFamily="34" charset="0"/>
                </a:rPr>
                <a:t>Western Cape unemployment (2019Q1–2023Q1)</a:t>
              </a:r>
              <a:endParaRPr kumimoji="0" lang="en-ZA" altLang="en-US" sz="1050" b="0" i="0" u="none" strike="noStrike" cap="none" normalizeH="0" baseline="0" dirty="0">
                <a:ln>
                  <a:noFill/>
                </a:ln>
                <a:solidFill>
                  <a:schemeClr val="tx1"/>
                </a:solidFill>
                <a:effectLst/>
              </a:endParaRPr>
            </a:p>
          </p:txBody>
        </p:sp>
        <p:graphicFrame>
          <p:nvGraphicFramePr>
            <p:cNvPr id="18" name="Chart 17">
              <a:extLst>
                <a:ext uri="{FF2B5EF4-FFF2-40B4-BE49-F238E27FC236}">
                  <a16:creationId xmlns:a16="http://schemas.microsoft.com/office/drawing/2014/main" id="{184CC85D-EDEC-4DE9-A2CC-BE26BD2249EE}"/>
                </a:ext>
              </a:extLst>
            </p:cNvPr>
            <p:cNvGraphicFramePr>
              <a:graphicFrameLocks/>
            </p:cNvGraphicFramePr>
            <p:nvPr/>
          </p:nvGraphicFramePr>
          <p:xfrm>
            <a:off x="6932760" y="4790605"/>
            <a:ext cx="4725632" cy="1946635"/>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0" name="Group 19">
            <a:extLst>
              <a:ext uri="{FF2B5EF4-FFF2-40B4-BE49-F238E27FC236}">
                <a16:creationId xmlns:a16="http://schemas.microsoft.com/office/drawing/2014/main" id="{F1BAC712-16B9-1458-4ABA-DB3272CBB0B8}"/>
              </a:ext>
            </a:extLst>
          </p:cNvPr>
          <p:cNvGrpSpPr/>
          <p:nvPr/>
        </p:nvGrpSpPr>
        <p:grpSpPr>
          <a:xfrm>
            <a:off x="6592958" y="2642545"/>
            <a:ext cx="4574099" cy="1688662"/>
            <a:chOff x="7030525" y="2705848"/>
            <a:chExt cx="4574099" cy="1688662"/>
          </a:xfrm>
        </p:grpSpPr>
        <p:sp>
          <p:nvSpPr>
            <p:cNvPr id="10" name="TextBox 9">
              <a:extLst>
                <a:ext uri="{FF2B5EF4-FFF2-40B4-BE49-F238E27FC236}">
                  <a16:creationId xmlns:a16="http://schemas.microsoft.com/office/drawing/2014/main" id="{657C8FCC-384E-B3BA-504F-42D6EF6D6A54}"/>
                </a:ext>
              </a:extLst>
            </p:cNvPr>
            <p:cNvSpPr txBox="1"/>
            <p:nvPr/>
          </p:nvSpPr>
          <p:spPr>
            <a:xfrm>
              <a:off x="7802462" y="2705848"/>
              <a:ext cx="3802162" cy="286425"/>
            </a:xfrm>
            <a:prstGeom prst="rect">
              <a:avLst/>
            </a:prstGeom>
            <a:noFill/>
          </p:spPr>
          <p:txBody>
            <a:bodyPr wrap="square">
              <a:spAutoFit/>
            </a:bodyPr>
            <a:lstStyle/>
            <a:p>
              <a:pPr algn="just">
                <a:lnSpc>
                  <a:spcPct val="115000"/>
                </a:lnSpc>
              </a:pPr>
              <a:r>
                <a:rPr lang="en-GB" sz="1200" b="1" dirty="0">
                  <a:solidFill>
                    <a:srgbClr val="3B3838"/>
                  </a:solidFill>
                  <a:effectLst/>
                  <a:latin typeface="Arial" panose="020B0604020202020204" pitchFamily="34" charset="0"/>
                  <a:ea typeface="Calibri" panose="020F0502020204030204" pitchFamily="34" charset="0"/>
                </a:rPr>
                <a:t> Western Cape employment (2019Q1–2023Q1)</a:t>
              </a:r>
              <a:endParaRPr lang="en-ZA" sz="1200" b="1" dirty="0"/>
            </a:p>
          </p:txBody>
        </p:sp>
        <p:graphicFrame>
          <p:nvGraphicFramePr>
            <p:cNvPr id="14" name="Chart 13">
              <a:extLst>
                <a:ext uri="{FF2B5EF4-FFF2-40B4-BE49-F238E27FC236}">
                  <a16:creationId xmlns:a16="http://schemas.microsoft.com/office/drawing/2014/main" id="{4521877F-0DAC-4C4A-A951-7C57E8EA4751}"/>
                </a:ext>
              </a:extLst>
            </p:cNvPr>
            <p:cNvGraphicFramePr>
              <a:graphicFrameLocks/>
            </p:cNvGraphicFramePr>
            <p:nvPr/>
          </p:nvGraphicFramePr>
          <p:xfrm>
            <a:off x="7030525" y="2837939"/>
            <a:ext cx="4530103" cy="1556571"/>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98FCB2C5-E41F-5230-EB6D-33DF88F47FCD}"/>
                </a:ext>
              </a:extLst>
            </p:cNvPr>
            <p:cNvSpPr txBox="1"/>
            <p:nvPr/>
          </p:nvSpPr>
          <p:spPr>
            <a:xfrm flipH="1">
              <a:off x="7183704" y="2863042"/>
              <a:ext cx="430887" cy="1308879"/>
            </a:xfrm>
            <a:prstGeom prst="rect">
              <a:avLst/>
            </a:prstGeom>
            <a:noFill/>
          </p:spPr>
          <p:txBody>
            <a:bodyPr vert="vert270" wrap="square" rtlCol="0">
              <a:spAutoFit/>
            </a:bodyPr>
            <a:lstStyle/>
            <a:p>
              <a:pPr algn="ctr"/>
              <a:r>
                <a:rPr lang="en-US" sz="800" dirty="0">
                  <a:latin typeface="Arial" panose="020B0604020202020204" pitchFamily="34" charset="0"/>
                  <a:cs typeface="Arial" panose="020B0604020202020204" pitchFamily="34" charset="0"/>
                </a:rPr>
                <a:t>No of employed (thousands)</a:t>
              </a:r>
              <a:endParaRPr lang="en-ZA" sz="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20348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4D6DB-AD54-F8EF-D1AF-1E9FAEEB6574}"/>
              </a:ext>
            </a:extLst>
          </p:cNvPr>
          <p:cNvSpPr>
            <a:spLocks noGrp="1"/>
          </p:cNvSpPr>
          <p:nvPr>
            <p:ph type="title"/>
          </p:nvPr>
        </p:nvSpPr>
        <p:spPr/>
        <p:txBody>
          <a:bodyPr/>
          <a:lstStyle/>
          <a:p>
            <a:r>
              <a:rPr lang="en-US" dirty="0"/>
              <a:t>Vision and Goal Statements to address the problem statement</a:t>
            </a:r>
            <a:endParaRPr lang="en-ZA" dirty="0"/>
          </a:p>
        </p:txBody>
      </p:sp>
      <p:sp>
        <p:nvSpPr>
          <p:cNvPr id="6" name="Rectangle 6">
            <a:extLst>
              <a:ext uri="{FF2B5EF4-FFF2-40B4-BE49-F238E27FC236}">
                <a16:creationId xmlns:a16="http://schemas.microsoft.com/office/drawing/2014/main" id="{821EAE7E-9D3C-6FC6-DDE8-0BF5DEE4E3FC}"/>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18" name="TextBox 17">
            <a:extLst>
              <a:ext uri="{FF2B5EF4-FFF2-40B4-BE49-F238E27FC236}">
                <a16:creationId xmlns:a16="http://schemas.microsoft.com/office/drawing/2014/main" id="{4E1AA501-A781-4EFB-FEA7-F257981F3CAE}"/>
              </a:ext>
            </a:extLst>
          </p:cNvPr>
          <p:cNvSpPr txBox="1"/>
          <p:nvPr/>
        </p:nvSpPr>
        <p:spPr>
          <a:xfrm>
            <a:off x="1581149" y="596255"/>
            <a:ext cx="9229725" cy="1611210"/>
          </a:xfrm>
          <a:prstGeom prst="rect">
            <a:avLst/>
          </a:prstGeom>
          <a:noFill/>
        </p:spPr>
        <p:txBody>
          <a:bodyPr wrap="square">
            <a:spAutoFit/>
          </a:bodyPr>
          <a:lstStyle/>
          <a:p>
            <a:pPr algn="ctr">
              <a:lnSpc>
                <a:spcPct val="115000"/>
              </a:lnSpc>
            </a:pPr>
            <a:r>
              <a:rPr lang="en-GB" sz="1800" dirty="0">
                <a:solidFill>
                  <a:srgbClr val="3B3838"/>
                </a:solidFill>
                <a:effectLst/>
                <a:latin typeface="Arial" panose="020B0604020202020204" pitchFamily="34" charset="0"/>
                <a:ea typeface="Calibri" panose="020F0502020204030204" pitchFamily="34" charset="0"/>
              </a:rPr>
              <a:t> </a:t>
            </a:r>
            <a:endParaRPr lang="en-ZA" sz="1800" dirty="0">
              <a:solidFill>
                <a:srgbClr val="3B3838"/>
              </a:solidFill>
              <a:effectLst/>
              <a:latin typeface="Arial" panose="020B0604020202020204" pitchFamily="34" charset="0"/>
              <a:ea typeface="Calibri" panose="020F0502020204030204" pitchFamily="34" charset="0"/>
            </a:endParaRPr>
          </a:p>
          <a:p>
            <a:pPr algn="ctr"/>
            <a:r>
              <a:rPr lang="en-GB" sz="2400" b="1" dirty="0">
                <a:solidFill>
                  <a:srgbClr val="574090"/>
                </a:solidFill>
                <a:effectLst/>
                <a:latin typeface="Arial" panose="020B0604020202020204" pitchFamily="34" charset="0"/>
                <a:ea typeface="Calibri" panose="020F0502020204030204" pitchFamily="34" charset="0"/>
              </a:rPr>
              <a:t>Vision</a:t>
            </a:r>
          </a:p>
          <a:p>
            <a:pPr algn="ctr"/>
            <a:r>
              <a:rPr lang="en-GB" sz="1800" b="1" dirty="0">
                <a:solidFill>
                  <a:srgbClr val="3B3838"/>
                </a:solidFill>
                <a:effectLst/>
                <a:latin typeface="Arial" panose="020B0604020202020204" pitchFamily="34" charset="0"/>
                <a:ea typeface="Calibri" panose="020F0502020204030204" pitchFamily="34" charset="0"/>
              </a:rPr>
              <a:t>A provincial economy that achieves break-out economic growth</a:t>
            </a:r>
            <a:r>
              <a:rPr lang="en-GB" sz="1800" dirty="0">
                <a:solidFill>
                  <a:srgbClr val="3B3838"/>
                </a:solidFill>
                <a:effectLst/>
                <a:latin typeface="Arial" panose="020B0604020202020204" pitchFamily="34" charset="0"/>
                <a:ea typeface="Calibri" panose="020F0502020204030204" pitchFamily="34" charset="0"/>
              </a:rPr>
              <a:t>, </a:t>
            </a:r>
          </a:p>
          <a:p>
            <a:pPr algn="ctr"/>
            <a:r>
              <a:rPr lang="en-GB" sz="1800" dirty="0">
                <a:solidFill>
                  <a:srgbClr val="3B3838"/>
                </a:solidFill>
                <a:effectLst/>
                <a:latin typeface="Arial" panose="020B0604020202020204" pitchFamily="34" charset="0"/>
                <a:ea typeface="Calibri" panose="020F0502020204030204" pitchFamily="34" charset="0"/>
              </a:rPr>
              <a:t>resulting sufficient employment and opportunity and an economy that is sustainable, resilient, diverse and thriving – generating confidence, hope and prosperity for all.</a:t>
            </a:r>
            <a:endParaRPr lang="en-ZA" sz="1800" dirty="0">
              <a:solidFill>
                <a:srgbClr val="3B3838"/>
              </a:solidFill>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3872911E-3A6C-A17C-99F9-2CA18F776945}"/>
              </a:ext>
            </a:extLst>
          </p:cNvPr>
          <p:cNvSpPr>
            <a:spLocks noGrp="1"/>
          </p:cNvSpPr>
          <p:nvPr>
            <p:ph type="sldNum" sz="quarter" idx="4"/>
          </p:nvPr>
        </p:nvSpPr>
        <p:spPr/>
        <p:txBody>
          <a:bodyPr/>
          <a:lstStyle/>
          <a:p>
            <a:fld id="{8406839F-D7A4-4E5D-B93D-768AD4D1DB36}" type="slidenum">
              <a:rPr lang="en-ZA" smtClean="0">
                <a:solidFill>
                  <a:srgbClr val="003399"/>
                </a:solidFill>
              </a:rPr>
              <a:pPr/>
              <a:t>4</a:t>
            </a:fld>
            <a:endParaRPr lang="en-ZA" dirty="0">
              <a:solidFill>
                <a:srgbClr val="003399"/>
              </a:solidFill>
            </a:endParaRPr>
          </a:p>
        </p:txBody>
      </p:sp>
      <p:pic>
        <p:nvPicPr>
          <p:cNvPr id="5" name="Picture 4">
            <a:extLst>
              <a:ext uri="{FF2B5EF4-FFF2-40B4-BE49-F238E27FC236}">
                <a16:creationId xmlns:a16="http://schemas.microsoft.com/office/drawing/2014/main" id="{3ECD5DC0-A0C8-BE5A-865E-D38D2554FAFF}"/>
              </a:ext>
            </a:extLst>
          </p:cNvPr>
          <p:cNvPicPr>
            <a:picLocks noChangeAspect="1"/>
          </p:cNvPicPr>
          <p:nvPr/>
        </p:nvPicPr>
        <p:blipFill>
          <a:blip r:embed="rId3"/>
          <a:stretch>
            <a:fillRect/>
          </a:stretch>
        </p:blipFill>
        <p:spPr>
          <a:xfrm>
            <a:off x="393700" y="2346518"/>
            <a:ext cx="12095927" cy="4592159"/>
          </a:xfrm>
          <a:prstGeom prst="rect">
            <a:avLst/>
          </a:prstGeom>
        </p:spPr>
      </p:pic>
    </p:spTree>
    <p:extLst>
      <p:ext uri="{BB962C8B-B14F-4D97-AF65-F5344CB8AC3E}">
        <p14:creationId xmlns:p14="http://schemas.microsoft.com/office/powerpoint/2010/main" val="1139883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4D6DB-AD54-F8EF-D1AF-1E9FAEEB6574}"/>
              </a:ext>
            </a:extLst>
          </p:cNvPr>
          <p:cNvSpPr>
            <a:spLocks noGrp="1"/>
          </p:cNvSpPr>
          <p:nvPr>
            <p:ph type="title"/>
          </p:nvPr>
        </p:nvSpPr>
        <p:spPr/>
        <p:txBody>
          <a:bodyPr/>
          <a:lstStyle/>
          <a:p>
            <a:r>
              <a:rPr lang="en-US" dirty="0">
                <a:solidFill>
                  <a:srgbClr val="242852"/>
                </a:solidFill>
              </a:rPr>
              <a:t>Principles underpinning the Growth for Jobs Strategic Framework</a:t>
            </a:r>
            <a:endParaRPr lang="en-ZA" dirty="0">
              <a:solidFill>
                <a:srgbClr val="242852"/>
              </a:solidFill>
            </a:endParaRPr>
          </a:p>
        </p:txBody>
      </p:sp>
      <p:pic>
        <p:nvPicPr>
          <p:cNvPr id="2051" name="Picture 313190835">
            <a:extLst>
              <a:ext uri="{FF2B5EF4-FFF2-40B4-BE49-F238E27FC236}">
                <a16:creationId xmlns:a16="http://schemas.microsoft.com/office/drawing/2014/main" id="{7D998EEB-DB5F-AC36-1E0F-D9D6F4B8C3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5050" y="1525664"/>
            <a:ext cx="4447806" cy="442579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4CF0E14-7B5E-A0A4-2DAD-7258D7CF3A43}"/>
              </a:ext>
            </a:extLst>
          </p:cNvPr>
          <p:cNvGrpSpPr/>
          <p:nvPr/>
        </p:nvGrpSpPr>
        <p:grpSpPr>
          <a:xfrm>
            <a:off x="1233377" y="2158409"/>
            <a:ext cx="2668255" cy="2857907"/>
            <a:chOff x="2636838" y="2973387"/>
            <a:chExt cx="1817687" cy="1968501"/>
          </a:xfrm>
        </p:grpSpPr>
        <p:sp>
          <p:nvSpPr>
            <p:cNvPr id="2" name="Rectangle: Diagonal Corners Rounded 1">
              <a:extLst>
                <a:ext uri="{FF2B5EF4-FFF2-40B4-BE49-F238E27FC236}">
                  <a16:creationId xmlns:a16="http://schemas.microsoft.com/office/drawing/2014/main" id="{228D3C7F-C11A-26B5-2A7C-6997000A9B03}"/>
                </a:ext>
              </a:extLst>
            </p:cNvPr>
            <p:cNvSpPr/>
            <p:nvPr/>
          </p:nvSpPr>
          <p:spPr>
            <a:xfrm>
              <a:off x="2636838" y="2973387"/>
              <a:ext cx="1697355" cy="1654175"/>
            </a:xfrm>
            <a:prstGeom prst="round2DiagRect">
              <a:avLst/>
            </a:prstGeom>
            <a:solidFill>
              <a:srgbClr val="00148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4" name="Text Box 392935781">
              <a:extLst>
                <a:ext uri="{FF2B5EF4-FFF2-40B4-BE49-F238E27FC236}">
                  <a16:creationId xmlns:a16="http://schemas.microsoft.com/office/drawing/2014/main" id="{3FC90923-E16B-AF9F-7417-9192517F9ACB}"/>
                </a:ext>
              </a:extLst>
            </p:cNvPr>
            <p:cNvSpPr txBox="1">
              <a:spLocks noChangeArrowheads="1"/>
            </p:cNvSpPr>
            <p:nvPr/>
          </p:nvSpPr>
          <p:spPr bwMode="auto">
            <a:xfrm>
              <a:off x="2636838" y="3124200"/>
              <a:ext cx="1817687"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The Growth for Jobs Strategic Framework supports economic growth for job creation that favours…</a:t>
              </a:r>
              <a:endParaRPr kumimoji="0" lang="en-GB" altLang="en-US" sz="3200" b="0" i="0" u="none" strike="noStrike" cap="none" normalizeH="0" baseline="0" dirty="0">
                <a:ln>
                  <a:noFill/>
                </a:ln>
                <a:solidFill>
                  <a:schemeClr val="tx1"/>
                </a:solidFill>
                <a:effectLst/>
                <a:latin typeface="Arial" panose="020B0604020202020204" pitchFamily="34" charset="0"/>
              </a:endParaRPr>
            </a:p>
          </p:txBody>
        </p:sp>
      </p:grpSp>
      <p:sp>
        <p:nvSpPr>
          <p:cNvPr id="6" name="Rectangle 6">
            <a:extLst>
              <a:ext uri="{FF2B5EF4-FFF2-40B4-BE49-F238E27FC236}">
                <a16:creationId xmlns:a16="http://schemas.microsoft.com/office/drawing/2014/main" id="{821EAE7E-9D3C-6FC6-DDE8-0BF5DEE4E3FC}"/>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8" name="Slide Number Placeholder 7">
            <a:extLst>
              <a:ext uri="{FF2B5EF4-FFF2-40B4-BE49-F238E27FC236}">
                <a16:creationId xmlns:a16="http://schemas.microsoft.com/office/drawing/2014/main" id="{576B9252-8652-58FC-F063-9A9118D738C9}"/>
              </a:ext>
            </a:extLst>
          </p:cNvPr>
          <p:cNvSpPr>
            <a:spLocks noGrp="1"/>
          </p:cNvSpPr>
          <p:nvPr>
            <p:ph type="sldNum" sz="quarter" idx="4"/>
          </p:nvPr>
        </p:nvSpPr>
        <p:spPr/>
        <p:txBody>
          <a:bodyPr/>
          <a:lstStyle/>
          <a:p>
            <a:fld id="{8406839F-D7A4-4E5D-B93D-768AD4D1DB36}" type="slidenum">
              <a:rPr lang="en-ZA" smtClean="0">
                <a:solidFill>
                  <a:srgbClr val="003399"/>
                </a:solidFill>
              </a:rPr>
              <a:pPr/>
              <a:t>5</a:t>
            </a:fld>
            <a:endParaRPr lang="en-ZA" dirty="0">
              <a:solidFill>
                <a:srgbClr val="003399"/>
              </a:solidFill>
            </a:endParaRPr>
          </a:p>
        </p:txBody>
      </p:sp>
    </p:spTree>
    <p:extLst>
      <p:ext uri="{BB962C8B-B14F-4D97-AF65-F5344CB8AC3E}">
        <p14:creationId xmlns:p14="http://schemas.microsoft.com/office/powerpoint/2010/main" val="3821915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13C8AD36-AFEA-EA1A-0C30-00FBB7BB0F57}"/>
              </a:ext>
            </a:extLst>
          </p:cNvPr>
          <p:cNvSpPr txBox="1">
            <a:spLocks/>
          </p:cNvSpPr>
          <p:nvPr/>
        </p:nvSpPr>
        <p:spPr>
          <a:xfrm>
            <a:off x="364530" y="278415"/>
            <a:ext cx="11462940" cy="559256"/>
          </a:xfrm>
          <a:prstGeom prst="rect">
            <a:avLst/>
          </a:prstGeom>
          <a:noFill/>
          <a:extLst>
            <a:ext uri="{909E8E84-426E-40DD-AFC4-6F175D3DCCD1}">
              <a14:hiddenFill xmlns:a14="http://schemas.microsoft.com/office/drawing/2010/main">
                <a:solidFill>
                  <a:srgbClr val="00329B"/>
                </a:solidFill>
              </a14:hiddenFill>
            </a:ext>
          </a:extLst>
        </p:spPr>
        <p:txBody>
          <a:bodyPr vert="horz" wrap="none" lIns="72000" tIns="72000" rIns="72000" bIns="72000" rtlCol="0" anchor="ctr">
            <a:noAutofit/>
          </a:bodyPr>
          <a:lst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a:lstStyle>
          <a:p>
            <a:r>
              <a:rPr lang="en-US" dirty="0"/>
              <a:t>Priority </a:t>
            </a:r>
            <a:r>
              <a:rPr lang="en-US" dirty="0">
                <a:solidFill>
                  <a:srgbClr val="242852"/>
                </a:solidFill>
              </a:rPr>
              <a:t>Focus Areas</a:t>
            </a:r>
            <a:r>
              <a:rPr lang="en-US" dirty="0"/>
              <a:t>, Levers and Enablers</a:t>
            </a:r>
            <a:endParaRPr lang="en-ZA" dirty="0"/>
          </a:p>
        </p:txBody>
      </p:sp>
      <p:sp>
        <p:nvSpPr>
          <p:cNvPr id="7" name="TextBox 6">
            <a:extLst>
              <a:ext uri="{FF2B5EF4-FFF2-40B4-BE49-F238E27FC236}">
                <a16:creationId xmlns:a16="http://schemas.microsoft.com/office/drawing/2014/main" id="{607E63B6-3D70-CCF5-BEEB-F6DFBA503EBF}"/>
              </a:ext>
            </a:extLst>
          </p:cNvPr>
          <p:cNvSpPr txBox="1"/>
          <p:nvPr/>
        </p:nvSpPr>
        <p:spPr>
          <a:xfrm>
            <a:off x="364530" y="2379977"/>
            <a:ext cx="3935825" cy="2585323"/>
          </a:xfrm>
          <a:prstGeom prst="rect">
            <a:avLst/>
          </a:prstGeom>
          <a:noFill/>
        </p:spPr>
        <p:txBody>
          <a:bodyPr wrap="square" rtlCol="0">
            <a:spAutoFit/>
          </a:bodyPr>
          <a:lstStyle/>
          <a:p>
            <a:pPr algn="l"/>
            <a:r>
              <a:rPr lang="en-US" b="1" dirty="0">
                <a:latin typeface="Arial" panose="020B0604020202020204" pitchFamily="34" charset="0"/>
                <a:cs typeface="Arial" panose="020B0604020202020204" pitchFamily="34" charset="0"/>
              </a:rPr>
              <a:t>7 priority focus areas </a:t>
            </a:r>
            <a:r>
              <a:rPr lang="en-US" dirty="0">
                <a:latin typeface="Arial" panose="020B0604020202020204" pitchFamily="34" charset="0"/>
                <a:cs typeface="Arial" panose="020B0604020202020204" pitchFamily="34" charset="0"/>
              </a:rPr>
              <a:t>identified for short and medium term based on the need to:</a:t>
            </a:r>
          </a:p>
          <a:p>
            <a:pPr marL="285750" indent="-285750" algn="l">
              <a:buClr>
                <a:srgbClr val="000099"/>
              </a:buClr>
              <a:buFont typeface="Symbol" panose="05050102010706020507" pitchFamily="18" charset="2"/>
              <a:buChar char="·"/>
            </a:pPr>
            <a:r>
              <a:rPr lang="en-US" dirty="0">
                <a:latin typeface="Arial" panose="020B0604020202020204" pitchFamily="34" charset="0"/>
                <a:cs typeface="Arial" panose="020B0604020202020204" pitchFamily="34" charset="0"/>
              </a:rPr>
              <a:t>Horizontally enable the economy</a:t>
            </a:r>
          </a:p>
          <a:p>
            <a:pPr marL="285750" indent="-285750" algn="l">
              <a:buClr>
                <a:srgbClr val="000099"/>
              </a:buClr>
              <a:buFont typeface="Symbol" panose="05050102010706020507" pitchFamily="18" charset="2"/>
              <a:buChar char="·"/>
            </a:pPr>
            <a:r>
              <a:rPr lang="en-US" dirty="0">
                <a:latin typeface="Arial" panose="020B0604020202020204" pitchFamily="34" charset="0"/>
                <a:cs typeface="Arial" panose="020B0604020202020204" pitchFamily="34" charset="0"/>
              </a:rPr>
              <a:t>Addressing key binding constraints and most pressing issues</a:t>
            </a:r>
          </a:p>
          <a:p>
            <a:pPr marL="285750" indent="-285750" algn="l">
              <a:buClr>
                <a:srgbClr val="000099"/>
              </a:buClr>
              <a:buFont typeface="Symbol" panose="05050102010706020507" pitchFamily="18" charset="2"/>
              <a:buChar char="·"/>
            </a:pPr>
            <a:r>
              <a:rPr lang="en-US" dirty="0">
                <a:latin typeface="Arial" panose="020B0604020202020204" pitchFamily="34" charset="0"/>
                <a:cs typeface="Arial" panose="020B0604020202020204" pitchFamily="34" charset="0"/>
              </a:rPr>
              <a:t>Reaching the G4J goals and vision</a:t>
            </a:r>
          </a:p>
        </p:txBody>
      </p:sp>
      <p:pic>
        <p:nvPicPr>
          <p:cNvPr id="2" name="Picture 1">
            <a:extLst>
              <a:ext uri="{FF2B5EF4-FFF2-40B4-BE49-F238E27FC236}">
                <a16:creationId xmlns:a16="http://schemas.microsoft.com/office/drawing/2014/main" id="{C1CE2D42-0857-42D6-E8F2-4F55B69EE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355" y="1615701"/>
            <a:ext cx="7809600" cy="3715057"/>
          </a:xfrm>
          <a:prstGeom prst="rect">
            <a:avLst/>
          </a:prstGeom>
        </p:spPr>
      </p:pic>
      <p:sp>
        <p:nvSpPr>
          <p:cNvPr id="4" name="Slide Number Placeholder 3">
            <a:extLst>
              <a:ext uri="{FF2B5EF4-FFF2-40B4-BE49-F238E27FC236}">
                <a16:creationId xmlns:a16="http://schemas.microsoft.com/office/drawing/2014/main" id="{5C9BC8A7-C417-C396-061A-5C695DAAFFBF}"/>
              </a:ext>
            </a:extLst>
          </p:cNvPr>
          <p:cNvSpPr>
            <a:spLocks noGrp="1"/>
          </p:cNvSpPr>
          <p:nvPr>
            <p:ph type="sldNum" sz="quarter" idx="4"/>
          </p:nvPr>
        </p:nvSpPr>
        <p:spPr/>
        <p:txBody>
          <a:bodyPr/>
          <a:lstStyle/>
          <a:p>
            <a:fld id="{8406839F-D7A4-4E5D-B93D-768AD4D1DB36}" type="slidenum">
              <a:rPr lang="en-ZA" smtClean="0">
                <a:solidFill>
                  <a:srgbClr val="003399"/>
                </a:solidFill>
              </a:rPr>
              <a:pPr/>
              <a:t>6</a:t>
            </a:fld>
            <a:endParaRPr lang="en-ZA" dirty="0">
              <a:solidFill>
                <a:srgbClr val="003399"/>
              </a:solidFill>
            </a:endParaRPr>
          </a:p>
        </p:txBody>
      </p:sp>
    </p:spTree>
    <p:extLst>
      <p:ext uri="{BB962C8B-B14F-4D97-AF65-F5344CB8AC3E}">
        <p14:creationId xmlns:p14="http://schemas.microsoft.com/office/powerpoint/2010/main" val="3628248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F59BCD-92D7-3320-36F0-27D2E00236FE}"/>
              </a:ext>
            </a:extLst>
          </p:cNvPr>
          <p:cNvSpPr>
            <a:spLocks noGrp="1"/>
          </p:cNvSpPr>
          <p:nvPr>
            <p:ph type="body" sz="quarter" idx="12"/>
          </p:nvPr>
        </p:nvSpPr>
        <p:spPr>
          <a:xfrm>
            <a:off x="6096000" y="2330297"/>
            <a:ext cx="4595282" cy="1622734"/>
          </a:xfrm>
        </p:spPr>
        <p:txBody>
          <a:bodyPr wrap="square">
            <a:spAutoFit/>
          </a:bodyPr>
          <a:lstStyle/>
          <a:p>
            <a:r>
              <a:rPr lang="en-US" b="1" dirty="0"/>
              <a:t>Driving Growth Opportunities through Investment</a:t>
            </a:r>
            <a:endParaRPr lang="en-ZA" b="1" dirty="0"/>
          </a:p>
        </p:txBody>
      </p:sp>
      <p:pic>
        <p:nvPicPr>
          <p:cNvPr id="3" name="Picture 2">
            <a:extLst>
              <a:ext uri="{FF2B5EF4-FFF2-40B4-BE49-F238E27FC236}">
                <a16:creationId xmlns:a16="http://schemas.microsoft.com/office/drawing/2014/main" id="{007DF072-B28C-9FF8-DC40-70AF68547165}"/>
              </a:ext>
            </a:extLst>
          </p:cNvPr>
          <p:cNvPicPr>
            <a:picLocks noChangeAspect="1"/>
          </p:cNvPicPr>
          <p:nvPr/>
        </p:nvPicPr>
        <p:blipFill>
          <a:blip r:embed="rId2"/>
          <a:stretch>
            <a:fillRect/>
          </a:stretch>
        </p:blipFill>
        <p:spPr>
          <a:xfrm>
            <a:off x="1661102" y="741383"/>
            <a:ext cx="3778548" cy="5375234"/>
          </a:xfrm>
          <a:prstGeom prst="rect">
            <a:avLst/>
          </a:prstGeom>
        </p:spPr>
      </p:pic>
    </p:spTree>
    <p:extLst>
      <p:ext uri="{BB962C8B-B14F-4D97-AF65-F5344CB8AC3E}">
        <p14:creationId xmlns:p14="http://schemas.microsoft.com/office/powerpoint/2010/main" val="745879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B4E2-713D-2334-4921-DCA0479E2F23}"/>
              </a:ext>
            </a:extLst>
          </p:cNvPr>
          <p:cNvSpPr>
            <a:spLocks noGrp="1"/>
          </p:cNvSpPr>
          <p:nvPr>
            <p:ph type="title"/>
          </p:nvPr>
        </p:nvSpPr>
        <p:spPr/>
        <p:txBody>
          <a:bodyPr/>
          <a:lstStyle/>
          <a:p>
            <a:r>
              <a:rPr lang="en-US" dirty="0"/>
              <a:t>Driving Growth Opportunities through Investment</a:t>
            </a:r>
            <a:endParaRPr lang="en-ZA" dirty="0"/>
          </a:p>
        </p:txBody>
      </p:sp>
      <p:sp>
        <p:nvSpPr>
          <p:cNvPr id="5" name="TextBox 4">
            <a:extLst>
              <a:ext uri="{FF2B5EF4-FFF2-40B4-BE49-F238E27FC236}">
                <a16:creationId xmlns:a16="http://schemas.microsoft.com/office/drawing/2014/main" id="{CB540342-2646-EAF3-CE21-65914E71AB5F}"/>
              </a:ext>
            </a:extLst>
          </p:cNvPr>
          <p:cNvSpPr txBox="1"/>
          <p:nvPr/>
        </p:nvSpPr>
        <p:spPr>
          <a:xfrm>
            <a:off x="6225131" y="2023466"/>
            <a:ext cx="5355449" cy="738664"/>
          </a:xfrm>
          <a:prstGeom prst="rect">
            <a:avLst/>
          </a:prstGeom>
          <a:noFill/>
        </p:spPr>
        <p:txBody>
          <a:bodyPr wrap="square" rtlCol="0">
            <a:spAutoFit/>
          </a:bodyPr>
          <a:lstStyle/>
          <a:p>
            <a:pPr algn="l"/>
            <a:r>
              <a:rPr lang="en-US" sz="1400" dirty="0">
                <a:latin typeface="Arial" panose="020B0604020202020204" pitchFamily="34" charset="0"/>
                <a:cs typeface="Arial" panose="020B0604020202020204" pitchFamily="34" charset="0"/>
              </a:rPr>
              <a:t>The accumulation of fixed capital raises productivity capacity, increases productivity,  and improves business confidence.  It is a critical contributor towards GDP growth. </a:t>
            </a:r>
          </a:p>
        </p:txBody>
      </p:sp>
      <p:grpSp>
        <p:nvGrpSpPr>
          <p:cNvPr id="17" name="Group 16">
            <a:extLst>
              <a:ext uri="{FF2B5EF4-FFF2-40B4-BE49-F238E27FC236}">
                <a16:creationId xmlns:a16="http://schemas.microsoft.com/office/drawing/2014/main" id="{17EC8A87-2D0A-71BC-86F2-3BD93AD916F7}"/>
              </a:ext>
            </a:extLst>
          </p:cNvPr>
          <p:cNvGrpSpPr/>
          <p:nvPr/>
        </p:nvGrpSpPr>
        <p:grpSpPr>
          <a:xfrm>
            <a:off x="6309973" y="3209721"/>
            <a:ext cx="5718664" cy="2824908"/>
            <a:chOff x="393701" y="2338132"/>
            <a:chExt cx="5121275" cy="3773420"/>
          </a:xfrm>
        </p:grpSpPr>
        <p:pic>
          <p:nvPicPr>
            <p:cNvPr id="11" name="Graphic 75">
              <a:extLst>
                <a:ext uri="{FF2B5EF4-FFF2-40B4-BE49-F238E27FC236}">
                  <a16:creationId xmlns:a16="http://schemas.microsoft.com/office/drawing/2014/main" id="{109E9BAA-C2FC-75BC-3627-8152A16ADF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701" y="2796236"/>
              <a:ext cx="5121275" cy="2948940"/>
            </a:xfrm>
            <a:prstGeom prst="rect">
              <a:avLst/>
            </a:prstGeom>
          </p:spPr>
        </p:pic>
        <p:sp>
          <p:nvSpPr>
            <p:cNvPr id="13" name="TextBox 12">
              <a:extLst>
                <a:ext uri="{FF2B5EF4-FFF2-40B4-BE49-F238E27FC236}">
                  <a16:creationId xmlns:a16="http://schemas.microsoft.com/office/drawing/2014/main" id="{904DD1E4-CE4C-A293-F204-8CE23C05FC53}"/>
                </a:ext>
              </a:extLst>
            </p:cNvPr>
            <p:cNvSpPr txBox="1"/>
            <p:nvPr/>
          </p:nvSpPr>
          <p:spPr>
            <a:xfrm>
              <a:off x="393701" y="5849172"/>
              <a:ext cx="5121275" cy="262380"/>
            </a:xfrm>
            <a:prstGeom prst="rect">
              <a:avLst/>
            </a:prstGeom>
            <a:noFill/>
          </p:spPr>
          <p:txBody>
            <a:bodyPr wrap="square">
              <a:spAutoFit/>
            </a:bodyPr>
            <a:lstStyle/>
            <a:p>
              <a:pPr algn="just">
                <a:lnSpc>
                  <a:spcPct val="115000"/>
                </a:lnSpc>
              </a:pPr>
              <a:r>
                <a:rPr lang="en-GB" sz="1050" i="1" dirty="0">
                  <a:solidFill>
                    <a:srgbClr val="3B3838"/>
                  </a:solidFill>
                  <a:effectLst/>
                  <a:latin typeface="Arial" panose="020B0604020202020204" pitchFamily="34" charset="0"/>
                  <a:ea typeface="Calibri" panose="020F0502020204030204" pitchFamily="34" charset="0"/>
                </a:rPr>
                <a:t>Source: World Bank; SARB / </a:t>
              </a:r>
              <a:r>
                <a:rPr lang="en-GB" sz="1050" i="1" dirty="0" err="1">
                  <a:solidFill>
                    <a:srgbClr val="3B3838"/>
                  </a:solidFill>
                  <a:effectLst/>
                  <a:latin typeface="Arial" panose="020B0604020202020204" pitchFamily="34" charset="0"/>
                  <a:ea typeface="Calibri" panose="020F0502020204030204" pitchFamily="34" charset="0"/>
                </a:rPr>
                <a:t>Quantec</a:t>
              </a:r>
              <a:r>
                <a:rPr lang="en-GB" sz="1050" i="1" dirty="0">
                  <a:solidFill>
                    <a:srgbClr val="3B3838"/>
                  </a:solidFill>
                  <a:effectLst/>
                  <a:latin typeface="Arial" panose="020B0604020202020204" pitchFamily="34" charset="0"/>
                  <a:ea typeface="Calibri" panose="020F0502020204030204" pitchFamily="34" charset="0"/>
                </a:rPr>
                <a:t> (Western Cape</a:t>
              </a:r>
              <a:endParaRPr lang="en-ZA" sz="1050" i="1" dirty="0">
                <a:solidFill>
                  <a:srgbClr val="3B383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2A00454-81FC-124E-B16F-D35B963F2054}"/>
                </a:ext>
              </a:extLst>
            </p:cNvPr>
            <p:cNvSpPr txBox="1"/>
            <p:nvPr/>
          </p:nvSpPr>
          <p:spPr>
            <a:xfrm>
              <a:off x="393701" y="2338132"/>
              <a:ext cx="5121275" cy="294893"/>
            </a:xfrm>
            <a:prstGeom prst="rect">
              <a:avLst/>
            </a:prstGeom>
            <a:noFill/>
          </p:spPr>
          <p:txBody>
            <a:bodyPr wrap="square">
              <a:spAutoFit/>
            </a:bodyPr>
            <a:lstStyle/>
            <a:p>
              <a:pPr algn="just">
                <a:lnSpc>
                  <a:spcPct val="115000"/>
                </a:lnSpc>
                <a:spcAft>
                  <a:spcPts val="600"/>
                </a:spcAft>
              </a:pPr>
              <a:r>
                <a:rPr lang="en-GB" sz="1200" b="1" dirty="0">
                  <a:solidFill>
                    <a:srgbClr val="3B3838"/>
                  </a:solidFill>
                  <a:effectLst/>
                  <a:latin typeface="Arial" panose="020B0604020202020204" pitchFamily="34" charset="0"/>
                  <a:ea typeface="Calibri" panose="020F0502020204030204" pitchFamily="34" charset="0"/>
                </a:rPr>
                <a:t>Private</a:t>
              </a:r>
              <a:r>
                <a:rPr lang="en-GB" sz="1200" b="0" dirty="0">
                  <a:solidFill>
                    <a:srgbClr val="3B3838"/>
                  </a:solidFill>
                  <a:effectLst/>
                  <a:latin typeface="Arial" panose="020B0604020202020204" pitchFamily="34" charset="0"/>
                  <a:ea typeface="Calibri" panose="020F0502020204030204" pitchFamily="34" charset="0"/>
                </a:rPr>
                <a:t>-</a:t>
              </a:r>
              <a:r>
                <a:rPr lang="en-GB" sz="1200" b="1" dirty="0">
                  <a:solidFill>
                    <a:srgbClr val="3B3838"/>
                  </a:solidFill>
                  <a:effectLst/>
                  <a:latin typeface="Arial" panose="020B0604020202020204" pitchFamily="34" charset="0"/>
                  <a:ea typeface="Calibri" panose="020F0502020204030204" pitchFamily="34" charset="0"/>
                </a:rPr>
                <a:t>sector investment (GFCF as a percentage of GDP)</a:t>
              </a:r>
              <a:endParaRPr lang="en-ZA" sz="1200" b="1" dirty="0">
                <a:solidFill>
                  <a:srgbClr val="3B3838"/>
                </a:solidFill>
                <a:effectLst/>
                <a:latin typeface="Arial" panose="020B0604020202020204" pitchFamily="34" charset="0"/>
                <a:ea typeface="Calibri" panose="020F0502020204030204" pitchFamily="34" charset="0"/>
              </a:endParaRPr>
            </a:p>
          </p:txBody>
        </p:sp>
      </p:grpSp>
      <p:sp>
        <p:nvSpPr>
          <p:cNvPr id="3" name="Rectangle 2">
            <a:extLst>
              <a:ext uri="{FF2B5EF4-FFF2-40B4-BE49-F238E27FC236}">
                <a16:creationId xmlns:a16="http://schemas.microsoft.com/office/drawing/2014/main" id="{543DA453-2940-0E32-A56E-00EA4B4615CE}"/>
              </a:ext>
            </a:extLst>
          </p:cNvPr>
          <p:cNvSpPr/>
          <p:nvPr/>
        </p:nvSpPr>
        <p:spPr>
          <a:xfrm>
            <a:off x="6313066" y="1423328"/>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9" name="Rectangle 8">
            <a:extLst>
              <a:ext uri="{FF2B5EF4-FFF2-40B4-BE49-F238E27FC236}">
                <a16:creationId xmlns:a16="http://schemas.microsoft.com/office/drawing/2014/main" id="{606C9FAC-C8E8-CEF1-5E52-24AF2E6F1044}"/>
              </a:ext>
            </a:extLst>
          </p:cNvPr>
          <p:cNvSpPr/>
          <p:nvPr/>
        </p:nvSpPr>
        <p:spPr>
          <a:xfrm>
            <a:off x="523484" y="1423328"/>
            <a:ext cx="5355450" cy="360000"/>
          </a:xfrm>
          <a:prstGeom prst="rect">
            <a:avLst/>
          </a:prstGeom>
          <a:solidFill>
            <a:srgbClr val="0000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Goal</a:t>
            </a:r>
          </a:p>
        </p:txBody>
      </p:sp>
      <p:sp>
        <p:nvSpPr>
          <p:cNvPr id="10" name="Rectangle 9">
            <a:extLst>
              <a:ext uri="{FF2B5EF4-FFF2-40B4-BE49-F238E27FC236}">
                <a16:creationId xmlns:a16="http://schemas.microsoft.com/office/drawing/2014/main" id="{82C0B493-7D91-97CE-D547-356AC79079DC}"/>
              </a:ext>
            </a:extLst>
          </p:cNvPr>
          <p:cNvSpPr/>
          <p:nvPr/>
        </p:nvSpPr>
        <p:spPr>
          <a:xfrm>
            <a:off x="523484" y="3431951"/>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Objective</a:t>
            </a:r>
          </a:p>
        </p:txBody>
      </p:sp>
      <p:sp>
        <p:nvSpPr>
          <p:cNvPr id="12" name="TextBox 11">
            <a:extLst>
              <a:ext uri="{FF2B5EF4-FFF2-40B4-BE49-F238E27FC236}">
                <a16:creationId xmlns:a16="http://schemas.microsoft.com/office/drawing/2014/main" id="{C018958F-C360-EA7E-C28A-2E876B179A8B}"/>
              </a:ext>
            </a:extLst>
          </p:cNvPr>
          <p:cNvSpPr txBox="1"/>
          <p:nvPr/>
        </p:nvSpPr>
        <p:spPr>
          <a:xfrm>
            <a:off x="393701" y="1989463"/>
            <a:ext cx="5443386" cy="634533"/>
          </a:xfrm>
          <a:prstGeom prst="rect">
            <a:avLst/>
          </a:prstGeom>
          <a:noFill/>
        </p:spPr>
        <p:txBody>
          <a:bodyPr wrap="square">
            <a:spAutoFit/>
          </a:bodyPr>
          <a:lstStyle/>
          <a:p>
            <a:pPr marL="90170" algn="just">
              <a:lnSpc>
                <a:spcPct val="115000"/>
              </a:lnSpc>
            </a:pPr>
            <a:r>
              <a:rPr lang="en-GB" sz="1600" b="1" dirty="0">
                <a:effectLst/>
                <a:latin typeface="Arial" panose="020B0604020202020204" pitchFamily="34" charset="0"/>
                <a:ea typeface="Calibri" panose="020F0502020204030204" pitchFamily="34" charset="0"/>
              </a:rPr>
              <a:t>Private-sector investment will be 20% of regional GDP (translating to R200-billion) by 2035</a:t>
            </a:r>
            <a:r>
              <a:rPr lang="en-GB" sz="1600" dirty="0">
                <a:effectLst/>
                <a:latin typeface="Arial" panose="020B0604020202020204" pitchFamily="34" charset="0"/>
                <a:ea typeface="Calibri" panose="020F0502020204030204" pitchFamily="34" charset="0"/>
              </a:rPr>
              <a:t>.</a:t>
            </a:r>
            <a:endParaRPr lang="en-ZA" sz="1400" dirty="0">
              <a:effectLst/>
              <a:latin typeface="Arial" panose="020B060402020202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3B561987-7D73-D1D7-12DA-3B1A8828A200}"/>
              </a:ext>
            </a:extLst>
          </p:cNvPr>
          <p:cNvSpPr txBox="1"/>
          <p:nvPr/>
        </p:nvSpPr>
        <p:spPr>
          <a:xfrm>
            <a:off x="293146" y="3873227"/>
            <a:ext cx="5585787" cy="1200842"/>
          </a:xfrm>
          <a:prstGeom prst="rect">
            <a:avLst/>
          </a:prstGeom>
          <a:noFill/>
        </p:spPr>
        <p:txBody>
          <a:bodyPr wrap="square">
            <a:spAutoFit/>
          </a:bodyPr>
          <a:lstStyle/>
          <a:p>
            <a:pPr marL="90170" algn="just">
              <a:lnSpc>
                <a:spcPct val="115000"/>
              </a:lnSpc>
            </a:pPr>
            <a:r>
              <a:rPr lang="en-GB" sz="1600" dirty="0">
                <a:solidFill>
                  <a:srgbClr val="3B3838"/>
                </a:solidFill>
                <a:effectLst/>
                <a:latin typeface="Arial" panose="020B0604020202020204" pitchFamily="34" charset="0"/>
                <a:ea typeface="Calibri" panose="020F0502020204030204" pitchFamily="34" charset="0"/>
              </a:rPr>
              <a:t>The Western Cape is the investment destination of choice for local and international investors in a range of growth opportunities, providing an enabled environment and strong networks of ecosystems.</a:t>
            </a:r>
            <a:endParaRPr lang="en-ZA" sz="1600" dirty="0">
              <a:solidFill>
                <a:srgbClr val="3B3838"/>
              </a:solidFill>
              <a:effectLst/>
              <a:latin typeface="Arial" panose="020B0604020202020204" pitchFamily="34" charset="0"/>
              <a:ea typeface="Calibri" panose="020F0502020204030204" pitchFamily="34" charset="0"/>
            </a:endParaRPr>
          </a:p>
        </p:txBody>
      </p:sp>
      <p:sp>
        <p:nvSpPr>
          <p:cNvPr id="6" name="Slide Number Placeholder 5">
            <a:extLst>
              <a:ext uri="{FF2B5EF4-FFF2-40B4-BE49-F238E27FC236}">
                <a16:creationId xmlns:a16="http://schemas.microsoft.com/office/drawing/2014/main" id="{88102C3D-83E1-A52D-D86B-FB025F10C6F0}"/>
              </a:ext>
            </a:extLst>
          </p:cNvPr>
          <p:cNvSpPr>
            <a:spLocks noGrp="1"/>
          </p:cNvSpPr>
          <p:nvPr>
            <p:ph type="sldNum" sz="quarter" idx="4"/>
          </p:nvPr>
        </p:nvSpPr>
        <p:spPr/>
        <p:txBody>
          <a:bodyPr/>
          <a:lstStyle/>
          <a:p>
            <a:fld id="{8406839F-D7A4-4E5D-B93D-768AD4D1DB36}" type="slidenum">
              <a:rPr lang="en-ZA" smtClean="0">
                <a:solidFill>
                  <a:srgbClr val="003399"/>
                </a:solidFill>
              </a:rPr>
              <a:pPr/>
              <a:t>8</a:t>
            </a:fld>
            <a:endParaRPr lang="en-ZA" dirty="0">
              <a:solidFill>
                <a:srgbClr val="003399"/>
              </a:solidFill>
            </a:endParaRPr>
          </a:p>
        </p:txBody>
      </p:sp>
    </p:spTree>
    <p:extLst>
      <p:ext uri="{BB962C8B-B14F-4D97-AF65-F5344CB8AC3E}">
        <p14:creationId xmlns:p14="http://schemas.microsoft.com/office/powerpoint/2010/main" val="323738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A3BD47-6DE7-9FB2-F4DF-847C0B0B47C0}"/>
              </a:ext>
            </a:extLst>
          </p:cNvPr>
          <p:cNvSpPr/>
          <p:nvPr/>
        </p:nvSpPr>
        <p:spPr>
          <a:xfrm>
            <a:off x="364530" y="867761"/>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3D051E6-1F10-5F8E-C5FF-57A0F8F234F0}"/>
              </a:ext>
            </a:extLst>
          </p:cNvPr>
          <p:cNvSpPr/>
          <p:nvPr/>
        </p:nvSpPr>
        <p:spPr>
          <a:xfrm>
            <a:off x="8154972" y="3075727"/>
            <a:ext cx="3908855" cy="2997923"/>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ctr"/>
            <a:endParaRPr lang="en-GB" sz="1500" b="1" dirty="0">
              <a:solidFill>
                <a:srgbClr val="82B000"/>
              </a:solidFill>
              <a:effectLst/>
              <a:latin typeface="Arial" panose="020B0604020202020204" pitchFamily="34" charset="0"/>
              <a:ea typeface="Calibri" panose="020F0502020204030204" pitchFamily="34" charset="0"/>
            </a:endParaRPr>
          </a:p>
          <a:p>
            <a:pPr algn="ctr"/>
            <a:r>
              <a:rPr lang="en-GB" sz="1500" b="1" dirty="0">
                <a:solidFill>
                  <a:srgbClr val="82B000"/>
                </a:solidFill>
                <a:effectLst/>
                <a:latin typeface="Arial" panose="020B0604020202020204" pitchFamily="34" charset="0"/>
                <a:ea typeface="Calibri" panose="020F0502020204030204" pitchFamily="34" charset="0"/>
              </a:rPr>
              <a:t>Strong supportive eco-systems of collaboration, intelligence sharing and trust</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Supporting growth opportunity ecosystems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the investment and opportunity economic IQ</a:t>
            </a:r>
          </a:p>
          <a:p>
            <a:endParaRPr lang="en-ZA" sz="1200" dirty="0" err="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592F1F01-70BB-A3BE-19FE-2B603E60C159}"/>
              </a:ext>
            </a:extLst>
          </p:cNvPr>
          <p:cNvSpPr/>
          <p:nvPr/>
        </p:nvSpPr>
        <p:spPr>
          <a:xfrm>
            <a:off x="4141572" y="3075727"/>
            <a:ext cx="3908855" cy="2997923"/>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ctr"/>
            <a:endParaRPr lang="en-GB" sz="1500" b="1" dirty="0">
              <a:solidFill>
                <a:srgbClr val="FF0000"/>
              </a:solidFill>
              <a:latin typeface="Arial" panose="020B0604020202020204" pitchFamily="34" charset="0"/>
              <a:ea typeface="Calibri" panose="020F0502020204030204" pitchFamily="34" charset="0"/>
            </a:endParaRPr>
          </a:p>
          <a:p>
            <a:pPr algn="ctr"/>
            <a:r>
              <a:rPr lang="en-GB" sz="1500" b="1" dirty="0">
                <a:solidFill>
                  <a:srgbClr val="FF0000"/>
                </a:solidFill>
                <a:latin typeface="Arial" panose="020B0604020202020204" pitchFamily="34" charset="0"/>
                <a:ea typeface="Calibri" panose="020F0502020204030204" pitchFamily="34" charset="0"/>
              </a:rPr>
              <a:t>Enabling competitive environment</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Addressing visa challenges.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Identifying and addressing the top three investor constraints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Developing nuanced packages of support and incentives (especially non-financial) for individual growth opportunities, and simultaneously address the systemic competitiveness issues.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Ensuring that the necessary infrastructure for investment is provided</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Radically increasing supply of affordable housing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Increasing policy and regulatory certainty through engaging with all spheres of government</a:t>
            </a:r>
          </a:p>
          <a:p>
            <a:endParaRPr lang="en-GB" sz="1200" dirty="0">
              <a:solidFill>
                <a:srgbClr val="3B3838"/>
              </a:solidFill>
              <a:latin typeface="Arial" panose="020B0604020202020204" pitchFamily="34" charset="0"/>
              <a:ea typeface="Calibri" panose="020F0502020204030204" pitchFamily="34" charset="0"/>
            </a:endParaRPr>
          </a:p>
          <a:p>
            <a:endParaRPr lang="en-ZA" sz="1200" dirty="0" err="1">
              <a:solidFill>
                <a:schemeClr val="tx1"/>
              </a:solidFill>
              <a:latin typeface="Arial" panose="020B0604020202020204" pitchFamily="34" charset="0"/>
              <a:cs typeface="Arial" panose="020B0604020202020204" pitchFamily="34" charset="0"/>
            </a:endParaRPr>
          </a:p>
        </p:txBody>
      </p:sp>
      <p:sp>
        <p:nvSpPr>
          <p:cNvPr id="52" name="Title 1">
            <a:extLst>
              <a:ext uri="{FF2B5EF4-FFF2-40B4-BE49-F238E27FC236}">
                <a16:creationId xmlns:a16="http://schemas.microsoft.com/office/drawing/2014/main" id="{799837BA-F0CB-3F0A-C72B-323273B19E20}"/>
              </a:ext>
            </a:extLst>
          </p:cNvPr>
          <p:cNvSpPr txBox="1">
            <a:spLocks/>
          </p:cNvSpPr>
          <p:nvPr/>
        </p:nvSpPr>
        <p:spPr>
          <a:xfrm>
            <a:off x="364530" y="164070"/>
            <a:ext cx="11462940" cy="559256"/>
          </a:xfrm>
          <a:prstGeom prst="rect">
            <a:avLst/>
          </a:prstGeom>
          <a:noFill/>
          <a:extLst>
            <a:ext uri="{909E8E84-426E-40DD-AFC4-6F175D3DCCD1}">
              <a14:hiddenFill xmlns:a14="http://schemas.microsoft.com/office/drawing/2010/main">
                <a:solidFill>
                  <a:srgbClr val="00329B"/>
                </a:solidFill>
              </a14:hiddenFill>
            </a:ext>
          </a:extLst>
        </p:spPr>
        <p:txBody>
          <a:bodyPr vert="horz" wrap="none" lIns="72000" tIns="72000" rIns="72000" bIns="72000" rtlCol="0" anchor="ctr">
            <a:noAutofit/>
          </a:bodyPr>
          <a:lst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a:lstStyle>
          <a:p>
            <a:r>
              <a:rPr lang="en-US" dirty="0"/>
              <a:t>Driving Growth Opportunities through Investment</a:t>
            </a:r>
            <a:endParaRPr lang="en-ZA" dirty="0"/>
          </a:p>
        </p:txBody>
      </p:sp>
      <p:sp>
        <p:nvSpPr>
          <p:cNvPr id="2" name="Rectangle 1">
            <a:extLst>
              <a:ext uri="{FF2B5EF4-FFF2-40B4-BE49-F238E27FC236}">
                <a16:creationId xmlns:a16="http://schemas.microsoft.com/office/drawing/2014/main" id="{4EBCBCFF-B23B-0BF6-F28C-37F496B1BEEC}"/>
              </a:ext>
            </a:extLst>
          </p:cNvPr>
          <p:cNvSpPr/>
          <p:nvPr/>
        </p:nvSpPr>
        <p:spPr>
          <a:xfrm>
            <a:off x="128172" y="3075727"/>
            <a:ext cx="3899559" cy="2997925"/>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500" b="1" dirty="0">
              <a:solidFill>
                <a:srgbClr val="000099"/>
              </a:solidFill>
              <a:latin typeface="Arial" panose="020B0604020202020204" pitchFamily="34" charset="0"/>
              <a:ea typeface="Calibri" panose="020F0502020204030204" pitchFamily="34" charset="0"/>
            </a:endParaRPr>
          </a:p>
          <a:p>
            <a:pPr algn="ctr"/>
            <a:r>
              <a:rPr lang="en-GB" sz="1500" b="1" dirty="0">
                <a:solidFill>
                  <a:srgbClr val="000099"/>
                </a:solidFill>
                <a:latin typeface="Arial" panose="020B0604020202020204" pitchFamily="34" charset="0"/>
                <a:ea typeface="Calibri" panose="020F0502020204030204" pitchFamily="34" charset="0"/>
              </a:rPr>
              <a:t>Smart investment promotion, facilitation and support</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an overall Cape brand, as well as sets of brands, for specific ‘foundation’ and emerging industry and place-based opportunities.</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Undertaking aggressive programmes to market and promote the growth opportunities</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the overall investment facilitation ecosystem</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 platform to seamlessly link investors with opportunities</a:t>
            </a:r>
            <a:endParaRPr lang="en-ZA" sz="1600" dirty="0" err="1">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2E74FB18-B7E6-E7A7-9DE9-9FD1F323F6C9}"/>
              </a:ext>
            </a:extLst>
          </p:cNvPr>
          <p:cNvSpPr/>
          <p:nvPr/>
        </p:nvSpPr>
        <p:spPr>
          <a:xfrm>
            <a:off x="1864400" y="2747173"/>
            <a:ext cx="436398" cy="432063"/>
          </a:xfrm>
          <a:prstGeom prst="ellipse">
            <a:avLst/>
          </a:prstGeom>
          <a:solidFill>
            <a:srgbClr val="6C00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7F4FB7F9-29E1-2738-B3E3-2D5BE175AE60}"/>
              </a:ext>
            </a:extLst>
          </p:cNvPr>
          <p:cNvSpPr/>
          <p:nvPr/>
        </p:nvSpPr>
        <p:spPr>
          <a:xfrm>
            <a:off x="9786655" y="2758958"/>
            <a:ext cx="436398" cy="432063"/>
          </a:xfrm>
          <a:prstGeom prst="ellipse">
            <a:avLst/>
          </a:prstGeom>
          <a:solidFill>
            <a:srgbClr val="82B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3</a:t>
            </a:r>
            <a:endParaRPr lang="en-ZA" sz="1600" b="1" dirty="0" err="1">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19D11363-BBEC-71A2-C016-22E226153DD8}"/>
              </a:ext>
            </a:extLst>
          </p:cNvPr>
          <p:cNvSpPr/>
          <p:nvPr/>
        </p:nvSpPr>
        <p:spPr>
          <a:xfrm>
            <a:off x="5773255" y="2758958"/>
            <a:ext cx="436398" cy="432063"/>
          </a:xfrm>
          <a:prstGeom prst="ellipse">
            <a:avLst/>
          </a:prstGeom>
          <a:solidFill>
            <a:srgbClr val="E62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cxnSp>
        <p:nvCxnSpPr>
          <p:cNvPr id="25" name="Connector: Elbow 24">
            <a:extLst>
              <a:ext uri="{FF2B5EF4-FFF2-40B4-BE49-F238E27FC236}">
                <a16:creationId xmlns:a16="http://schemas.microsoft.com/office/drawing/2014/main" id="{A21BACE0-D61E-4221-D81E-46827942900F}"/>
              </a:ext>
            </a:extLst>
          </p:cNvPr>
          <p:cNvCxnSpPr>
            <a:cxnSpLocks/>
          </p:cNvCxnSpPr>
          <p:nvPr/>
        </p:nvCxnSpPr>
        <p:spPr>
          <a:xfrm rot="10800000" flipV="1">
            <a:off x="565881" y="1789457"/>
            <a:ext cx="4587877" cy="1274485"/>
          </a:xfrm>
          <a:prstGeom prst="bentConnector3">
            <a:avLst>
              <a:gd name="adj1" fmla="val 99542"/>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43502AF1-7689-1FA1-9570-6063BC7502F1}"/>
              </a:ext>
            </a:extLst>
          </p:cNvPr>
          <p:cNvCxnSpPr>
            <a:cxnSpLocks/>
          </p:cNvCxnSpPr>
          <p:nvPr/>
        </p:nvCxnSpPr>
        <p:spPr>
          <a:xfrm>
            <a:off x="6838449" y="1793824"/>
            <a:ext cx="4825463" cy="1281903"/>
          </a:xfrm>
          <a:prstGeom prst="bentConnector3">
            <a:avLst>
              <a:gd name="adj1" fmla="val 101073"/>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E8825EC7-E920-581F-B6E0-88CA3F19D3EC}"/>
              </a:ext>
            </a:extLst>
          </p:cNvPr>
          <p:cNvSpPr/>
          <p:nvPr/>
        </p:nvSpPr>
        <p:spPr>
          <a:xfrm>
            <a:off x="528088" y="1685951"/>
            <a:ext cx="203886" cy="215745"/>
          </a:xfrm>
          <a:prstGeom prst="ellipse">
            <a:avLst/>
          </a:prstGeom>
          <a:solidFill>
            <a:schemeClr val="bg1"/>
          </a:solidFill>
          <a:ln w="57150">
            <a:solidFill>
              <a:srgbClr val="0000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2DC76887-D042-AB13-65FD-BF2935D31D62}"/>
              </a:ext>
            </a:extLst>
          </p:cNvPr>
          <p:cNvSpPr/>
          <p:nvPr/>
        </p:nvSpPr>
        <p:spPr>
          <a:xfrm>
            <a:off x="11575212" y="1685951"/>
            <a:ext cx="203886" cy="215745"/>
          </a:xfrm>
          <a:prstGeom prst="ellipse">
            <a:avLst/>
          </a:prstGeom>
          <a:solidFill>
            <a:schemeClr val="bg1"/>
          </a:solidFill>
          <a:ln w="57150">
            <a:solidFill>
              <a:srgbClr val="0000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64D6C166-0366-3E89-23E2-F438EC28CEF2}"/>
              </a:ext>
            </a:extLst>
          </p:cNvPr>
          <p:cNvPicPr>
            <a:picLocks noChangeAspect="1"/>
          </p:cNvPicPr>
          <p:nvPr/>
        </p:nvPicPr>
        <p:blipFill>
          <a:blip r:embed="rId3"/>
          <a:stretch>
            <a:fillRect/>
          </a:stretch>
        </p:blipFill>
        <p:spPr>
          <a:xfrm>
            <a:off x="5038697" y="924152"/>
            <a:ext cx="1837843" cy="1823021"/>
          </a:xfrm>
          <a:prstGeom prst="rect">
            <a:avLst/>
          </a:prstGeom>
        </p:spPr>
      </p:pic>
      <p:sp>
        <p:nvSpPr>
          <p:cNvPr id="4" name="Slide Number Placeholder 3">
            <a:extLst>
              <a:ext uri="{FF2B5EF4-FFF2-40B4-BE49-F238E27FC236}">
                <a16:creationId xmlns:a16="http://schemas.microsoft.com/office/drawing/2014/main" id="{CF57E4FA-4D3A-BDCA-0144-B5C3347F09EE}"/>
              </a:ext>
            </a:extLst>
          </p:cNvPr>
          <p:cNvSpPr>
            <a:spLocks noGrp="1"/>
          </p:cNvSpPr>
          <p:nvPr>
            <p:ph type="sldNum" sz="quarter" idx="4"/>
          </p:nvPr>
        </p:nvSpPr>
        <p:spPr/>
        <p:txBody>
          <a:bodyPr/>
          <a:lstStyle/>
          <a:p>
            <a:fld id="{8406839F-D7A4-4E5D-B93D-768AD4D1DB36}" type="slidenum">
              <a:rPr lang="en-ZA" smtClean="0">
                <a:solidFill>
                  <a:srgbClr val="003399"/>
                </a:solidFill>
              </a:rPr>
              <a:pPr/>
              <a:t>9</a:t>
            </a:fld>
            <a:endParaRPr lang="en-ZA" dirty="0">
              <a:solidFill>
                <a:srgbClr val="003399"/>
              </a:solidFill>
            </a:endParaRPr>
          </a:p>
        </p:txBody>
      </p:sp>
    </p:spTree>
    <p:extLst>
      <p:ext uri="{BB962C8B-B14F-4D97-AF65-F5344CB8AC3E}">
        <p14:creationId xmlns:p14="http://schemas.microsoft.com/office/powerpoint/2010/main" val="33467336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Pd9Ct1aMTE22rXjNleq0M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33NfSVMHv0e5Npz.QjYF8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heme/theme1.xml><?xml version="1.0" encoding="utf-8"?>
<a:theme xmlns:a="http://schemas.openxmlformats.org/drawingml/2006/main" name="WCG-PPT Master-121022-amc">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estern Cape Governme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outerShdw blurRad="63500" sx="102000" sy="102000" algn="ctr" rotWithShape="0">
            <a:prstClr val="black">
              <a:alpha val="40000"/>
            </a:prstClr>
          </a:outerShdw>
        </a:effectLst>
      </a:spPr>
      <a:bodyPr rtlCol="0" anchor="ctr"/>
      <a:lstStyle>
        <a:defPPr algn="ctr">
          <a:defRPr sz="1600" dirty="0" err="1">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4" id="{7CDD6ECA-51BE-4314-A41F-952B477F3A7F}" vid="{677697F8-6E09-431E-AFFA-CA6E4C8E4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77542BD597D408D9A2793AA12EDC6" ma:contentTypeVersion="15" ma:contentTypeDescription="Create a new document." ma:contentTypeScope="" ma:versionID="226ee5301c6c9c721435687156c53635">
  <xsd:schema xmlns:xsd="http://www.w3.org/2001/XMLSchema" xmlns:xs="http://www.w3.org/2001/XMLSchema" xmlns:p="http://schemas.microsoft.com/office/2006/metadata/properties" xmlns:ns3="0bb44abd-4a42-4786-a856-28070f30af16" xmlns:ns4="17bf68dd-db25-4000-a9df-6fd08bf217b2" targetNamespace="http://schemas.microsoft.com/office/2006/metadata/properties" ma:root="true" ma:fieldsID="c21188bd7c573f24b6eaae3147c13eaf" ns3:_="" ns4:_="">
    <xsd:import namespace="0bb44abd-4a42-4786-a856-28070f30af16"/>
    <xsd:import namespace="17bf68dd-db25-4000-a9df-6fd08bf217b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b44abd-4a42-4786-a856-28070f30a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bf68dd-db25-4000-a9df-6fd08bf217b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bb44abd-4a42-4786-a856-28070f30af16" xsi:nil="true"/>
  </documentManagement>
</p:properties>
</file>

<file path=customXml/itemProps1.xml><?xml version="1.0" encoding="utf-8"?>
<ds:datastoreItem xmlns:ds="http://schemas.openxmlformats.org/officeDocument/2006/customXml" ds:itemID="{AFAC0B73-5442-4055-BC08-E70DF66BCA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b44abd-4a42-4786-a856-28070f30af16"/>
    <ds:schemaRef ds:uri="17bf68dd-db25-4000-a9df-6fd08bf21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C1DD99-C5C6-4CF9-872B-50E301CAFAFA}">
  <ds:schemaRefs>
    <ds:schemaRef ds:uri="http://schemas.microsoft.com/sharepoint/v3/contenttype/forms"/>
  </ds:schemaRefs>
</ds:datastoreItem>
</file>

<file path=customXml/itemProps3.xml><?xml version="1.0" encoding="utf-8"?>
<ds:datastoreItem xmlns:ds="http://schemas.openxmlformats.org/officeDocument/2006/customXml" ds:itemID="{D331F145-4230-4498-8031-908FAEEBD2CB}">
  <ds:schemaRefs>
    <ds:schemaRef ds:uri="http://purl.org/dc/dcmitype/"/>
    <ds:schemaRef ds:uri="0bb44abd-4a42-4786-a856-28070f30af16"/>
    <ds:schemaRef ds:uri="http://schemas.microsoft.com/office/2006/metadata/properties"/>
    <ds:schemaRef ds:uri="http://www.w3.org/XML/1998/namespac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17bf68dd-db25-4000-a9df-6fd08bf217b2"/>
  </ds:schemaRefs>
</ds:datastoreItem>
</file>

<file path=docProps/app.xml><?xml version="1.0" encoding="utf-8"?>
<Properties xmlns="http://schemas.openxmlformats.org/officeDocument/2006/extended-properties" xmlns:vt="http://schemas.openxmlformats.org/officeDocument/2006/docPropsVTypes">
  <Template>WCG 2022 Jo's Version</Template>
  <TotalTime>2199</TotalTime>
  <Words>9610</Words>
  <Application>Microsoft Office PowerPoint</Application>
  <PresentationFormat>Widescreen</PresentationFormat>
  <Paragraphs>800</Paragraphs>
  <Slides>29</Slides>
  <Notes>22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WCG-PPT Master-121022-amc</vt:lpstr>
      <vt:lpstr>PowerPoint Presentation</vt:lpstr>
      <vt:lpstr>PowerPoint Presentation</vt:lpstr>
      <vt:lpstr>Problem Statement</vt:lpstr>
      <vt:lpstr>Vision and Goal Statements to address the problem statement</vt:lpstr>
      <vt:lpstr>Principles underpinning the Growth for Jobs Strategic Framework</vt:lpstr>
      <vt:lpstr>PowerPoint Presentation</vt:lpstr>
      <vt:lpstr>PowerPoint Presentation</vt:lpstr>
      <vt:lpstr>Driving Growth Opportunities through Investment</vt:lpstr>
      <vt:lpstr>PowerPoint Presentation</vt:lpstr>
      <vt:lpstr>PowerPoint Presentation</vt:lpstr>
      <vt:lpstr>Stimulating Market Growth through Exports and Domestic Markets</vt:lpstr>
      <vt:lpstr>Stimulating Market Growth through Exports and Domestic Markets</vt:lpstr>
      <vt:lpstr>PowerPoint Presentation</vt:lpstr>
      <vt:lpstr>Energy Resilience and Transition to Net Zero Carbon</vt:lpstr>
      <vt:lpstr>Energy Resilience themes and interventions</vt:lpstr>
      <vt:lpstr>PowerPoint Presentation</vt:lpstr>
      <vt:lpstr>Water Security and Resilience</vt:lpstr>
      <vt:lpstr> Water Security and Resilience themes and interventions</vt:lpstr>
      <vt:lpstr>PowerPoint Presentation</vt:lpstr>
      <vt:lpstr>Technology and Innovation </vt:lpstr>
      <vt:lpstr>Technology and Innovation themes and interventions </vt:lpstr>
      <vt:lpstr>Infrastructure and Connected Economy</vt:lpstr>
      <vt:lpstr>PowerPoint Presentation</vt:lpstr>
      <vt:lpstr>Infrastructure and Connected Economy Themes and Interventions</vt:lpstr>
      <vt:lpstr>PowerPoint Presentation</vt:lpstr>
      <vt:lpstr>Improved Access to Economic Opportunities and Employability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 Johnston</dc:creator>
  <cp:lastModifiedBy>Melissa Parker</cp:lastModifiedBy>
  <cp:revision>35</cp:revision>
  <cp:lastPrinted>2023-05-22T10:44:45Z</cp:lastPrinted>
  <dcterms:created xsi:type="dcterms:W3CDTF">2023-05-03T05:31:53Z</dcterms:created>
  <dcterms:modified xsi:type="dcterms:W3CDTF">2023-07-19T06:26:36Z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0x01010063377542BD597D408D9A2793AA12EDC6</vt:lpwstr>
  </property>
</Properties>
</file>