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tags/tag89.xml" ContentType="application/vnd.openxmlformats-officedocument.presentationml.tags+xml"/>
  <Override PartName="/ppt/notesSlides/notesSlide2.xml" ContentType="application/vnd.openxmlformats-officedocument.presentationml.notesSlide+xml"/>
  <Override PartName="/ppt/tags/tag90.xml" ContentType="application/vnd.openxmlformats-officedocument.presentationml.tags+xml"/>
  <Override PartName="/ppt/notesSlides/notesSlide3.xml" ContentType="application/vnd.openxmlformats-officedocument.presentationml.notesSlide+xml"/>
  <Override PartName="/ppt/tags/tag91.xml" ContentType="application/vnd.openxmlformats-officedocument.presentationml.tags+xml"/>
  <Override PartName="/ppt/notesSlides/notesSlide4.xml" ContentType="application/vnd.openxmlformats-officedocument.presentationml.notesSlide+xml"/>
  <Override PartName="/ppt/tags/tag92.xml" ContentType="application/vnd.openxmlformats-officedocument.presentationml.tags+xml"/>
  <Override PartName="/ppt/notesSlides/notesSlide5.xml" ContentType="application/vnd.openxmlformats-officedocument.presentationml.notesSlide+xml"/>
  <Override PartName="/ppt/tags/tag93.xml" ContentType="application/vnd.openxmlformats-officedocument.presentationml.tags+xml"/>
  <Override PartName="/ppt/notesSlides/notesSlide6.xml" ContentType="application/vnd.openxmlformats-officedocument.presentationml.notesSlide+xml"/>
  <Override PartName="/ppt/tags/tag94.xml" ContentType="application/vnd.openxmlformats-officedocument.presentationml.tags+xml"/>
  <Override PartName="/ppt/notesSlides/notesSlide7.xml" ContentType="application/vnd.openxmlformats-officedocument.presentationml.notesSlide+xml"/>
  <Override PartName="/ppt/tags/tag95.xml" ContentType="application/vnd.openxmlformats-officedocument.presentationml.tags+xml"/>
  <Override PartName="/ppt/notesSlides/notesSlide8.xml" ContentType="application/vnd.openxmlformats-officedocument.presentationml.notesSlide+xml"/>
  <Override PartName="/ppt/tags/tag96.xml" ContentType="application/vnd.openxmlformats-officedocument.presentationml.tags+xml"/>
  <Override PartName="/ppt/notesSlides/notesSlide9.xml" ContentType="application/vnd.openxmlformats-officedocument.presentationml.notesSlide+xml"/>
  <Override PartName="/ppt/tags/tag97.xml" ContentType="application/vnd.openxmlformats-officedocument.presentationml.tags+xml"/>
  <Override PartName="/ppt/notesSlides/notesSlide10.xml" ContentType="application/vnd.openxmlformats-officedocument.presentationml.notesSlide+xml"/>
  <Override PartName="/ppt/tags/tag98.xml" ContentType="application/vnd.openxmlformats-officedocument.presentationml.tags+xml"/>
  <Override PartName="/ppt/notesSlides/notesSlide11.xml" ContentType="application/vnd.openxmlformats-officedocument.presentationml.notesSlide+xml"/>
  <Override PartName="/ppt/tags/tag99.xml" ContentType="application/vnd.openxmlformats-officedocument.presentationml.tags+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13.xml" ContentType="application/vnd.openxmlformats-officedocument.presentationml.notesSlide+xml"/>
  <Override PartName="/ppt/tags/tag103.xml" ContentType="application/vnd.openxmlformats-officedocument.presentationml.tags+xml"/>
  <Override PartName="/ppt/comments/modernComment_7FFE5A05_11FFBF33.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90" r:id="rId2"/>
    <p:sldMasterId id="2147483693" r:id="rId3"/>
  </p:sldMasterIdLst>
  <p:notesMasterIdLst>
    <p:notesMasterId r:id="rId32"/>
  </p:notesMasterIdLst>
  <p:sldIdLst>
    <p:sldId id="1442" r:id="rId4"/>
    <p:sldId id="2147375767" r:id="rId5"/>
    <p:sldId id="2147375769" r:id="rId6"/>
    <p:sldId id="2147375278" r:id="rId7"/>
    <p:sldId id="2147375770" r:id="rId8"/>
    <p:sldId id="2147375771" r:id="rId9"/>
    <p:sldId id="2147375777" r:id="rId10"/>
    <p:sldId id="696" r:id="rId11"/>
    <p:sldId id="2147375772" r:id="rId12"/>
    <p:sldId id="2147375773" r:id="rId13"/>
    <p:sldId id="2147375759" r:id="rId14"/>
    <p:sldId id="2147375757" r:id="rId15"/>
    <p:sldId id="2147375779" r:id="rId16"/>
    <p:sldId id="2147375707" r:id="rId17"/>
    <p:sldId id="2147375782" r:id="rId18"/>
    <p:sldId id="2147375776" r:id="rId19"/>
    <p:sldId id="2147375775" r:id="rId20"/>
    <p:sldId id="2147375468" r:id="rId21"/>
    <p:sldId id="2147375780" r:id="rId22"/>
    <p:sldId id="422" r:id="rId23"/>
    <p:sldId id="2141412203" r:id="rId24"/>
    <p:sldId id="2147375761" r:id="rId25"/>
    <p:sldId id="416" r:id="rId26"/>
    <p:sldId id="523" r:id="rId27"/>
    <p:sldId id="524" r:id="rId28"/>
    <p:sldId id="614" r:id="rId29"/>
    <p:sldId id="2147375621" r:id="rId30"/>
    <p:sldId id="148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942EF9-FE6A-C8CF-890B-DEB40AC92C38}" name="Elspeth Sheldon" initials="ES" userId="S::Elspeth.Sheldon@westerncape.gov.za::7e8bac08-f117-4c34-a8e7-7bb6481a1fe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ctor Eliott" initials="HE" lastIdx="1" clrIdx="0"/>
  <p:cmAuthor id="2" name="Kerry Gibbs" initials="KG" lastIdx="9" clrIdx="1">
    <p:extLst>
      <p:ext uri="{19B8F6BF-5375-455C-9EA6-DF929625EA0E}">
        <p15:presenceInfo xmlns:p15="http://schemas.microsoft.com/office/powerpoint/2012/main" userId="S-1-5-21-1141132434-301294435-860360866-272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CCCC00"/>
    <a:srgbClr val="660066"/>
    <a:srgbClr val="71A1A7"/>
    <a:srgbClr val="D60093"/>
    <a:srgbClr val="001484"/>
    <a:srgbClr val="003398"/>
    <a:srgbClr val="D5E3E5"/>
    <a:srgbClr val="DFF0CB"/>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92" autoAdjust="0"/>
  </p:normalViewPr>
  <p:slideViewPr>
    <p:cSldViewPr snapToGrid="0">
      <p:cViewPr>
        <p:scale>
          <a:sx n="82" d="100"/>
          <a:sy n="82" d="100"/>
        </p:scale>
        <p:origin x="40" y="188"/>
      </p:cViewPr>
      <p:guideLst/>
    </p:cSldViewPr>
  </p:slideViewPr>
  <p:notesTextViewPr>
    <p:cViewPr>
      <p:scale>
        <a:sx n="1" d="1"/>
        <a:sy n="1" d="1"/>
      </p:scale>
      <p:origin x="0" y="0"/>
    </p:cViewPr>
  </p:notesTextViewPr>
  <p:sorterViewPr>
    <p:cViewPr varScale="1">
      <p:scale>
        <a:sx n="1" d="1"/>
        <a:sy n="1" d="1"/>
      </p:scale>
      <p:origin x="0" y="-13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comments/modernComment_7FFE5A05_11FFBF33.xml><?xml version="1.0" encoding="utf-8"?>
<p188:cmLst xmlns:a="http://schemas.openxmlformats.org/drawingml/2006/main" xmlns:r="http://schemas.openxmlformats.org/officeDocument/2006/relationships" xmlns:p188="http://schemas.microsoft.com/office/powerpoint/2018/8/main">
  <p188:cm id="{AFF8B1E4-41F9-44B4-AE61-1C2D9CE96430}" authorId="{44942EF9-FE6A-C8CF-890B-DEB40AC92C38}" created="2023-06-05T12:40:51.967">
    <ac:deMkLst xmlns:ac="http://schemas.microsoft.com/office/drawing/2013/main/command">
      <pc:docMk xmlns:pc="http://schemas.microsoft.com/office/powerpoint/2013/main/command"/>
      <pc:sldMk xmlns:pc="http://schemas.microsoft.com/office/powerpoint/2013/main/command" cId="301973299" sldId="2147375621"/>
      <ac:spMk id="2" creationId="{F8539D41-0FF0-C134-F17C-D3E293B71A13}"/>
    </ac:deMkLst>
    <p188:txBody>
      <a:bodyPr/>
      <a:lstStyle/>
      <a:p>
        <a:r>
          <a:rPr lang="en-US"/>
          <a:t>Add some info on Three Streams, Focus Schools, L.O &amp; Career Awareness Initiatives that WCED G4J PFA 7 Leads are pursuing.</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7D91ED-AD44-451B-A5E4-4889A7CB8466}"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GB"/>
        </a:p>
      </dgm:t>
    </dgm:pt>
    <dgm:pt modelId="{729DAFBC-21D3-4AD5-B6B8-DAD44430D4B6}">
      <dgm:prSet phldrT="[Text]"/>
      <dgm:spPr/>
      <dgm:t>
        <a:bodyPr/>
        <a:lstStyle/>
        <a:p>
          <a:r>
            <a:rPr lang="en-US" dirty="0">
              <a:solidFill>
                <a:schemeClr val="bg1"/>
              </a:solidFill>
              <a:latin typeface="Arial" panose="020B0604020202020204" pitchFamily="34" charset="0"/>
              <a:cs typeface="Arial" panose="020B0604020202020204" pitchFamily="34" charset="0"/>
            </a:rPr>
            <a:t>CAREER CLUB ACTIVITIES</a:t>
          </a:r>
          <a:endParaRPr lang="en-GB" dirty="0">
            <a:solidFill>
              <a:schemeClr val="bg1"/>
            </a:solidFill>
            <a:latin typeface="Arial" panose="020B0604020202020204" pitchFamily="34" charset="0"/>
            <a:cs typeface="Arial" panose="020B0604020202020204" pitchFamily="34" charset="0"/>
          </a:endParaRPr>
        </a:p>
      </dgm:t>
    </dgm:pt>
    <dgm:pt modelId="{4D6F7911-82B2-492A-9C15-8475FC492330}" type="parTrans" cxnId="{0701B3E3-7A1F-41B8-99DD-6A8C1B1BB381}">
      <dgm:prSet/>
      <dgm:spPr/>
      <dgm:t>
        <a:bodyPr/>
        <a:lstStyle/>
        <a:p>
          <a:endParaRPr lang="en-GB">
            <a:solidFill>
              <a:schemeClr val="bg1"/>
            </a:solidFill>
            <a:latin typeface="Arial" panose="020B0604020202020204" pitchFamily="34" charset="0"/>
            <a:cs typeface="Arial" panose="020B0604020202020204" pitchFamily="34" charset="0"/>
          </a:endParaRPr>
        </a:p>
      </dgm:t>
    </dgm:pt>
    <dgm:pt modelId="{790BF080-5605-430E-ADC8-FE1BE73EDDC8}" type="sibTrans" cxnId="{0701B3E3-7A1F-41B8-99DD-6A8C1B1BB381}">
      <dgm:prSet/>
      <dgm:spPr/>
      <dgm:t>
        <a:bodyPr/>
        <a:lstStyle/>
        <a:p>
          <a:endParaRPr lang="en-GB">
            <a:solidFill>
              <a:schemeClr val="bg1"/>
            </a:solidFill>
            <a:latin typeface="Arial" panose="020B0604020202020204" pitchFamily="34" charset="0"/>
            <a:cs typeface="Arial" panose="020B0604020202020204" pitchFamily="34" charset="0"/>
          </a:endParaRPr>
        </a:p>
      </dgm:t>
    </dgm:pt>
    <dgm:pt modelId="{A82C6F57-FDA9-4C69-963D-60522F1EB872}">
      <dgm:prSet phldrT="[Text]" custT="1"/>
      <dgm:spPr>
        <a:solidFill>
          <a:srgbClr val="4A66AC">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17780" tIns="17780" rIns="17780" bIns="17780" numCol="1" spcCol="1270" anchor="ctr" anchorCtr="0"/>
        <a:lstStyle/>
        <a:p>
          <a:pPr marL="0" lvl="0" indent="0" algn="ctr" defTabSz="622300">
            <a:lnSpc>
              <a:spcPct val="90000"/>
            </a:lnSpc>
            <a:spcBef>
              <a:spcPct val="0"/>
            </a:spcBef>
            <a:spcAft>
              <a:spcPct val="35000"/>
            </a:spcAft>
            <a:buNone/>
          </a:pPr>
          <a:r>
            <a:rPr lang="en-US" sz="1400" kern="1200" dirty="0">
              <a:solidFill>
                <a:schemeClr val="bg1"/>
              </a:solidFill>
              <a:latin typeface="Arial" panose="020B0604020202020204" pitchFamily="34" charset="0"/>
              <a:ea typeface="+mn-ea"/>
              <a:cs typeface="Arial" panose="020B0604020202020204" pitchFamily="34" charset="0"/>
            </a:rPr>
            <a:t>PBL develops entrepreneurial mindset</a:t>
          </a:r>
          <a:endParaRPr lang="en-GB" sz="1400" kern="1200" dirty="0">
            <a:solidFill>
              <a:schemeClr val="bg1"/>
            </a:solidFill>
            <a:latin typeface="Arial" panose="020B0604020202020204" pitchFamily="34" charset="0"/>
            <a:ea typeface="+mn-ea"/>
            <a:cs typeface="Arial" panose="020B0604020202020204" pitchFamily="34" charset="0"/>
          </a:endParaRPr>
        </a:p>
      </dgm:t>
    </dgm:pt>
    <dgm:pt modelId="{6499F590-3770-4795-B466-5AE022B5DE07}" type="parTrans" cxnId="{2B05D3E0-7F88-4BB2-8D62-E03496C296B9}">
      <dgm:prSet/>
      <dgm:spPr/>
      <dgm:t>
        <a:bodyPr/>
        <a:lstStyle/>
        <a:p>
          <a:endParaRPr lang="en-GB">
            <a:solidFill>
              <a:schemeClr val="bg1"/>
            </a:solidFill>
            <a:latin typeface="Arial" panose="020B0604020202020204" pitchFamily="34" charset="0"/>
            <a:cs typeface="Arial" panose="020B0604020202020204" pitchFamily="34" charset="0"/>
          </a:endParaRPr>
        </a:p>
      </dgm:t>
    </dgm:pt>
    <dgm:pt modelId="{EFB5826B-D4AD-4698-BC73-796E1BC4DA9C}" type="sibTrans" cxnId="{2B05D3E0-7F88-4BB2-8D62-E03496C296B9}">
      <dgm:prSet/>
      <dgm:spPr/>
      <dgm:t>
        <a:bodyPr/>
        <a:lstStyle/>
        <a:p>
          <a:endParaRPr lang="en-GB">
            <a:solidFill>
              <a:schemeClr val="bg1"/>
            </a:solidFill>
            <a:latin typeface="Arial" panose="020B0604020202020204" pitchFamily="34" charset="0"/>
            <a:cs typeface="Arial" panose="020B0604020202020204" pitchFamily="34" charset="0"/>
          </a:endParaRPr>
        </a:p>
      </dgm:t>
    </dgm:pt>
    <dgm:pt modelId="{A8045B48-23F4-426B-ACAB-E2C46CB7543B}">
      <dgm:prSet phldrT="[Text]"/>
      <dgm:spPr/>
      <dgm:t>
        <a:bodyPr/>
        <a:lstStyle/>
        <a:p>
          <a:r>
            <a:rPr lang="en-US" dirty="0">
              <a:solidFill>
                <a:schemeClr val="bg1"/>
              </a:solidFill>
              <a:latin typeface="Arial" panose="020B0604020202020204" pitchFamily="34" charset="0"/>
              <a:cs typeface="Arial" panose="020B0604020202020204" pitchFamily="34" charset="0"/>
            </a:rPr>
            <a:t>Learner led sessions</a:t>
          </a:r>
          <a:endParaRPr lang="en-GB" dirty="0">
            <a:solidFill>
              <a:schemeClr val="bg1"/>
            </a:solidFill>
            <a:latin typeface="Arial" panose="020B0604020202020204" pitchFamily="34" charset="0"/>
            <a:cs typeface="Arial" panose="020B0604020202020204" pitchFamily="34" charset="0"/>
          </a:endParaRPr>
        </a:p>
      </dgm:t>
    </dgm:pt>
    <dgm:pt modelId="{0BA03045-54B8-49A6-963C-D57ACD098105}" type="parTrans" cxnId="{267D3D63-E8F4-44BE-9714-3772D9A7EDAC}">
      <dgm:prSet/>
      <dgm:spPr/>
      <dgm:t>
        <a:bodyPr/>
        <a:lstStyle/>
        <a:p>
          <a:endParaRPr lang="en-GB">
            <a:solidFill>
              <a:schemeClr val="bg1"/>
            </a:solidFill>
            <a:latin typeface="Arial" panose="020B0604020202020204" pitchFamily="34" charset="0"/>
            <a:cs typeface="Arial" panose="020B0604020202020204" pitchFamily="34" charset="0"/>
          </a:endParaRPr>
        </a:p>
      </dgm:t>
    </dgm:pt>
    <dgm:pt modelId="{B3B46FA7-146E-409E-B703-A9D2EF97DCBD}" type="sibTrans" cxnId="{267D3D63-E8F4-44BE-9714-3772D9A7EDAC}">
      <dgm:prSet/>
      <dgm:spPr/>
      <dgm:t>
        <a:bodyPr/>
        <a:lstStyle/>
        <a:p>
          <a:endParaRPr lang="en-GB">
            <a:solidFill>
              <a:schemeClr val="bg1"/>
            </a:solidFill>
            <a:latin typeface="Arial" panose="020B0604020202020204" pitchFamily="34" charset="0"/>
            <a:cs typeface="Arial" panose="020B0604020202020204" pitchFamily="34" charset="0"/>
          </a:endParaRPr>
        </a:p>
      </dgm:t>
    </dgm:pt>
    <dgm:pt modelId="{ED19A8D1-7B4C-4A12-9E34-6A1FACBFE60F}">
      <dgm:prSet phldrT="[Text]"/>
      <dgm:spPr/>
      <dgm:t>
        <a:bodyPr/>
        <a:lstStyle/>
        <a:p>
          <a:r>
            <a:rPr lang="en-US" dirty="0">
              <a:solidFill>
                <a:schemeClr val="bg1"/>
              </a:solidFill>
              <a:latin typeface="Arial" panose="020B0604020202020204" pitchFamily="34" charset="0"/>
              <a:cs typeface="Arial" panose="020B0604020202020204" pitchFamily="34" charset="0"/>
            </a:rPr>
            <a:t>Invite speakers</a:t>
          </a:r>
          <a:endParaRPr lang="en-GB" dirty="0">
            <a:solidFill>
              <a:schemeClr val="bg1"/>
            </a:solidFill>
            <a:latin typeface="Arial" panose="020B0604020202020204" pitchFamily="34" charset="0"/>
            <a:cs typeface="Arial" panose="020B0604020202020204" pitchFamily="34" charset="0"/>
          </a:endParaRPr>
        </a:p>
      </dgm:t>
    </dgm:pt>
    <dgm:pt modelId="{625023A4-4B1F-4511-ABE4-AB9DDFF6698A}" type="parTrans" cxnId="{262DEDFF-7BD6-4817-AD84-57001B2755FE}">
      <dgm:prSet/>
      <dgm:spPr/>
      <dgm:t>
        <a:bodyPr/>
        <a:lstStyle/>
        <a:p>
          <a:endParaRPr lang="en-GB">
            <a:solidFill>
              <a:schemeClr val="bg1"/>
            </a:solidFill>
            <a:latin typeface="Arial" panose="020B0604020202020204" pitchFamily="34" charset="0"/>
            <a:cs typeface="Arial" panose="020B0604020202020204" pitchFamily="34" charset="0"/>
          </a:endParaRPr>
        </a:p>
      </dgm:t>
    </dgm:pt>
    <dgm:pt modelId="{0418FDC7-5148-4F04-A0A7-A28688E6FA2E}" type="sibTrans" cxnId="{262DEDFF-7BD6-4817-AD84-57001B2755FE}">
      <dgm:prSet/>
      <dgm:spPr/>
      <dgm:t>
        <a:bodyPr/>
        <a:lstStyle/>
        <a:p>
          <a:endParaRPr lang="en-GB">
            <a:solidFill>
              <a:schemeClr val="bg1"/>
            </a:solidFill>
            <a:latin typeface="Arial" panose="020B0604020202020204" pitchFamily="34" charset="0"/>
            <a:cs typeface="Arial" panose="020B0604020202020204" pitchFamily="34" charset="0"/>
          </a:endParaRPr>
        </a:p>
      </dgm:t>
    </dgm:pt>
    <dgm:pt modelId="{8247EED8-932D-4D7E-A883-162DB97CE86A}">
      <dgm:prSet phldrT="[Text]"/>
      <dgm:spPr/>
      <dgm:t>
        <a:bodyPr/>
        <a:lstStyle/>
        <a:p>
          <a:r>
            <a:rPr lang="en-US" dirty="0">
              <a:solidFill>
                <a:schemeClr val="bg1"/>
              </a:solidFill>
              <a:latin typeface="Arial" panose="020B0604020202020204" pitchFamily="34" charset="0"/>
              <a:cs typeface="Arial" panose="020B0604020202020204" pitchFamily="34" charset="0"/>
            </a:rPr>
            <a:t>WHO AM I? Strengths, Abilities &amp; Interests</a:t>
          </a:r>
          <a:endParaRPr lang="en-GB" dirty="0">
            <a:solidFill>
              <a:schemeClr val="bg1"/>
            </a:solidFill>
            <a:latin typeface="Arial" panose="020B0604020202020204" pitchFamily="34" charset="0"/>
            <a:cs typeface="Arial" panose="020B0604020202020204" pitchFamily="34" charset="0"/>
          </a:endParaRPr>
        </a:p>
      </dgm:t>
    </dgm:pt>
    <dgm:pt modelId="{F6498CDC-24BA-478D-AA53-929A3F77A115}" type="parTrans" cxnId="{F8D1A802-47CD-4767-9673-5F397F12D838}">
      <dgm:prSet/>
      <dgm:spPr/>
      <dgm:t>
        <a:bodyPr/>
        <a:lstStyle/>
        <a:p>
          <a:endParaRPr lang="en-GB">
            <a:solidFill>
              <a:schemeClr val="bg1"/>
            </a:solidFill>
            <a:latin typeface="Arial" panose="020B0604020202020204" pitchFamily="34" charset="0"/>
            <a:cs typeface="Arial" panose="020B0604020202020204" pitchFamily="34" charset="0"/>
          </a:endParaRPr>
        </a:p>
      </dgm:t>
    </dgm:pt>
    <dgm:pt modelId="{AB623A0E-3763-4C60-892E-9909E74FD4A2}" type="sibTrans" cxnId="{F8D1A802-47CD-4767-9673-5F397F12D838}">
      <dgm:prSet/>
      <dgm:spPr/>
      <dgm:t>
        <a:bodyPr/>
        <a:lstStyle/>
        <a:p>
          <a:endParaRPr lang="en-GB">
            <a:solidFill>
              <a:schemeClr val="bg1"/>
            </a:solidFill>
            <a:latin typeface="Arial" panose="020B0604020202020204" pitchFamily="34" charset="0"/>
            <a:cs typeface="Arial" panose="020B0604020202020204" pitchFamily="34" charset="0"/>
          </a:endParaRPr>
        </a:p>
      </dgm:t>
    </dgm:pt>
    <dgm:pt modelId="{746D404F-E27F-4D3F-BF66-5729E4CE5975}">
      <dgm:prSet phldrT="[Text]" custT="1"/>
      <dgm:spPr>
        <a:solidFill>
          <a:srgbClr val="4A66AC">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17780" tIns="17780" rIns="17780" bIns="17780" numCol="1" spcCol="1270" anchor="ctr" anchorCtr="0"/>
        <a:lstStyle/>
        <a:p>
          <a:pPr marL="0" lvl="0" indent="0" algn="ctr" defTabSz="622300">
            <a:lnSpc>
              <a:spcPct val="90000"/>
            </a:lnSpc>
            <a:spcBef>
              <a:spcPct val="0"/>
            </a:spcBef>
            <a:spcAft>
              <a:spcPct val="35000"/>
            </a:spcAft>
            <a:buNone/>
          </a:pPr>
          <a:r>
            <a:rPr lang="en-US" sz="1400" kern="1200" dirty="0">
              <a:solidFill>
                <a:schemeClr val="bg1"/>
              </a:solidFill>
              <a:latin typeface="Arial" panose="020B0604020202020204" pitchFamily="34" charset="0"/>
              <a:ea typeface="+mn-ea"/>
              <a:cs typeface="Arial" panose="020B0604020202020204" pitchFamily="34" charset="0"/>
            </a:rPr>
            <a:t>Career Research</a:t>
          </a:r>
        </a:p>
      </dgm:t>
    </dgm:pt>
    <dgm:pt modelId="{5A4D8DDA-6C00-475D-A3A3-872366E77E86}" type="parTrans" cxnId="{3977DD39-3A55-4D30-8B53-D125E0432A51}">
      <dgm:prSet/>
      <dgm:spPr/>
      <dgm:t>
        <a:bodyPr/>
        <a:lstStyle/>
        <a:p>
          <a:endParaRPr lang="en-GB">
            <a:solidFill>
              <a:schemeClr val="bg1"/>
            </a:solidFill>
            <a:latin typeface="Arial" panose="020B0604020202020204" pitchFamily="34" charset="0"/>
            <a:cs typeface="Arial" panose="020B0604020202020204" pitchFamily="34" charset="0"/>
          </a:endParaRPr>
        </a:p>
      </dgm:t>
    </dgm:pt>
    <dgm:pt modelId="{B96F8598-AC34-4D31-96B0-4584AF2A4535}" type="sibTrans" cxnId="{3977DD39-3A55-4D30-8B53-D125E0432A51}">
      <dgm:prSet/>
      <dgm:spPr/>
      <dgm:t>
        <a:bodyPr/>
        <a:lstStyle/>
        <a:p>
          <a:endParaRPr lang="en-GB">
            <a:solidFill>
              <a:schemeClr val="bg1"/>
            </a:solidFill>
            <a:latin typeface="Arial" panose="020B0604020202020204" pitchFamily="34" charset="0"/>
            <a:cs typeface="Arial" panose="020B0604020202020204" pitchFamily="34" charset="0"/>
          </a:endParaRPr>
        </a:p>
      </dgm:t>
    </dgm:pt>
    <dgm:pt modelId="{D5EFEFF9-747B-4DB9-827F-4C98074454A3}">
      <dgm:prSet custT="1"/>
      <dgm:spPr>
        <a:solidFill>
          <a:srgbClr val="4A66AC">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17780" tIns="17780" rIns="17780" bIns="17780" numCol="1" spcCol="1270" anchor="ctr" anchorCtr="0"/>
        <a:lstStyle/>
        <a:p>
          <a:pPr marL="0" lvl="0" indent="0" algn="ctr" defTabSz="622300">
            <a:lnSpc>
              <a:spcPct val="90000"/>
            </a:lnSpc>
            <a:spcBef>
              <a:spcPct val="0"/>
            </a:spcBef>
            <a:spcAft>
              <a:spcPct val="35000"/>
            </a:spcAft>
            <a:buNone/>
          </a:pPr>
          <a:r>
            <a:rPr lang="en-US" sz="1400" kern="1200" dirty="0">
              <a:solidFill>
                <a:schemeClr val="bg1"/>
              </a:solidFill>
              <a:latin typeface="Arial" panose="020B0604020202020204" pitchFamily="34" charset="0"/>
              <a:ea typeface="+mn-ea"/>
              <a:cs typeface="Arial" panose="020B0604020202020204" pitchFamily="34" charset="0"/>
            </a:rPr>
            <a:t>Career Expos; Workplace exposure &amp; excursions</a:t>
          </a:r>
        </a:p>
      </dgm:t>
    </dgm:pt>
    <dgm:pt modelId="{CCD223BD-F278-4AAF-BDE8-1AEBEB932A68}" type="parTrans" cxnId="{EB2A11B6-95BA-4E18-8927-68A53100368C}">
      <dgm:prSet/>
      <dgm:spPr/>
      <dgm:t>
        <a:bodyPr/>
        <a:lstStyle/>
        <a:p>
          <a:endParaRPr lang="en-GB">
            <a:solidFill>
              <a:schemeClr val="bg1"/>
            </a:solidFill>
            <a:latin typeface="Arial" panose="020B0604020202020204" pitchFamily="34" charset="0"/>
            <a:cs typeface="Arial" panose="020B0604020202020204" pitchFamily="34" charset="0"/>
          </a:endParaRPr>
        </a:p>
      </dgm:t>
    </dgm:pt>
    <dgm:pt modelId="{96ED2F9B-0AE8-4615-931A-079ED72CA06B}" type="sibTrans" cxnId="{EB2A11B6-95BA-4E18-8927-68A53100368C}">
      <dgm:prSet/>
      <dgm:spPr/>
      <dgm:t>
        <a:bodyPr/>
        <a:lstStyle/>
        <a:p>
          <a:endParaRPr lang="en-GB">
            <a:solidFill>
              <a:schemeClr val="bg1"/>
            </a:solidFill>
            <a:latin typeface="Arial" panose="020B0604020202020204" pitchFamily="34" charset="0"/>
            <a:cs typeface="Arial" panose="020B0604020202020204" pitchFamily="34" charset="0"/>
          </a:endParaRPr>
        </a:p>
      </dgm:t>
    </dgm:pt>
    <dgm:pt modelId="{41EE79BB-DE1C-4678-96EA-B3FB35513D4B}" type="pres">
      <dgm:prSet presAssocID="{677D91ED-AD44-451B-A5E4-4889A7CB8466}" presName="Name0" presStyleCnt="0">
        <dgm:presLayoutVars>
          <dgm:chMax val="1"/>
          <dgm:dir/>
          <dgm:animLvl val="ctr"/>
          <dgm:resizeHandles val="exact"/>
        </dgm:presLayoutVars>
      </dgm:prSet>
      <dgm:spPr/>
    </dgm:pt>
    <dgm:pt modelId="{9A9A1E5E-980C-4F5E-BA3F-5B83798CEA2B}" type="pres">
      <dgm:prSet presAssocID="{729DAFBC-21D3-4AD5-B6B8-DAD44430D4B6}" presName="centerShape" presStyleLbl="node0" presStyleIdx="0" presStyleCnt="1" custScaleX="139063" custScaleY="116085"/>
      <dgm:spPr/>
    </dgm:pt>
    <dgm:pt modelId="{3CBB78FB-AD7E-451A-9C54-9BEF7528BC46}" type="pres">
      <dgm:prSet presAssocID="{5A4D8DDA-6C00-475D-A3A3-872366E77E86}" presName="parTrans" presStyleLbl="sibTrans2D1" presStyleIdx="0" presStyleCnt="6"/>
      <dgm:spPr/>
    </dgm:pt>
    <dgm:pt modelId="{4BFE7C7C-863F-40E1-94FC-785DF2DFA2F6}" type="pres">
      <dgm:prSet presAssocID="{5A4D8DDA-6C00-475D-A3A3-872366E77E86}" presName="connectorText" presStyleLbl="sibTrans2D1" presStyleIdx="0" presStyleCnt="6"/>
      <dgm:spPr/>
    </dgm:pt>
    <dgm:pt modelId="{12EB277A-D155-4951-BB50-68AAB3BFC347}" type="pres">
      <dgm:prSet presAssocID="{746D404F-E27F-4D3F-BF66-5729E4CE5975}" presName="node" presStyleLbl="node1" presStyleIdx="0" presStyleCnt="6">
        <dgm:presLayoutVars>
          <dgm:bulletEnabled val="1"/>
        </dgm:presLayoutVars>
      </dgm:prSet>
      <dgm:spPr>
        <a:xfrm>
          <a:off x="3175591" y="2990"/>
          <a:ext cx="1424781" cy="1424781"/>
        </a:xfrm>
        <a:prstGeom prst="ellipse">
          <a:avLst/>
        </a:prstGeom>
      </dgm:spPr>
    </dgm:pt>
    <dgm:pt modelId="{08BB429A-9B3D-4C4B-8761-7DF54C13CE3E}" type="pres">
      <dgm:prSet presAssocID="{CCD223BD-F278-4AAF-BDE8-1AEBEB932A68}" presName="parTrans" presStyleLbl="sibTrans2D1" presStyleIdx="1" presStyleCnt="6"/>
      <dgm:spPr/>
    </dgm:pt>
    <dgm:pt modelId="{0FAD5F14-7AD3-4B1D-BD97-C012680685F4}" type="pres">
      <dgm:prSet presAssocID="{CCD223BD-F278-4AAF-BDE8-1AEBEB932A68}" presName="connectorText" presStyleLbl="sibTrans2D1" presStyleIdx="1" presStyleCnt="6"/>
      <dgm:spPr/>
    </dgm:pt>
    <dgm:pt modelId="{F6CF5CAB-1601-487D-96E9-BD6B60EF18C7}" type="pres">
      <dgm:prSet presAssocID="{D5EFEFF9-747B-4DB9-827F-4C98074454A3}" presName="node" presStyleLbl="node1" presStyleIdx="1" presStyleCnt="6" custScaleX="130281" custScaleY="115413">
        <dgm:presLayoutVars>
          <dgm:bulletEnabled val="1"/>
        </dgm:presLayoutVars>
      </dgm:prSet>
      <dgm:spPr>
        <a:xfrm>
          <a:off x="4686686" y="890166"/>
          <a:ext cx="1856219" cy="1644382"/>
        </a:xfrm>
        <a:prstGeom prst="ellipse">
          <a:avLst/>
        </a:prstGeom>
      </dgm:spPr>
    </dgm:pt>
    <dgm:pt modelId="{B32F26E8-F69D-4C36-965A-CE52AD8E9B4B}" type="pres">
      <dgm:prSet presAssocID="{6499F590-3770-4795-B466-5AE022B5DE07}" presName="parTrans" presStyleLbl="sibTrans2D1" presStyleIdx="2" presStyleCnt="6"/>
      <dgm:spPr/>
    </dgm:pt>
    <dgm:pt modelId="{0FB67984-5C66-49FB-B275-E9C41B5FA200}" type="pres">
      <dgm:prSet presAssocID="{6499F590-3770-4795-B466-5AE022B5DE07}" presName="connectorText" presStyleLbl="sibTrans2D1" presStyleIdx="2" presStyleCnt="6"/>
      <dgm:spPr/>
    </dgm:pt>
    <dgm:pt modelId="{854077E6-5CDE-4F2F-924F-BFE892A03992}" type="pres">
      <dgm:prSet presAssocID="{A82C6F57-FDA9-4C69-963D-60522F1EB872}" presName="node" presStyleLbl="node1" presStyleIdx="2" presStyleCnt="6" custScaleX="149416" custScaleY="138630">
        <dgm:presLayoutVars>
          <dgm:bulletEnabled val="1"/>
        </dgm:presLayoutVars>
      </dgm:prSet>
      <dgm:spPr>
        <a:xfrm>
          <a:off x="4412140" y="2618597"/>
          <a:ext cx="2288218" cy="2123037"/>
        </a:xfrm>
        <a:prstGeom prst="ellipse">
          <a:avLst/>
        </a:prstGeom>
      </dgm:spPr>
    </dgm:pt>
    <dgm:pt modelId="{0C7F5453-E058-4163-87BD-646C4C42C562}" type="pres">
      <dgm:prSet presAssocID="{0BA03045-54B8-49A6-963C-D57ACD098105}" presName="parTrans" presStyleLbl="sibTrans2D1" presStyleIdx="3" presStyleCnt="6"/>
      <dgm:spPr/>
    </dgm:pt>
    <dgm:pt modelId="{0F82C7D3-316B-45F5-8E23-0A23DD75C0E6}" type="pres">
      <dgm:prSet presAssocID="{0BA03045-54B8-49A6-963C-D57ACD098105}" presName="connectorText" presStyleLbl="sibTrans2D1" presStyleIdx="3" presStyleCnt="6"/>
      <dgm:spPr/>
    </dgm:pt>
    <dgm:pt modelId="{12430096-9F64-4E57-B0D5-7DFB79C6D4A7}" type="pres">
      <dgm:prSet presAssocID="{A8045B48-23F4-426B-ACAB-E2C46CB7543B}" presName="node" presStyleLbl="node1" presStyleIdx="3" presStyleCnt="6">
        <dgm:presLayoutVars>
          <dgm:bulletEnabled val="1"/>
        </dgm:presLayoutVars>
      </dgm:prSet>
      <dgm:spPr/>
    </dgm:pt>
    <dgm:pt modelId="{58B2850F-E2DF-4966-8ED8-7526BDF31F86}" type="pres">
      <dgm:prSet presAssocID="{625023A4-4B1F-4511-ABE4-AB9DDFF6698A}" presName="parTrans" presStyleLbl="sibTrans2D1" presStyleIdx="4" presStyleCnt="6"/>
      <dgm:spPr/>
    </dgm:pt>
    <dgm:pt modelId="{CC3E3A6E-9D4B-48F1-98F3-AE9D5222E400}" type="pres">
      <dgm:prSet presAssocID="{625023A4-4B1F-4511-ABE4-AB9DDFF6698A}" presName="connectorText" presStyleLbl="sibTrans2D1" presStyleIdx="4" presStyleCnt="6"/>
      <dgm:spPr/>
    </dgm:pt>
    <dgm:pt modelId="{56ED19F3-AEE8-4D44-A69B-043B3C3F679F}" type="pres">
      <dgm:prSet presAssocID="{ED19A8D1-7B4C-4A12-9E34-6A1FACBFE60F}" presName="node" presStyleLbl="node1" presStyleIdx="4" presStyleCnt="6">
        <dgm:presLayoutVars>
          <dgm:bulletEnabled val="1"/>
        </dgm:presLayoutVars>
      </dgm:prSet>
      <dgm:spPr/>
    </dgm:pt>
    <dgm:pt modelId="{AA85FED0-A02B-44D1-ABE5-6FD079D44655}" type="pres">
      <dgm:prSet presAssocID="{F6498CDC-24BA-478D-AA53-929A3F77A115}" presName="parTrans" presStyleLbl="sibTrans2D1" presStyleIdx="5" presStyleCnt="6"/>
      <dgm:spPr/>
    </dgm:pt>
    <dgm:pt modelId="{0424EDAF-F42A-4D59-82AD-97CD5C61DB3F}" type="pres">
      <dgm:prSet presAssocID="{F6498CDC-24BA-478D-AA53-929A3F77A115}" presName="connectorText" presStyleLbl="sibTrans2D1" presStyleIdx="5" presStyleCnt="6"/>
      <dgm:spPr/>
    </dgm:pt>
    <dgm:pt modelId="{F75BBE6C-9D40-4F10-AB9B-B528FCC333B3}" type="pres">
      <dgm:prSet presAssocID="{8247EED8-932D-4D7E-A883-162DB97CE86A}" presName="node" presStyleLbl="node1" presStyleIdx="5" presStyleCnt="6">
        <dgm:presLayoutVars>
          <dgm:bulletEnabled val="1"/>
        </dgm:presLayoutVars>
      </dgm:prSet>
      <dgm:spPr/>
    </dgm:pt>
  </dgm:ptLst>
  <dgm:cxnLst>
    <dgm:cxn modelId="{F8D1A802-47CD-4767-9673-5F397F12D838}" srcId="{729DAFBC-21D3-4AD5-B6B8-DAD44430D4B6}" destId="{8247EED8-932D-4D7E-A883-162DB97CE86A}" srcOrd="5" destOrd="0" parTransId="{F6498CDC-24BA-478D-AA53-929A3F77A115}" sibTransId="{AB623A0E-3763-4C60-892E-9909E74FD4A2}"/>
    <dgm:cxn modelId="{501CFD0D-D94F-45A1-9837-374E40337029}" type="presOf" srcId="{CCD223BD-F278-4AAF-BDE8-1AEBEB932A68}" destId="{0FAD5F14-7AD3-4B1D-BD97-C012680685F4}" srcOrd="1" destOrd="0" presId="urn:microsoft.com/office/officeart/2005/8/layout/radial5"/>
    <dgm:cxn modelId="{C3751D13-2B1B-4785-86DE-1098102A3A5A}" type="presOf" srcId="{625023A4-4B1F-4511-ABE4-AB9DDFF6698A}" destId="{58B2850F-E2DF-4966-8ED8-7526BDF31F86}" srcOrd="0" destOrd="0" presId="urn:microsoft.com/office/officeart/2005/8/layout/radial5"/>
    <dgm:cxn modelId="{3DCF1A35-CDDF-461C-A008-6C2FEFB12C6E}" type="presOf" srcId="{D5EFEFF9-747B-4DB9-827F-4C98074454A3}" destId="{F6CF5CAB-1601-487D-96E9-BD6B60EF18C7}" srcOrd="0" destOrd="0" presId="urn:microsoft.com/office/officeart/2005/8/layout/radial5"/>
    <dgm:cxn modelId="{3977DD39-3A55-4D30-8B53-D125E0432A51}" srcId="{729DAFBC-21D3-4AD5-B6B8-DAD44430D4B6}" destId="{746D404F-E27F-4D3F-BF66-5729E4CE5975}" srcOrd="0" destOrd="0" parTransId="{5A4D8DDA-6C00-475D-A3A3-872366E77E86}" sibTransId="{B96F8598-AC34-4D31-96B0-4584AF2A4535}"/>
    <dgm:cxn modelId="{CD9D3E5E-6A2C-41B2-8AA9-AC8E8DACCEED}" type="presOf" srcId="{A8045B48-23F4-426B-ACAB-E2C46CB7543B}" destId="{12430096-9F64-4E57-B0D5-7DFB79C6D4A7}" srcOrd="0" destOrd="0" presId="urn:microsoft.com/office/officeart/2005/8/layout/radial5"/>
    <dgm:cxn modelId="{267D3D63-E8F4-44BE-9714-3772D9A7EDAC}" srcId="{729DAFBC-21D3-4AD5-B6B8-DAD44430D4B6}" destId="{A8045B48-23F4-426B-ACAB-E2C46CB7543B}" srcOrd="3" destOrd="0" parTransId="{0BA03045-54B8-49A6-963C-D57ACD098105}" sibTransId="{B3B46FA7-146E-409E-B703-A9D2EF97DCBD}"/>
    <dgm:cxn modelId="{05D37367-D43D-4091-AFBB-5A393D160068}" type="presOf" srcId="{6499F590-3770-4795-B466-5AE022B5DE07}" destId="{0FB67984-5C66-49FB-B275-E9C41B5FA200}" srcOrd="1" destOrd="0" presId="urn:microsoft.com/office/officeart/2005/8/layout/radial5"/>
    <dgm:cxn modelId="{665B4E6D-D8B4-4343-97E2-5CEF3E6EF845}" type="presOf" srcId="{625023A4-4B1F-4511-ABE4-AB9DDFF6698A}" destId="{CC3E3A6E-9D4B-48F1-98F3-AE9D5222E400}" srcOrd="1" destOrd="0" presId="urn:microsoft.com/office/officeart/2005/8/layout/radial5"/>
    <dgm:cxn modelId="{6FA9A153-0CFC-47EE-92D5-E253FD8F4BF2}" type="presOf" srcId="{ED19A8D1-7B4C-4A12-9E34-6A1FACBFE60F}" destId="{56ED19F3-AEE8-4D44-A69B-043B3C3F679F}" srcOrd="0" destOrd="0" presId="urn:microsoft.com/office/officeart/2005/8/layout/radial5"/>
    <dgm:cxn modelId="{1B892B58-3FEF-4142-9DF9-DAD911872D7E}" type="presOf" srcId="{677D91ED-AD44-451B-A5E4-4889A7CB8466}" destId="{41EE79BB-DE1C-4678-96EA-B3FB35513D4B}" srcOrd="0" destOrd="0" presId="urn:microsoft.com/office/officeart/2005/8/layout/radial5"/>
    <dgm:cxn modelId="{3E3CE484-3AFE-4381-8FB3-14F977BD9A55}" type="presOf" srcId="{729DAFBC-21D3-4AD5-B6B8-DAD44430D4B6}" destId="{9A9A1E5E-980C-4F5E-BA3F-5B83798CEA2B}" srcOrd="0" destOrd="0" presId="urn:microsoft.com/office/officeart/2005/8/layout/radial5"/>
    <dgm:cxn modelId="{A2436491-4AFE-4A20-8BCE-5543B502BF74}" type="presOf" srcId="{5A4D8DDA-6C00-475D-A3A3-872366E77E86}" destId="{3CBB78FB-AD7E-451A-9C54-9BEF7528BC46}" srcOrd="0" destOrd="0" presId="urn:microsoft.com/office/officeart/2005/8/layout/radial5"/>
    <dgm:cxn modelId="{E561B79A-A519-49E9-B3C1-095C262238B0}" type="presOf" srcId="{6499F590-3770-4795-B466-5AE022B5DE07}" destId="{B32F26E8-F69D-4C36-965A-CE52AD8E9B4B}" srcOrd="0" destOrd="0" presId="urn:microsoft.com/office/officeart/2005/8/layout/radial5"/>
    <dgm:cxn modelId="{480866B1-AE41-40FE-A6AC-96F6D32F74B7}" type="presOf" srcId="{F6498CDC-24BA-478D-AA53-929A3F77A115}" destId="{AA85FED0-A02B-44D1-ABE5-6FD079D44655}" srcOrd="0" destOrd="0" presId="urn:microsoft.com/office/officeart/2005/8/layout/radial5"/>
    <dgm:cxn modelId="{1A899BB3-75D4-49A4-BA86-D469B2C99F4C}" type="presOf" srcId="{0BA03045-54B8-49A6-963C-D57ACD098105}" destId="{0F82C7D3-316B-45F5-8E23-0A23DD75C0E6}" srcOrd="1" destOrd="0" presId="urn:microsoft.com/office/officeart/2005/8/layout/radial5"/>
    <dgm:cxn modelId="{EB2A11B6-95BA-4E18-8927-68A53100368C}" srcId="{729DAFBC-21D3-4AD5-B6B8-DAD44430D4B6}" destId="{D5EFEFF9-747B-4DB9-827F-4C98074454A3}" srcOrd="1" destOrd="0" parTransId="{CCD223BD-F278-4AAF-BDE8-1AEBEB932A68}" sibTransId="{96ED2F9B-0AE8-4615-931A-079ED72CA06B}"/>
    <dgm:cxn modelId="{7C12EDC9-3935-4C42-B656-F92756C672A3}" type="presOf" srcId="{CCD223BD-F278-4AAF-BDE8-1AEBEB932A68}" destId="{08BB429A-9B3D-4C4B-8761-7DF54C13CE3E}" srcOrd="0" destOrd="0" presId="urn:microsoft.com/office/officeart/2005/8/layout/radial5"/>
    <dgm:cxn modelId="{A99F04CC-68EC-432A-8CB4-07E9A524A3B8}" type="presOf" srcId="{746D404F-E27F-4D3F-BF66-5729E4CE5975}" destId="{12EB277A-D155-4951-BB50-68AAB3BFC347}" srcOrd="0" destOrd="0" presId="urn:microsoft.com/office/officeart/2005/8/layout/radial5"/>
    <dgm:cxn modelId="{E3F7AFD0-6A11-4906-9B81-EB460E09E7D1}" type="presOf" srcId="{F6498CDC-24BA-478D-AA53-929A3F77A115}" destId="{0424EDAF-F42A-4D59-82AD-97CD5C61DB3F}" srcOrd="1" destOrd="0" presId="urn:microsoft.com/office/officeart/2005/8/layout/radial5"/>
    <dgm:cxn modelId="{F7E11ED9-CC6C-4A1A-8E89-99271812EFAB}" type="presOf" srcId="{5A4D8DDA-6C00-475D-A3A3-872366E77E86}" destId="{4BFE7C7C-863F-40E1-94FC-785DF2DFA2F6}" srcOrd="1" destOrd="0" presId="urn:microsoft.com/office/officeart/2005/8/layout/radial5"/>
    <dgm:cxn modelId="{2B05D3E0-7F88-4BB2-8D62-E03496C296B9}" srcId="{729DAFBC-21D3-4AD5-B6B8-DAD44430D4B6}" destId="{A82C6F57-FDA9-4C69-963D-60522F1EB872}" srcOrd="2" destOrd="0" parTransId="{6499F590-3770-4795-B466-5AE022B5DE07}" sibTransId="{EFB5826B-D4AD-4698-BC73-796E1BC4DA9C}"/>
    <dgm:cxn modelId="{6F0D76E1-ADCA-4328-B3B1-27830F13ECE2}" type="presOf" srcId="{8247EED8-932D-4D7E-A883-162DB97CE86A}" destId="{F75BBE6C-9D40-4F10-AB9B-B528FCC333B3}" srcOrd="0" destOrd="0" presId="urn:microsoft.com/office/officeart/2005/8/layout/radial5"/>
    <dgm:cxn modelId="{0701B3E3-7A1F-41B8-99DD-6A8C1B1BB381}" srcId="{677D91ED-AD44-451B-A5E4-4889A7CB8466}" destId="{729DAFBC-21D3-4AD5-B6B8-DAD44430D4B6}" srcOrd="0" destOrd="0" parTransId="{4D6F7911-82B2-492A-9C15-8475FC492330}" sibTransId="{790BF080-5605-430E-ADC8-FE1BE73EDDC8}"/>
    <dgm:cxn modelId="{AC5172E4-67CB-45B2-8C99-E723B4FE7570}" type="presOf" srcId="{A82C6F57-FDA9-4C69-963D-60522F1EB872}" destId="{854077E6-5CDE-4F2F-924F-BFE892A03992}" srcOrd="0" destOrd="0" presId="urn:microsoft.com/office/officeart/2005/8/layout/radial5"/>
    <dgm:cxn modelId="{4E3139F4-8228-481E-B579-2F44FDD98152}" type="presOf" srcId="{0BA03045-54B8-49A6-963C-D57ACD098105}" destId="{0C7F5453-E058-4163-87BD-646C4C42C562}" srcOrd="0" destOrd="0" presId="urn:microsoft.com/office/officeart/2005/8/layout/radial5"/>
    <dgm:cxn modelId="{262DEDFF-7BD6-4817-AD84-57001B2755FE}" srcId="{729DAFBC-21D3-4AD5-B6B8-DAD44430D4B6}" destId="{ED19A8D1-7B4C-4A12-9E34-6A1FACBFE60F}" srcOrd="4" destOrd="0" parTransId="{625023A4-4B1F-4511-ABE4-AB9DDFF6698A}" sibTransId="{0418FDC7-5148-4F04-A0A7-A28688E6FA2E}"/>
    <dgm:cxn modelId="{83CADDAC-A03C-4178-8F2A-DB59BC4A200E}" type="presParOf" srcId="{41EE79BB-DE1C-4678-96EA-B3FB35513D4B}" destId="{9A9A1E5E-980C-4F5E-BA3F-5B83798CEA2B}" srcOrd="0" destOrd="0" presId="urn:microsoft.com/office/officeart/2005/8/layout/radial5"/>
    <dgm:cxn modelId="{EA5EB7F4-EA6D-416B-8A5F-557CFDD9C43A}" type="presParOf" srcId="{41EE79BB-DE1C-4678-96EA-B3FB35513D4B}" destId="{3CBB78FB-AD7E-451A-9C54-9BEF7528BC46}" srcOrd="1" destOrd="0" presId="urn:microsoft.com/office/officeart/2005/8/layout/radial5"/>
    <dgm:cxn modelId="{CEBDBBCC-8431-4C98-991F-670B3BACAC3B}" type="presParOf" srcId="{3CBB78FB-AD7E-451A-9C54-9BEF7528BC46}" destId="{4BFE7C7C-863F-40E1-94FC-785DF2DFA2F6}" srcOrd="0" destOrd="0" presId="urn:microsoft.com/office/officeart/2005/8/layout/radial5"/>
    <dgm:cxn modelId="{71396C54-0C71-4AD0-878F-AEEB96A3989A}" type="presParOf" srcId="{41EE79BB-DE1C-4678-96EA-B3FB35513D4B}" destId="{12EB277A-D155-4951-BB50-68AAB3BFC347}" srcOrd="2" destOrd="0" presId="urn:microsoft.com/office/officeart/2005/8/layout/radial5"/>
    <dgm:cxn modelId="{0AA5EABF-4257-4205-890C-FCF4341AF795}" type="presParOf" srcId="{41EE79BB-DE1C-4678-96EA-B3FB35513D4B}" destId="{08BB429A-9B3D-4C4B-8761-7DF54C13CE3E}" srcOrd="3" destOrd="0" presId="urn:microsoft.com/office/officeart/2005/8/layout/radial5"/>
    <dgm:cxn modelId="{C0145F59-E4DC-411E-A986-7641D1B14A05}" type="presParOf" srcId="{08BB429A-9B3D-4C4B-8761-7DF54C13CE3E}" destId="{0FAD5F14-7AD3-4B1D-BD97-C012680685F4}" srcOrd="0" destOrd="0" presId="urn:microsoft.com/office/officeart/2005/8/layout/radial5"/>
    <dgm:cxn modelId="{5BA4E3A6-D3BF-4B43-A16B-6E1595D5A7BD}" type="presParOf" srcId="{41EE79BB-DE1C-4678-96EA-B3FB35513D4B}" destId="{F6CF5CAB-1601-487D-96E9-BD6B60EF18C7}" srcOrd="4" destOrd="0" presId="urn:microsoft.com/office/officeart/2005/8/layout/radial5"/>
    <dgm:cxn modelId="{CBB06314-147C-4D8D-A32A-CDF0D4976052}" type="presParOf" srcId="{41EE79BB-DE1C-4678-96EA-B3FB35513D4B}" destId="{B32F26E8-F69D-4C36-965A-CE52AD8E9B4B}" srcOrd="5" destOrd="0" presId="urn:microsoft.com/office/officeart/2005/8/layout/radial5"/>
    <dgm:cxn modelId="{9CD6807E-209E-4291-84D8-259DFD388896}" type="presParOf" srcId="{B32F26E8-F69D-4C36-965A-CE52AD8E9B4B}" destId="{0FB67984-5C66-49FB-B275-E9C41B5FA200}" srcOrd="0" destOrd="0" presId="urn:microsoft.com/office/officeart/2005/8/layout/radial5"/>
    <dgm:cxn modelId="{3053366D-4B11-45A8-9503-FE053CF7F776}" type="presParOf" srcId="{41EE79BB-DE1C-4678-96EA-B3FB35513D4B}" destId="{854077E6-5CDE-4F2F-924F-BFE892A03992}" srcOrd="6" destOrd="0" presId="urn:microsoft.com/office/officeart/2005/8/layout/radial5"/>
    <dgm:cxn modelId="{A18BB154-9BCB-480A-9418-973A390E3FC7}" type="presParOf" srcId="{41EE79BB-DE1C-4678-96EA-B3FB35513D4B}" destId="{0C7F5453-E058-4163-87BD-646C4C42C562}" srcOrd="7" destOrd="0" presId="urn:microsoft.com/office/officeart/2005/8/layout/radial5"/>
    <dgm:cxn modelId="{5407F26C-0ABE-446B-A9C2-ACB43AF24FB4}" type="presParOf" srcId="{0C7F5453-E058-4163-87BD-646C4C42C562}" destId="{0F82C7D3-316B-45F5-8E23-0A23DD75C0E6}" srcOrd="0" destOrd="0" presId="urn:microsoft.com/office/officeart/2005/8/layout/radial5"/>
    <dgm:cxn modelId="{57C9874C-A3B1-4475-8A01-A5C115F3AA12}" type="presParOf" srcId="{41EE79BB-DE1C-4678-96EA-B3FB35513D4B}" destId="{12430096-9F64-4E57-B0D5-7DFB79C6D4A7}" srcOrd="8" destOrd="0" presId="urn:microsoft.com/office/officeart/2005/8/layout/radial5"/>
    <dgm:cxn modelId="{9A6CAF23-DB49-41CD-B327-5EE9E8904D40}" type="presParOf" srcId="{41EE79BB-DE1C-4678-96EA-B3FB35513D4B}" destId="{58B2850F-E2DF-4966-8ED8-7526BDF31F86}" srcOrd="9" destOrd="0" presId="urn:microsoft.com/office/officeart/2005/8/layout/radial5"/>
    <dgm:cxn modelId="{BC04A282-63FD-413B-8CCC-12232D022DB9}" type="presParOf" srcId="{58B2850F-E2DF-4966-8ED8-7526BDF31F86}" destId="{CC3E3A6E-9D4B-48F1-98F3-AE9D5222E400}" srcOrd="0" destOrd="0" presId="urn:microsoft.com/office/officeart/2005/8/layout/radial5"/>
    <dgm:cxn modelId="{7A055326-A758-49D2-8C77-2A65824B4D76}" type="presParOf" srcId="{41EE79BB-DE1C-4678-96EA-B3FB35513D4B}" destId="{56ED19F3-AEE8-4D44-A69B-043B3C3F679F}" srcOrd="10" destOrd="0" presId="urn:microsoft.com/office/officeart/2005/8/layout/radial5"/>
    <dgm:cxn modelId="{9CC01DC3-3EC1-48F6-BABD-176D1D2C74C9}" type="presParOf" srcId="{41EE79BB-DE1C-4678-96EA-B3FB35513D4B}" destId="{AA85FED0-A02B-44D1-ABE5-6FD079D44655}" srcOrd="11" destOrd="0" presId="urn:microsoft.com/office/officeart/2005/8/layout/radial5"/>
    <dgm:cxn modelId="{D7FF9C9E-430D-4A26-A63C-A75E8E3EE12B}" type="presParOf" srcId="{AA85FED0-A02B-44D1-ABE5-6FD079D44655}" destId="{0424EDAF-F42A-4D59-82AD-97CD5C61DB3F}" srcOrd="0" destOrd="0" presId="urn:microsoft.com/office/officeart/2005/8/layout/radial5"/>
    <dgm:cxn modelId="{6C3C3B25-5915-4A52-87A7-8D8DCB3C0B38}" type="presParOf" srcId="{41EE79BB-DE1C-4678-96EA-B3FB35513D4B}" destId="{F75BBE6C-9D40-4F10-AB9B-B528FCC333B3}"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A1E5E-980C-4F5E-BA3F-5B83798CEA2B}">
      <dsp:nvSpPr>
        <dsp:cNvPr id="0" name=""/>
        <dsp:cNvSpPr/>
      </dsp:nvSpPr>
      <dsp:spPr>
        <a:xfrm>
          <a:off x="2897310" y="1882354"/>
          <a:ext cx="1981343" cy="1653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latin typeface="Arial" panose="020B0604020202020204" pitchFamily="34" charset="0"/>
              <a:cs typeface="Arial" panose="020B0604020202020204" pitchFamily="34" charset="0"/>
            </a:rPr>
            <a:t>CAREER CLUB ACTIVITIES</a:t>
          </a:r>
          <a:endParaRPr lang="en-GB" sz="1800" kern="1200" dirty="0">
            <a:solidFill>
              <a:schemeClr val="bg1"/>
            </a:solidFill>
            <a:latin typeface="Arial" panose="020B0604020202020204" pitchFamily="34" charset="0"/>
            <a:cs typeface="Arial" panose="020B0604020202020204" pitchFamily="34" charset="0"/>
          </a:endParaRPr>
        </a:p>
      </dsp:txBody>
      <dsp:txXfrm>
        <a:off x="3187471" y="2124570"/>
        <a:ext cx="1401021" cy="1169525"/>
      </dsp:txXfrm>
    </dsp:sp>
    <dsp:sp modelId="{3CBB78FB-AD7E-451A-9C54-9BEF7528BC46}">
      <dsp:nvSpPr>
        <dsp:cNvPr id="0" name=""/>
        <dsp:cNvSpPr/>
      </dsp:nvSpPr>
      <dsp:spPr>
        <a:xfrm rot="16200000">
          <a:off x="3767518" y="1419669"/>
          <a:ext cx="240928" cy="4844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solidFill>
              <a:schemeClr val="bg1"/>
            </a:solidFill>
            <a:latin typeface="Arial" panose="020B0604020202020204" pitchFamily="34" charset="0"/>
            <a:cs typeface="Arial" panose="020B0604020202020204" pitchFamily="34" charset="0"/>
          </a:endParaRPr>
        </a:p>
      </dsp:txBody>
      <dsp:txXfrm>
        <a:off x="3803657" y="1552693"/>
        <a:ext cx="168650" cy="290655"/>
      </dsp:txXfrm>
    </dsp:sp>
    <dsp:sp modelId="{12EB277A-D155-4951-BB50-68AAB3BFC347}">
      <dsp:nvSpPr>
        <dsp:cNvPr id="0" name=""/>
        <dsp:cNvSpPr/>
      </dsp:nvSpPr>
      <dsp:spPr>
        <a:xfrm>
          <a:off x="3175591" y="2990"/>
          <a:ext cx="1424781" cy="1424781"/>
        </a:xfrm>
        <a:prstGeom prst="ellipse">
          <a:avLst/>
        </a:prstGeom>
        <a:solidFill>
          <a:srgbClr val="4A66AC">
            <a:hueOff val="0"/>
            <a:satOff val="0"/>
            <a:lumOff val="0"/>
            <a:alphaOff val="0"/>
          </a:srgbClr>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Arial" panose="020B0604020202020204" pitchFamily="34" charset="0"/>
              <a:ea typeface="+mn-ea"/>
              <a:cs typeface="Arial" panose="020B0604020202020204" pitchFamily="34" charset="0"/>
            </a:rPr>
            <a:t>Career Research</a:t>
          </a:r>
        </a:p>
      </dsp:txBody>
      <dsp:txXfrm>
        <a:off x="3384245" y="211644"/>
        <a:ext cx="1007473" cy="1007473"/>
      </dsp:txXfrm>
    </dsp:sp>
    <dsp:sp modelId="{08BB429A-9B3D-4C4B-8761-7DF54C13CE3E}">
      <dsp:nvSpPr>
        <dsp:cNvPr id="0" name=""/>
        <dsp:cNvSpPr/>
      </dsp:nvSpPr>
      <dsp:spPr>
        <a:xfrm rot="19800000">
          <a:off x="4726835" y="1959050"/>
          <a:ext cx="82300" cy="4844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solidFill>
              <a:schemeClr val="bg1"/>
            </a:solidFill>
            <a:latin typeface="Arial" panose="020B0604020202020204" pitchFamily="34" charset="0"/>
            <a:cs typeface="Arial" panose="020B0604020202020204" pitchFamily="34" charset="0"/>
          </a:endParaRPr>
        </a:p>
      </dsp:txBody>
      <dsp:txXfrm>
        <a:off x="4728489" y="2062108"/>
        <a:ext cx="57610" cy="290655"/>
      </dsp:txXfrm>
    </dsp:sp>
    <dsp:sp modelId="{F6CF5CAB-1601-487D-96E9-BD6B60EF18C7}">
      <dsp:nvSpPr>
        <dsp:cNvPr id="0" name=""/>
        <dsp:cNvSpPr/>
      </dsp:nvSpPr>
      <dsp:spPr>
        <a:xfrm>
          <a:off x="4686686" y="890166"/>
          <a:ext cx="1856219" cy="1644382"/>
        </a:xfrm>
        <a:prstGeom prst="ellipse">
          <a:avLst/>
        </a:prstGeom>
        <a:solidFill>
          <a:srgbClr val="4A66AC">
            <a:hueOff val="0"/>
            <a:satOff val="0"/>
            <a:lumOff val="0"/>
            <a:alphaOff val="0"/>
          </a:srgbClr>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Arial" panose="020B0604020202020204" pitchFamily="34" charset="0"/>
              <a:ea typeface="+mn-ea"/>
              <a:cs typeface="Arial" panose="020B0604020202020204" pitchFamily="34" charset="0"/>
            </a:rPr>
            <a:t>Career Expos; Workplace exposure &amp; excursions</a:t>
          </a:r>
        </a:p>
      </dsp:txBody>
      <dsp:txXfrm>
        <a:off x="4958523" y="1130980"/>
        <a:ext cx="1312545" cy="1162754"/>
      </dsp:txXfrm>
    </dsp:sp>
    <dsp:sp modelId="{B32F26E8-F69D-4C36-965A-CE52AD8E9B4B}">
      <dsp:nvSpPr>
        <dsp:cNvPr id="0" name=""/>
        <dsp:cNvSpPr/>
      </dsp:nvSpPr>
      <dsp:spPr>
        <a:xfrm rot="1800000">
          <a:off x="4704247" y="2939857"/>
          <a:ext cx="5076" cy="4844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solidFill>
              <a:schemeClr val="bg1"/>
            </a:solidFill>
            <a:latin typeface="Arial" panose="020B0604020202020204" pitchFamily="34" charset="0"/>
            <a:cs typeface="Arial" panose="020B0604020202020204" pitchFamily="34" charset="0"/>
          </a:endParaRPr>
        </a:p>
      </dsp:txBody>
      <dsp:txXfrm>
        <a:off x="4704349" y="3036361"/>
        <a:ext cx="3553" cy="290655"/>
      </dsp:txXfrm>
    </dsp:sp>
    <dsp:sp modelId="{854077E6-5CDE-4F2F-924F-BFE892A03992}">
      <dsp:nvSpPr>
        <dsp:cNvPr id="0" name=""/>
        <dsp:cNvSpPr/>
      </dsp:nvSpPr>
      <dsp:spPr>
        <a:xfrm>
          <a:off x="4550370" y="2718722"/>
          <a:ext cx="2128851" cy="1975174"/>
        </a:xfrm>
        <a:prstGeom prst="ellipse">
          <a:avLst/>
        </a:prstGeom>
        <a:solidFill>
          <a:srgbClr val="4A66AC">
            <a:hueOff val="0"/>
            <a:satOff val="0"/>
            <a:lumOff val="0"/>
            <a:alphaOff val="0"/>
          </a:srgbClr>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Arial" panose="020B0604020202020204" pitchFamily="34" charset="0"/>
              <a:ea typeface="+mn-ea"/>
              <a:cs typeface="Arial" panose="020B0604020202020204" pitchFamily="34" charset="0"/>
            </a:rPr>
            <a:t>PBL develops entrepreneurial mindset</a:t>
          </a:r>
          <a:endParaRPr lang="en-GB" sz="1400" kern="1200" dirty="0">
            <a:solidFill>
              <a:schemeClr val="bg1"/>
            </a:solidFill>
            <a:latin typeface="Arial" panose="020B0604020202020204" pitchFamily="34" charset="0"/>
            <a:ea typeface="+mn-ea"/>
            <a:cs typeface="Arial" panose="020B0604020202020204" pitchFamily="34" charset="0"/>
          </a:endParaRPr>
        </a:p>
      </dsp:txBody>
      <dsp:txXfrm>
        <a:off x="4862133" y="3007980"/>
        <a:ext cx="1505325" cy="1396658"/>
      </dsp:txXfrm>
    </dsp:sp>
    <dsp:sp modelId="{0C7F5453-E058-4163-87BD-646C4C42C562}">
      <dsp:nvSpPr>
        <dsp:cNvPr id="0" name=""/>
        <dsp:cNvSpPr/>
      </dsp:nvSpPr>
      <dsp:spPr>
        <a:xfrm rot="5400000">
          <a:off x="3767518" y="3514571"/>
          <a:ext cx="240928" cy="4844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solidFill>
              <a:schemeClr val="bg1"/>
            </a:solidFill>
            <a:latin typeface="Arial" panose="020B0604020202020204" pitchFamily="34" charset="0"/>
            <a:cs typeface="Arial" panose="020B0604020202020204" pitchFamily="34" charset="0"/>
          </a:endParaRPr>
        </a:p>
      </dsp:txBody>
      <dsp:txXfrm>
        <a:off x="3803657" y="3575317"/>
        <a:ext cx="168650" cy="290655"/>
      </dsp:txXfrm>
    </dsp:sp>
    <dsp:sp modelId="{12430096-9F64-4E57-B0D5-7DFB79C6D4A7}">
      <dsp:nvSpPr>
        <dsp:cNvPr id="0" name=""/>
        <dsp:cNvSpPr/>
      </dsp:nvSpPr>
      <dsp:spPr>
        <a:xfrm>
          <a:off x="3175591" y="3990894"/>
          <a:ext cx="1424781" cy="14247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Arial" panose="020B0604020202020204" pitchFamily="34" charset="0"/>
              <a:cs typeface="Arial" panose="020B0604020202020204" pitchFamily="34" charset="0"/>
            </a:rPr>
            <a:t>Learner led sessions</a:t>
          </a:r>
          <a:endParaRPr lang="en-GB" sz="1400" kern="1200" dirty="0">
            <a:solidFill>
              <a:schemeClr val="bg1"/>
            </a:solidFill>
            <a:latin typeface="Arial" panose="020B0604020202020204" pitchFamily="34" charset="0"/>
            <a:cs typeface="Arial" panose="020B0604020202020204" pitchFamily="34" charset="0"/>
          </a:endParaRPr>
        </a:p>
      </dsp:txBody>
      <dsp:txXfrm>
        <a:off x="3384245" y="4199548"/>
        <a:ext cx="1007473" cy="1007473"/>
      </dsp:txXfrm>
    </dsp:sp>
    <dsp:sp modelId="{58B2850F-E2DF-4966-8ED8-7526BDF31F86}">
      <dsp:nvSpPr>
        <dsp:cNvPr id="0" name=""/>
        <dsp:cNvSpPr/>
      </dsp:nvSpPr>
      <dsp:spPr>
        <a:xfrm rot="9000000">
          <a:off x="2839791" y="3020162"/>
          <a:ext cx="180589" cy="4844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solidFill>
              <a:schemeClr val="bg1"/>
            </a:solidFill>
            <a:latin typeface="Arial" panose="020B0604020202020204" pitchFamily="34" charset="0"/>
            <a:cs typeface="Arial" panose="020B0604020202020204" pitchFamily="34" charset="0"/>
          </a:endParaRPr>
        </a:p>
      </dsp:txBody>
      <dsp:txXfrm rot="10800000">
        <a:off x="2890339" y="3103503"/>
        <a:ext cx="126412" cy="290655"/>
      </dsp:txXfrm>
    </dsp:sp>
    <dsp:sp modelId="{56ED19F3-AEE8-4D44-A69B-043B3C3F679F}">
      <dsp:nvSpPr>
        <dsp:cNvPr id="0" name=""/>
        <dsp:cNvSpPr/>
      </dsp:nvSpPr>
      <dsp:spPr>
        <a:xfrm>
          <a:off x="1448778" y="2993918"/>
          <a:ext cx="1424781" cy="14247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Arial" panose="020B0604020202020204" pitchFamily="34" charset="0"/>
              <a:cs typeface="Arial" panose="020B0604020202020204" pitchFamily="34" charset="0"/>
            </a:rPr>
            <a:t>Invite speakers</a:t>
          </a:r>
          <a:endParaRPr lang="en-GB" sz="1400" kern="1200" dirty="0">
            <a:solidFill>
              <a:schemeClr val="bg1"/>
            </a:solidFill>
            <a:latin typeface="Arial" panose="020B0604020202020204" pitchFamily="34" charset="0"/>
            <a:cs typeface="Arial" panose="020B0604020202020204" pitchFamily="34" charset="0"/>
          </a:endParaRPr>
        </a:p>
      </dsp:txBody>
      <dsp:txXfrm>
        <a:off x="1657432" y="3202572"/>
        <a:ext cx="1007473" cy="1007473"/>
      </dsp:txXfrm>
    </dsp:sp>
    <dsp:sp modelId="{AA85FED0-A02B-44D1-ABE5-6FD079D44655}">
      <dsp:nvSpPr>
        <dsp:cNvPr id="0" name=""/>
        <dsp:cNvSpPr/>
      </dsp:nvSpPr>
      <dsp:spPr>
        <a:xfrm rot="12600000">
          <a:off x="2839791" y="1914079"/>
          <a:ext cx="180589" cy="4844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solidFill>
              <a:schemeClr val="bg1"/>
            </a:solidFill>
            <a:latin typeface="Arial" panose="020B0604020202020204" pitchFamily="34" charset="0"/>
            <a:cs typeface="Arial" panose="020B0604020202020204" pitchFamily="34" charset="0"/>
          </a:endParaRPr>
        </a:p>
      </dsp:txBody>
      <dsp:txXfrm rot="10800000">
        <a:off x="2890339" y="2024508"/>
        <a:ext cx="126412" cy="290655"/>
      </dsp:txXfrm>
    </dsp:sp>
    <dsp:sp modelId="{F75BBE6C-9D40-4F10-AB9B-B528FCC333B3}">
      <dsp:nvSpPr>
        <dsp:cNvPr id="0" name=""/>
        <dsp:cNvSpPr/>
      </dsp:nvSpPr>
      <dsp:spPr>
        <a:xfrm>
          <a:off x="1448778" y="999966"/>
          <a:ext cx="1424781" cy="14247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Arial" panose="020B0604020202020204" pitchFamily="34" charset="0"/>
              <a:cs typeface="Arial" panose="020B0604020202020204" pitchFamily="34" charset="0"/>
            </a:rPr>
            <a:t>WHO AM I? Strengths, Abilities &amp; Interests</a:t>
          </a:r>
          <a:endParaRPr lang="en-GB" sz="1400" kern="1200" dirty="0">
            <a:solidFill>
              <a:schemeClr val="bg1"/>
            </a:solidFill>
            <a:latin typeface="Arial" panose="020B0604020202020204" pitchFamily="34" charset="0"/>
            <a:cs typeface="Arial" panose="020B0604020202020204" pitchFamily="34" charset="0"/>
          </a:endParaRPr>
        </a:p>
      </dsp:txBody>
      <dsp:txXfrm>
        <a:off x="1657432" y="1208620"/>
        <a:ext cx="1007473" cy="1007473"/>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85E3CE-E9E3-CB47-80F0-33520EC85D2E}" type="datetimeFigureOut">
              <a:rPr lang="en-US" smtClean="0"/>
              <a:t>7/18/2023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25923F-580B-A047-9C0E-6EE78A396537}" type="slidenum">
              <a:rPr lang="en-US" smtClean="0"/>
              <a:t>‹#›</a:t>
            </a:fld>
            <a:endParaRPr lang="en-US" dirty="0"/>
          </a:p>
        </p:txBody>
      </p:sp>
    </p:spTree>
    <p:extLst>
      <p:ext uri="{BB962C8B-B14F-4D97-AF65-F5344CB8AC3E}">
        <p14:creationId xmlns:p14="http://schemas.microsoft.com/office/powerpoint/2010/main" val="970267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25923F-580B-A047-9C0E-6EE78A396537}" type="slidenum">
              <a:rPr lang="en-US" smtClean="0"/>
              <a:t>2</a:t>
            </a:fld>
            <a:endParaRPr lang="en-US" dirty="0"/>
          </a:p>
        </p:txBody>
      </p:sp>
    </p:spTree>
    <p:extLst>
      <p:ext uri="{BB962C8B-B14F-4D97-AF65-F5344CB8AC3E}">
        <p14:creationId xmlns:p14="http://schemas.microsoft.com/office/powerpoint/2010/main" val="1970570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25923F-580B-A047-9C0E-6EE78A3965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7998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25923F-580B-A047-9C0E-6EE78A3965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9099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ZA" sz="2200" b="1" i="0" u="none" strike="noStrike" kern="1200" cap="none" spc="0" normalizeH="0" baseline="0" noProof="0" dirty="0">
                <a:ln>
                  <a:noFill/>
                </a:ln>
                <a:solidFill>
                  <a:prstClr val="black"/>
                </a:solidFill>
                <a:effectLst/>
                <a:uLnTx/>
                <a:uFillTx/>
                <a:latin typeface="Calibri" panose="020F0502020204030204"/>
                <a:ea typeface="+mn-ea"/>
                <a:cs typeface="+mn-cs"/>
              </a:rPr>
              <a:t>Aims and objectives:</a:t>
            </a:r>
          </a:p>
          <a:p>
            <a:pPr marL="0" marR="0" lvl="0" indent="0" algn="just"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ZA" sz="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85763" marR="0" lvl="0" indent="-385763" algn="just" defTabSz="685800" rtl="0" eaLnBrk="1" fontAlgn="auto" latinLnBrk="0" hangingPunct="1">
              <a:lnSpc>
                <a:spcPct val="100000"/>
              </a:lnSpc>
              <a:spcBef>
                <a:spcPts val="0"/>
              </a:spcBef>
              <a:spcAft>
                <a:spcPts val="0"/>
              </a:spcAft>
              <a:buClrTx/>
              <a:buSzTx/>
              <a:buFont typeface="+mj-lt"/>
              <a:buAutoNum type="arabicPeriod"/>
              <a:tabLst/>
              <a:defRPr/>
            </a:pPr>
            <a:r>
              <a:rPr kumimoji="0" lang="en-ZA" sz="2200" b="0" i="0" u="none" strike="noStrike" kern="1200" cap="none" spc="0" normalizeH="0" baseline="0" noProof="0" dirty="0">
                <a:ln>
                  <a:noFill/>
                </a:ln>
                <a:solidFill>
                  <a:prstClr val="black"/>
                </a:solidFill>
                <a:effectLst/>
                <a:uLnTx/>
                <a:uFillTx/>
                <a:latin typeface="Calibri" panose="020F0502020204030204"/>
                <a:ea typeface="+mn-ea"/>
                <a:cs typeface="+mn-cs"/>
              </a:rPr>
              <a:t>To offer learners opportunities to engage in activities that will improve self-confidence; self-esteem and understanding of his/her strengths, interests and abilities.</a:t>
            </a:r>
          </a:p>
          <a:p>
            <a:pPr marL="385763" marR="0" lvl="0" indent="-385763" algn="just" defTabSz="685800" rtl="0" eaLnBrk="1" fontAlgn="auto" latinLnBrk="0" hangingPunct="1">
              <a:lnSpc>
                <a:spcPct val="100000"/>
              </a:lnSpc>
              <a:spcBef>
                <a:spcPts val="0"/>
              </a:spcBef>
              <a:spcAft>
                <a:spcPts val="0"/>
              </a:spcAft>
              <a:buClrTx/>
              <a:buSzTx/>
              <a:buFont typeface="+mj-lt"/>
              <a:buAutoNum type="arabicPeriod"/>
              <a:tabLst/>
              <a:defRPr/>
            </a:pPr>
            <a:r>
              <a:rPr kumimoji="0" lang="en-ZA" sz="2200" b="0" i="0" u="none" strike="noStrike" kern="1200" cap="none" spc="0" normalizeH="0" baseline="0" noProof="0" dirty="0">
                <a:ln>
                  <a:noFill/>
                </a:ln>
                <a:solidFill>
                  <a:prstClr val="black"/>
                </a:solidFill>
                <a:effectLst/>
                <a:uLnTx/>
                <a:uFillTx/>
                <a:latin typeface="Calibri" panose="020F0502020204030204"/>
                <a:ea typeface="+mn-ea"/>
                <a:cs typeface="+mn-cs"/>
              </a:rPr>
              <a:t>To expose learners to different career fields, including the changing nature of careers in the 21</a:t>
            </a:r>
            <a:r>
              <a:rPr kumimoji="0" lang="en-ZA" sz="2200" b="0" i="0" u="none" strike="noStrike" kern="1200" cap="none" spc="0" normalizeH="0" baseline="30000" noProof="0" dirty="0">
                <a:ln>
                  <a:noFill/>
                </a:ln>
                <a:solidFill>
                  <a:prstClr val="black"/>
                </a:solidFill>
                <a:effectLst/>
                <a:uLnTx/>
                <a:uFillTx/>
                <a:latin typeface="Calibri" panose="020F0502020204030204"/>
                <a:ea typeface="+mn-ea"/>
                <a:cs typeface="+mn-cs"/>
              </a:rPr>
              <a:t>st</a:t>
            </a:r>
            <a:r>
              <a:rPr kumimoji="0" lang="en-ZA" sz="2200" b="0" i="0" u="none" strike="noStrike" kern="1200" cap="none" spc="0" normalizeH="0" baseline="0" noProof="0" dirty="0">
                <a:ln>
                  <a:noFill/>
                </a:ln>
                <a:solidFill>
                  <a:prstClr val="black"/>
                </a:solidFill>
                <a:effectLst/>
                <a:uLnTx/>
                <a:uFillTx/>
                <a:latin typeface="Calibri" panose="020F0502020204030204"/>
                <a:ea typeface="+mn-ea"/>
                <a:cs typeface="+mn-cs"/>
              </a:rPr>
              <a:t> century.</a:t>
            </a:r>
          </a:p>
          <a:p>
            <a:pPr marL="385763" marR="0" lvl="0" indent="-385763" algn="just" defTabSz="685800" rtl="0" eaLnBrk="1" fontAlgn="auto" latinLnBrk="0" hangingPunct="1">
              <a:lnSpc>
                <a:spcPct val="100000"/>
              </a:lnSpc>
              <a:spcBef>
                <a:spcPts val="0"/>
              </a:spcBef>
              <a:spcAft>
                <a:spcPts val="0"/>
              </a:spcAft>
              <a:buClrTx/>
              <a:buSzTx/>
              <a:buFont typeface="+mj-lt"/>
              <a:buAutoNum type="arabicPeriod"/>
              <a:tabLst/>
              <a:defRPr/>
            </a:pPr>
            <a:r>
              <a:rPr kumimoji="0" lang="en-ZA" sz="2200" b="0" i="0" u="none" strike="noStrike" kern="1200" cap="none" spc="0" normalizeH="0" baseline="0" noProof="0" dirty="0">
                <a:ln>
                  <a:noFill/>
                </a:ln>
                <a:solidFill>
                  <a:prstClr val="black"/>
                </a:solidFill>
                <a:effectLst/>
                <a:uLnTx/>
                <a:uFillTx/>
                <a:latin typeface="Calibri" panose="020F0502020204030204"/>
                <a:ea typeface="+mn-ea"/>
                <a:cs typeface="+mn-cs"/>
              </a:rPr>
              <a:t>To serve as a support base for learners to develop into well-informed individuals enabled to make confident career choices. </a:t>
            </a:r>
          </a:p>
          <a:p>
            <a:pPr marL="385763" marR="0" lvl="0" indent="-385763" algn="just" defTabSz="685800" rtl="0" eaLnBrk="1" fontAlgn="auto" latinLnBrk="0" hangingPunct="1">
              <a:lnSpc>
                <a:spcPct val="100000"/>
              </a:lnSpc>
              <a:spcBef>
                <a:spcPts val="0"/>
              </a:spcBef>
              <a:spcAft>
                <a:spcPts val="0"/>
              </a:spcAft>
              <a:buClrTx/>
              <a:buSzTx/>
              <a:buFont typeface="+mj-lt"/>
              <a:buAutoNum type="arabicPeriod"/>
              <a:tabLst/>
              <a:defRPr/>
            </a:pPr>
            <a:r>
              <a:rPr kumimoji="0" lang="en-ZA" sz="2200" b="0" i="0" u="none" strike="noStrike" kern="1200" cap="none" spc="0" normalizeH="0" baseline="0" noProof="0" dirty="0">
                <a:ln>
                  <a:noFill/>
                </a:ln>
                <a:solidFill>
                  <a:prstClr val="black"/>
                </a:solidFill>
                <a:effectLst/>
                <a:uLnTx/>
                <a:uFillTx/>
                <a:latin typeface="Calibri" panose="020F0502020204030204"/>
                <a:ea typeface="+mn-ea"/>
                <a:cs typeface="+mn-cs"/>
              </a:rPr>
              <a:t>To create opportunities for learners to develop an entrepreneurial mindset.</a:t>
            </a:r>
          </a:p>
          <a:p>
            <a:pPr marL="385763" marR="0" lvl="0" indent="-385763" algn="just" defTabSz="685800" rtl="0" eaLnBrk="1" fontAlgn="auto" latinLnBrk="0" hangingPunct="1">
              <a:lnSpc>
                <a:spcPct val="100000"/>
              </a:lnSpc>
              <a:spcBef>
                <a:spcPts val="0"/>
              </a:spcBef>
              <a:spcAft>
                <a:spcPts val="0"/>
              </a:spcAft>
              <a:buClrTx/>
              <a:buSzTx/>
              <a:buFont typeface="+mj-lt"/>
              <a:buAutoNum type="arabicPeriod"/>
              <a:tabLst/>
              <a:defRPr/>
            </a:pPr>
            <a:r>
              <a:rPr kumimoji="0" lang="en-ZA" sz="2200" b="0" i="0" u="none" strike="noStrike" kern="1200" cap="none" spc="0" normalizeH="0" baseline="0" noProof="0" dirty="0">
                <a:ln>
                  <a:noFill/>
                </a:ln>
                <a:solidFill>
                  <a:prstClr val="black"/>
                </a:solidFill>
                <a:effectLst/>
                <a:uLnTx/>
                <a:uFillTx/>
                <a:latin typeface="Calibri" panose="020F0502020204030204"/>
                <a:ea typeface="+mn-ea"/>
                <a:cs typeface="+mn-cs"/>
              </a:rPr>
              <a:t>To develop and sustain capacity in the development of Career Clubs at all high schools.</a:t>
            </a:r>
          </a:p>
          <a:p>
            <a:pPr marL="385763" marR="0" lvl="0" indent="-385763" algn="just" defTabSz="685800" rtl="0" eaLnBrk="1" fontAlgn="auto" latinLnBrk="0" hangingPunct="1">
              <a:lnSpc>
                <a:spcPct val="100000"/>
              </a:lnSpc>
              <a:spcBef>
                <a:spcPts val="0"/>
              </a:spcBef>
              <a:spcAft>
                <a:spcPts val="0"/>
              </a:spcAft>
              <a:buClrTx/>
              <a:buSzTx/>
              <a:buFont typeface="+mj-lt"/>
              <a:buAutoNum type="arabicPeriod"/>
              <a:tabLst/>
              <a:defRPr/>
            </a:pPr>
            <a:r>
              <a:rPr kumimoji="0" lang="en-ZA" sz="2200" b="0" i="0" u="none" strike="noStrike" kern="1200" cap="none" spc="0" normalizeH="0" baseline="0" noProof="0" dirty="0">
                <a:ln>
                  <a:noFill/>
                </a:ln>
                <a:solidFill>
                  <a:prstClr val="black"/>
                </a:solidFill>
                <a:effectLst/>
                <a:uLnTx/>
                <a:uFillTx/>
                <a:latin typeface="Calibri" panose="020F0502020204030204"/>
                <a:ea typeface="+mn-ea"/>
                <a:cs typeface="+mn-cs"/>
              </a:rPr>
              <a:t>To create an enabling environment for learners to take ownership of their career path</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7CF869-BBEB-45AE-8416-D0C4F23957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3424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WCED Spread of focus schools – subject to change. (Those identified plotted as a list only)</a:t>
            </a:r>
          </a:p>
          <a:p>
            <a:r>
              <a:rPr lang="en-US" dirty="0"/>
              <a:t>Key note – Inside circle (FOCUS)</a:t>
            </a:r>
          </a:p>
          <a:p>
            <a:r>
              <a:rPr lang="en-US" dirty="0"/>
              <a:t>                  Second circle (Classification)</a:t>
            </a:r>
          </a:p>
          <a:p>
            <a:r>
              <a:rPr lang="en-US" dirty="0"/>
              <a:t>                  Third Circle (Possible Development stage) </a:t>
            </a:r>
          </a:p>
        </p:txBody>
      </p:sp>
      <p:sp>
        <p:nvSpPr>
          <p:cNvPr id="4" name="Slide Number Placeholder 3"/>
          <p:cNvSpPr>
            <a:spLocks noGrp="1"/>
          </p:cNvSpPr>
          <p:nvPr>
            <p:ph type="sldNum" sz="quarter" idx="5"/>
          </p:nvPr>
        </p:nvSpPr>
        <p:spPr/>
        <p:txBody>
          <a:bodyPr/>
          <a:lstStyle/>
          <a:p>
            <a:fld id="{AC9AFAE1-CFD6-47A4-886A-863F051DF6D0}" type="slidenum">
              <a:rPr lang="en-ZA" smtClean="0"/>
              <a:t>26</a:t>
            </a:fld>
            <a:endParaRPr lang="en-ZA"/>
          </a:p>
        </p:txBody>
      </p:sp>
    </p:spTree>
    <p:extLst>
      <p:ext uri="{BB962C8B-B14F-4D97-AF65-F5344CB8AC3E}">
        <p14:creationId xmlns:p14="http://schemas.microsoft.com/office/powerpoint/2010/main" val="248202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ZA" sz="1800" b="1" dirty="0">
                <a:solidFill>
                  <a:srgbClr val="729A00"/>
                </a:solidFill>
                <a:effectLst/>
                <a:latin typeface="Gotham Narrow Medium"/>
                <a:ea typeface="Arial" panose="020B0604020202020204" pitchFamily="34" charset="0"/>
                <a:cs typeface="Times New Roman" panose="02020603050405020304" pitchFamily="18" charset="0"/>
              </a:rPr>
              <a:t>Improving pathways for learners, entrepreneurs and aspirant job seekers</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800"/>
              </a:spcAft>
            </a:pPr>
            <a:endParaRPr lang="en-GB" sz="1800" b="1" dirty="0">
              <a:solidFill>
                <a:srgbClr val="8FAD15"/>
              </a:solidFill>
              <a:effectLst/>
              <a:latin typeface="Gotham Narrow Book"/>
              <a:ea typeface="Arial" panose="020B0604020202020204" pitchFamily="34" charset="0"/>
              <a:cs typeface="Arial" panose="020B0604020202020204" pitchFamily="34" charset="0"/>
            </a:endParaRPr>
          </a:p>
          <a:p>
            <a:pPr marL="0" marR="0">
              <a:lnSpc>
                <a:spcPct val="107000"/>
              </a:lnSpc>
              <a:spcBef>
                <a:spcPts val="0"/>
              </a:spcBef>
              <a:spcAft>
                <a:spcPts val="800"/>
              </a:spcAft>
            </a:pPr>
            <a:r>
              <a:rPr lang="en-GB" sz="1800" b="1" dirty="0">
                <a:solidFill>
                  <a:srgbClr val="8FAD15"/>
                </a:solidFill>
                <a:effectLst/>
                <a:latin typeface="Gotham Narrow Book"/>
                <a:ea typeface="Arial" panose="020B0604020202020204" pitchFamily="34" charset="0"/>
                <a:cs typeface="Arial" panose="020B0604020202020204" pitchFamily="34" charset="0"/>
              </a:rPr>
              <a:t>Goal Statement</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15000"/>
              </a:lnSpc>
              <a:spcBef>
                <a:spcPts val="0"/>
              </a:spcBef>
              <a:spcAft>
                <a:spcPts val="0"/>
              </a:spcAft>
            </a:pPr>
            <a:r>
              <a:rPr lang="en-GB" sz="1800" b="1" dirty="0">
                <a:solidFill>
                  <a:srgbClr val="FFFFFF"/>
                </a:solidFill>
                <a:effectLst/>
                <a:latin typeface="Gotham Narrow Book"/>
                <a:ea typeface="Century Gothic" panose="020B0502020202020204" pitchFamily="34" charset="0"/>
              </a:rPr>
              <a:t>All citizens who want to be economically active have improved access to economic opportunities and employability through at least one pathway, with pathways comprising improved employability assets (knowledge, skills, experience, and/or competencies), career management skills, workplace-ready capabilities and skills, economic opportunities more accessible to communities, and entrepreneurship.  </a:t>
            </a:r>
            <a:endParaRPr lang="en-GB" sz="1800" dirty="0">
              <a:solidFill>
                <a:srgbClr val="3B3838"/>
              </a:solidFill>
              <a:effectLst/>
              <a:latin typeface="Arial" panose="020B0604020202020204" pitchFamily="34" charset="0"/>
              <a:ea typeface="Arial" panose="020B0604020202020204" pitchFamily="34" charset="0"/>
            </a:endParaRPr>
          </a:p>
          <a:p>
            <a:pPr marL="0" marR="0">
              <a:lnSpc>
                <a:spcPct val="107000"/>
              </a:lnSpc>
              <a:spcBef>
                <a:spcPts val="0"/>
              </a:spcBef>
              <a:spcAft>
                <a:spcPts val="800"/>
              </a:spcAft>
            </a:pPr>
            <a:r>
              <a:rPr lang="en-ZA" sz="1800" b="1" dirty="0">
                <a:solidFill>
                  <a:srgbClr val="0000CC"/>
                </a:solidFill>
                <a:effectLst/>
                <a:latin typeface="Gotham Narrow Book"/>
                <a:ea typeface="Arial" panose="020B0604020202020204" pitchFamily="34" charset="0"/>
                <a:cs typeface="Arial" panose="020B0604020202020204" pitchFamily="34" charset="0"/>
              </a:rPr>
              <a:t> </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800"/>
              </a:spcAft>
            </a:pPr>
            <a:r>
              <a:rPr lang="en-GB" sz="1800" b="1" dirty="0">
                <a:solidFill>
                  <a:srgbClr val="8FAD15"/>
                </a:solidFill>
                <a:effectLst/>
                <a:latin typeface="Gotham Narrow Book"/>
                <a:ea typeface="Arial" panose="020B0604020202020204" pitchFamily="34" charset="0"/>
                <a:cs typeface="Arial" panose="020B0604020202020204" pitchFamily="34" charset="0"/>
              </a:rPr>
              <a:t>Objective Statement</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15000"/>
              </a:lnSpc>
              <a:spcBef>
                <a:spcPts val="0"/>
              </a:spcBef>
              <a:spcAft>
                <a:spcPts val="0"/>
              </a:spcAft>
            </a:pPr>
            <a:r>
              <a:rPr lang="en-ZA" sz="1800" dirty="0">
                <a:effectLst/>
                <a:latin typeface="Gotham Narrow Book"/>
                <a:ea typeface="Arial" panose="020B0604020202020204" pitchFamily="34" charset="0"/>
                <a:cs typeface="Times New Roman" panose="02020603050405020304" pitchFamily="18" charset="0"/>
              </a:rPr>
              <a:t>A thriving society where capable, economically active citizens are able to access economic opportunities and employment, including the skills of the future, and where barriers to accessing information, to developing competencies and skills, and to finding work have been reduced or removed.</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07000"/>
              </a:lnSpc>
              <a:spcBef>
                <a:spcPts val="0"/>
              </a:spcBef>
              <a:spcAft>
                <a:spcPts val="0"/>
              </a:spcAft>
            </a:pPr>
            <a:endParaRPr lang="en-ZA" sz="1800" dirty="0">
              <a:effectLst/>
              <a:latin typeface="Gotham Narrow Book"/>
              <a:ea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ZA" sz="1800" dirty="0">
                <a:effectLst/>
                <a:latin typeface="Gotham Narrow Book"/>
                <a:ea typeface="Arial" panose="020B0604020202020204" pitchFamily="34" charset="0"/>
                <a:cs typeface="Arial" panose="020B0604020202020204" pitchFamily="34" charset="0"/>
              </a:rPr>
              <a:t>Human capital development is at the core of growth strategies. Low-income households face time, distance and cost burdens that reduce access to economic opportunities. </a:t>
            </a:r>
            <a:r>
              <a:rPr lang="en-ZA" sz="1800" dirty="0">
                <a:effectLst/>
                <a:latin typeface="Gotham Narrow Book"/>
                <a:ea typeface="Arial" panose="020B0604020202020204" pitchFamily="34" charset="0"/>
                <a:cs typeface="Times New Roman" panose="02020603050405020304" pitchFamily="18" charset="0"/>
              </a:rPr>
              <a:t>The Western Cape Government seeks to enable people to access opportunities through developing skills and productivity, nurturing local expertise and entrepreneurship, enabling micro- and small-sized enterprises to participate in industry value chains, and supporting self-employment. </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07000"/>
              </a:lnSpc>
              <a:spcBef>
                <a:spcPts val="0"/>
              </a:spcBef>
              <a:spcAft>
                <a:spcPts val="0"/>
              </a:spcAft>
            </a:pPr>
            <a:r>
              <a:rPr lang="en-ZA" sz="1800" dirty="0">
                <a:effectLst/>
                <a:latin typeface="Gotham Narrow Book"/>
                <a:ea typeface="Arial" panose="020B0604020202020204" pitchFamily="34" charset="0"/>
                <a:cs typeface="Arial" panose="020B0604020202020204" pitchFamily="34" charset="0"/>
              </a:rPr>
              <a:t> </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07000"/>
              </a:lnSpc>
              <a:spcBef>
                <a:spcPts val="0"/>
              </a:spcBef>
              <a:spcAft>
                <a:spcPts val="0"/>
              </a:spcAft>
            </a:pPr>
            <a:r>
              <a:rPr lang="en-ZA" sz="1800" dirty="0">
                <a:effectLst/>
                <a:latin typeface="Gotham Narrow Book"/>
                <a:ea typeface="Arial" panose="020B0604020202020204" pitchFamily="34" charset="0"/>
                <a:cs typeface="Times New Roman" panose="02020603050405020304" pitchFamily="18" charset="0"/>
              </a:rPr>
              <a:t>In a country that has one of the highest levels of unemployment in the world, improving access to economic opportunities and employability is crucial. For the individual, employability depends on four elements:</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0"/>
              </a:spcAft>
            </a:pPr>
            <a:r>
              <a:rPr lang="en-ZA" sz="1800" dirty="0">
                <a:effectLst/>
                <a:latin typeface="Gotham Narrow Book"/>
                <a:ea typeface="Arial" panose="020B0604020202020204" pitchFamily="34" charset="0"/>
                <a:cs typeface="Times New Roman" panose="02020603050405020304" pitchFamily="18" charset="0"/>
              </a:rPr>
              <a:t> </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ZA" sz="1800" dirty="0">
                <a:effectLst/>
                <a:latin typeface="Gotham Narrow Book"/>
                <a:ea typeface="Arial" panose="020B0604020202020204" pitchFamily="34" charset="0"/>
                <a:cs typeface="Times New Roman" panose="02020603050405020304" pitchFamily="18" charset="0"/>
              </a:rPr>
              <a:t>human capital assets (knowledge, skills, experience, attitudes)</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ZA" sz="1800" dirty="0">
                <a:effectLst/>
                <a:latin typeface="Gotham Narrow Book"/>
                <a:ea typeface="Arial" panose="020B0604020202020204" pitchFamily="34" charset="0"/>
                <a:cs typeface="Times New Roman" panose="02020603050405020304" pitchFamily="18" charset="0"/>
              </a:rPr>
              <a:t>deployment (career management skills)</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ZA" sz="1800" dirty="0">
                <a:effectLst/>
                <a:latin typeface="Gotham Narrow Book"/>
                <a:ea typeface="Arial" panose="020B0604020202020204" pitchFamily="34" charset="0"/>
                <a:cs typeface="Times New Roman" panose="02020603050405020304" pitchFamily="18" charset="0"/>
              </a:rPr>
              <a:t>presentation (job acquisition skills, CV, interview techniques, etc.)</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ZA" sz="1800" dirty="0">
                <a:effectLst/>
                <a:latin typeface="Gotham Narrow Book"/>
                <a:ea typeface="Arial" panose="020B0604020202020204" pitchFamily="34" charset="0"/>
                <a:cs typeface="Times New Roman" panose="02020603050405020304" pitchFamily="18" charset="0"/>
              </a:rPr>
              <a:t>personal circumstances (who you are, who you know, where you live, responsibility, labour market, etc.).</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0"/>
              </a:spcAft>
            </a:pPr>
            <a:r>
              <a:rPr lang="en-ZA" sz="1800" dirty="0">
                <a:effectLst/>
                <a:latin typeface="Gotham Narrow Book"/>
                <a:ea typeface="Arial" panose="020B0604020202020204" pitchFamily="34" charset="0"/>
                <a:cs typeface="Times New Roman" panose="02020603050405020304" pitchFamily="18" charset="0"/>
              </a:rPr>
              <a:t> </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07000"/>
              </a:lnSpc>
              <a:spcBef>
                <a:spcPts val="0"/>
              </a:spcBef>
              <a:spcAft>
                <a:spcPts val="0"/>
              </a:spcAft>
            </a:pPr>
            <a:r>
              <a:rPr lang="en-ZA" sz="1800" dirty="0">
                <a:effectLst/>
                <a:latin typeface="Gotham Narrow Book"/>
                <a:ea typeface="Arial" panose="020B0604020202020204" pitchFamily="34" charset="0"/>
                <a:cs typeface="Times New Roman" panose="02020603050405020304" pitchFamily="18" charset="0"/>
              </a:rPr>
              <a:t>To these, might be added the skills, know-how and resources needed to exploit opportunities for entrepreneurship, be it within a formal or informal business. </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0"/>
              </a:spcAft>
            </a:pPr>
            <a:r>
              <a:rPr lang="en-ZA" sz="1800" dirty="0">
                <a:effectLst/>
                <a:latin typeface="Gotham Narrow Book"/>
                <a:ea typeface="Arial" panose="020B0604020202020204" pitchFamily="34" charset="0"/>
                <a:cs typeface="Times New Roman" panose="02020603050405020304" pitchFamily="18" charset="0"/>
              </a:rPr>
              <a:t> </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0"/>
              </a:spcAft>
            </a:pPr>
            <a:r>
              <a:rPr lang="en-ZA" sz="1800" b="1" dirty="0">
                <a:solidFill>
                  <a:srgbClr val="729A00"/>
                </a:solidFill>
                <a:effectLst/>
                <a:latin typeface="Gotham Narrow Book"/>
                <a:ea typeface="Arial" panose="020B0604020202020204" pitchFamily="34" charset="0"/>
                <a:cs typeface="Times New Roman" panose="02020603050405020304" pitchFamily="18" charset="0"/>
              </a:rPr>
              <a:t>South Africa’s labour market: a familiar and wicked problem</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0" algn="just">
              <a:lnSpc>
                <a:spcPct val="115000"/>
              </a:lnSpc>
              <a:spcBef>
                <a:spcPts val="0"/>
              </a:spcBef>
              <a:spcAft>
                <a:spcPts val="0"/>
              </a:spcAft>
            </a:pPr>
            <a:r>
              <a:rPr lang="en-GB" sz="1800" dirty="0">
                <a:solidFill>
                  <a:srgbClr val="3B3838"/>
                </a:solidFill>
                <a:effectLst/>
                <a:latin typeface="Gotham Narrow Book"/>
                <a:ea typeface="Calibri" panose="020F0502020204030204" pitchFamily="34" charset="0"/>
              </a:rPr>
              <a:t>The structure of the Western Cape’s labour market closely resembles that of South Africa. With a formal economy that is being held back by a critical shortage of skilled workers, and yet 2.6 million working-age residents are not in gainful employment. </a:t>
            </a:r>
            <a:endParaRPr lang="en-GB" sz="1800" dirty="0">
              <a:solidFill>
                <a:srgbClr val="3B3838"/>
              </a:solidFill>
              <a:effectLst/>
              <a:latin typeface="Arial" panose="020B0604020202020204" pitchFamily="34" charset="0"/>
              <a:ea typeface="Calibri" panose="020F0502020204030204" pitchFamily="34" charset="0"/>
            </a:endParaRPr>
          </a:p>
          <a:p>
            <a:pPr marL="0" marR="0">
              <a:lnSpc>
                <a:spcPct val="107000"/>
              </a:lnSpc>
              <a:spcBef>
                <a:spcPts val="0"/>
              </a:spcBef>
              <a:spcAft>
                <a:spcPts val="0"/>
              </a:spcAft>
            </a:pPr>
            <a:br>
              <a:rPr lang="en-GB" dirty="0">
                <a:effectLst/>
              </a:rPr>
            </a:br>
            <a:r>
              <a:rPr lang="en-ZA" sz="1800" b="1" dirty="0">
                <a:solidFill>
                  <a:srgbClr val="729A00"/>
                </a:solidFill>
                <a:effectLst/>
                <a:latin typeface="Gotham Narrow Book"/>
                <a:ea typeface="Arial" panose="020B0604020202020204" pitchFamily="34" charset="0"/>
                <a:cs typeface="Times New Roman" panose="02020603050405020304" pitchFamily="18" charset="0"/>
              </a:rPr>
              <a:t>Critical shortage of skilled workers stifling growth</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07000"/>
              </a:lnSpc>
              <a:spcBef>
                <a:spcPts val="0"/>
              </a:spcBef>
              <a:spcAft>
                <a:spcPts val="0"/>
              </a:spcAft>
            </a:pPr>
            <a:r>
              <a:rPr lang="en-ZA" sz="1800" dirty="0">
                <a:effectLst/>
                <a:latin typeface="Gotham Narrow Book"/>
                <a:ea typeface="Arial" panose="020B0604020202020204" pitchFamily="34" charset="0"/>
                <a:cs typeface="Times New Roman" panose="02020603050405020304" pitchFamily="18" charset="0"/>
              </a:rPr>
              <a:t>The structure of the Western Cape’s labour market resembles that of South Africa. With a formal economy that is being held back by a critical shortage of skilled workers, and yet 2.6 million working-age residents are not in gainful employment. </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0" algn="just">
              <a:lnSpc>
                <a:spcPct val="115000"/>
              </a:lnSpc>
              <a:spcBef>
                <a:spcPts val="0"/>
              </a:spcBef>
              <a:spcAft>
                <a:spcPts val="0"/>
              </a:spcAft>
            </a:pPr>
            <a:r>
              <a:rPr lang="en-GB" sz="1800" dirty="0">
                <a:solidFill>
                  <a:srgbClr val="3B3838"/>
                </a:solidFill>
                <a:effectLst/>
                <a:latin typeface="Gotham Narrow Book"/>
                <a:ea typeface="Calibri" panose="020F0502020204030204" pitchFamily="34" charset="0"/>
              </a:rPr>
              <a:t>South Africa’s economic growth is constrained in part by shortages of skilled labour. Whereas unemployment levels among citizens with advanced qualifications are broadly in line with benchmark economies, unemployment amongst unskilled and semi-skilled job seekers is exceptionally high. </a:t>
            </a:r>
            <a:endParaRPr lang="en-GB" sz="1800" dirty="0">
              <a:solidFill>
                <a:srgbClr val="3B3838"/>
              </a:solidFill>
              <a:effectLst/>
              <a:latin typeface="Arial" panose="020B0604020202020204" pitchFamily="34" charset="0"/>
              <a:ea typeface="Calibri" panose="020F0502020204030204" pitchFamily="34" charset="0"/>
            </a:endParaRPr>
          </a:p>
          <a:p>
            <a:pPr marL="0" algn="just">
              <a:lnSpc>
                <a:spcPct val="115000"/>
              </a:lnSpc>
              <a:spcBef>
                <a:spcPts val="0"/>
              </a:spcBef>
              <a:spcAft>
                <a:spcPts val="0"/>
              </a:spcAft>
            </a:pPr>
            <a:r>
              <a:rPr lang="en-GB" sz="1800" dirty="0">
                <a:solidFill>
                  <a:srgbClr val="3B3838"/>
                </a:solidFill>
                <a:effectLst/>
                <a:latin typeface="Gotham Narrow Book"/>
                <a:ea typeface="Calibri" panose="020F0502020204030204" pitchFamily="34" charset="0"/>
              </a:rPr>
              <a:t> </a:t>
            </a:r>
            <a:endParaRPr lang="en-GB" sz="1800" dirty="0">
              <a:solidFill>
                <a:srgbClr val="3B3838"/>
              </a:solidFill>
              <a:effectLst/>
              <a:latin typeface="Arial" panose="020B0604020202020204" pitchFamily="34" charset="0"/>
              <a:ea typeface="Calibri" panose="020F0502020204030204" pitchFamily="34" charset="0"/>
            </a:endParaRPr>
          </a:p>
          <a:p>
            <a:pPr marL="0" marR="0" algn="just">
              <a:lnSpc>
                <a:spcPct val="107000"/>
              </a:lnSpc>
              <a:spcBef>
                <a:spcPts val="0"/>
              </a:spcBef>
              <a:spcAft>
                <a:spcPts val="0"/>
              </a:spcAft>
            </a:pPr>
            <a:r>
              <a:rPr lang="en-ZA" sz="1800" dirty="0">
                <a:effectLst/>
                <a:latin typeface="Gotham Narrow Book"/>
                <a:ea typeface="Arial" panose="020B0604020202020204" pitchFamily="34" charset="0"/>
                <a:cs typeface="Times New Roman" panose="02020603050405020304" pitchFamily="18" charset="0"/>
              </a:rPr>
              <a:t> </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800"/>
              </a:spcAft>
            </a:pPr>
            <a:r>
              <a:rPr lang="en-GB" sz="1800" b="1" dirty="0">
                <a:solidFill>
                  <a:srgbClr val="8FAD15"/>
                </a:solidFill>
                <a:effectLst/>
                <a:latin typeface="Gotham Narrow Book"/>
                <a:ea typeface="Arial" panose="020B0604020202020204" pitchFamily="34" charset="0"/>
                <a:cs typeface="Arial" panose="020B0604020202020204" pitchFamily="34" charset="0"/>
              </a:rPr>
              <a:t>Enabling growth-oriented entrepreneurs</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07000"/>
              </a:lnSpc>
              <a:spcBef>
                <a:spcPts val="0"/>
              </a:spcBef>
              <a:spcAft>
                <a:spcPts val="800"/>
              </a:spcAft>
            </a:pPr>
            <a:r>
              <a:rPr lang="en-ZA" sz="1800" dirty="0">
                <a:effectLst/>
                <a:latin typeface="Gotham Narrow Book"/>
                <a:ea typeface="Arial" panose="020B0604020202020204" pitchFamily="34" charset="0"/>
                <a:cs typeface="Times New Roman" panose="02020603050405020304" pitchFamily="18" charset="0"/>
              </a:rPr>
              <a:t>Compared to benchmark economies, South Africans appear to be exceptionally dependent on salaried positions and not particularly successful at self-employment, whether formal or informal.</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07000"/>
              </a:lnSpc>
              <a:spcBef>
                <a:spcPts val="0"/>
              </a:spcBef>
              <a:spcAft>
                <a:spcPts val="0"/>
              </a:spcAft>
            </a:pPr>
            <a:r>
              <a:rPr lang="en-ZA" sz="1800" dirty="0">
                <a:effectLst/>
                <a:latin typeface="Gotham Narrow Book"/>
                <a:ea typeface="Arial" panose="020B0604020202020204" pitchFamily="34" charset="0"/>
                <a:cs typeface="Times New Roman" panose="02020603050405020304" pitchFamily="18" charset="0"/>
              </a:rPr>
              <a:t> </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15000"/>
              </a:lnSpc>
              <a:spcBef>
                <a:spcPts val="0"/>
              </a:spcBef>
              <a:spcAft>
                <a:spcPts val="0"/>
              </a:spcAft>
            </a:pPr>
            <a:r>
              <a:rPr lang="en-GB" sz="1800" i="1" dirty="0">
                <a:solidFill>
                  <a:srgbClr val="3B3838"/>
                </a:solidFill>
                <a:effectLst/>
                <a:latin typeface="Gotham Narrow Book"/>
                <a:ea typeface="Arial" panose="020B0604020202020204" pitchFamily="34" charset="0"/>
              </a:rPr>
              <a:t> </a:t>
            </a:r>
            <a:endParaRPr lang="en-GB" sz="1800" i="1" dirty="0">
              <a:solidFill>
                <a:srgbClr val="3B3838"/>
              </a:solidFill>
              <a:effectLst/>
              <a:latin typeface="Arial" panose="020B0604020202020204" pitchFamily="34" charset="0"/>
              <a:ea typeface="Arial" panose="020B0604020202020204" pitchFamily="34" charset="0"/>
            </a:endParaRPr>
          </a:p>
          <a:p>
            <a:pPr marL="0" algn="just">
              <a:lnSpc>
                <a:spcPct val="115000"/>
              </a:lnSpc>
              <a:spcBef>
                <a:spcPts val="0"/>
              </a:spcBef>
              <a:spcAft>
                <a:spcPts val="0"/>
              </a:spcAft>
            </a:pPr>
            <a:r>
              <a:rPr lang="en-GB" sz="1800" dirty="0">
                <a:solidFill>
                  <a:srgbClr val="3B3838"/>
                </a:solidFill>
                <a:effectLst/>
                <a:latin typeface="Gotham Narrow Book"/>
                <a:ea typeface="Calibri" panose="020F0502020204030204" pitchFamily="34" charset="0"/>
              </a:rPr>
              <a:t>In South Africa, the informal sector’s contribution to economic activity or employment is small compared to benchmark and even developed country economies, pointing to the need to address. the binding constraints inhibiting the success of growth-oriented entrepreneurs and the improved sustainability of survivalist micro-businesses.  Growth-oriented entrepreneurs are key to creating economic opportunities and employment. The binary distinction between formal and informal business inhibits the identification of high potential sectors and nodes.</a:t>
            </a:r>
            <a:endParaRPr lang="en-GB" sz="1800" dirty="0">
              <a:solidFill>
                <a:srgbClr val="3B3838"/>
              </a:solidFill>
              <a:effectLst/>
              <a:latin typeface="Arial" panose="020B0604020202020204" pitchFamily="34" charset="0"/>
              <a:ea typeface="Calibri" panose="020F0502020204030204" pitchFamily="34" charset="0"/>
            </a:endParaRPr>
          </a:p>
          <a:p>
            <a:pPr marL="0" marR="0">
              <a:lnSpc>
                <a:spcPct val="107000"/>
              </a:lnSpc>
              <a:spcBef>
                <a:spcPts val="0"/>
              </a:spcBef>
              <a:spcAft>
                <a:spcPts val="0"/>
              </a:spcAft>
            </a:pPr>
            <a:r>
              <a:rPr lang="en-ZA" sz="1800" b="1" dirty="0">
                <a:solidFill>
                  <a:srgbClr val="8FAD15"/>
                </a:solidFill>
                <a:effectLst/>
                <a:latin typeface="Gotham Narrow Book"/>
              </a:rPr>
              <a:t> </a:t>
            </a:r>
            <a:endParaRPr lang="en-GB" sz="1800" b="1" dirty="0">
              <a:effectLst/>
              <a:latin typeface="Arial" panose="020B0604020202020204" pitchFamily="34" charset="0"/>
            </a:endParaRPr>
          </a:p>
          <a:p>
            <a:pPr marL="0" marR="0">
              <a:lnSpc>
                <a:spcPct val="107000"/>
              </a:lnSpc>
              <a:spcBef>
                <a:spcPts val="0"/>
              </a:spcBef>
              <a:spcAft>
                <a:spcPts val="800"/>
              </a:spcAft>
            </a:pPr>
            <a:r>
              <a:rPr lang="en-GB" sz="1800" b="1" dirty="0">
                <a:solidFill>
                  <a:srgbClr val="8FAD15"/>
                </a:solidFill>
                <a:effectLst/>
                <a:latin typeface="Gotham Narrow Book"/>
                <a:ea typeface="Arial" panose="020B0604020202020204" pitchFamily="34" charset="0"/>
                <a:cs typeface="Arial" panose="020B0604020202020204" pitchFamily="34" charset="0"/>
              </a:rPr>
              <a:t>Preparing learners for the workplace</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07000"/>
              </a:lnSpc>
              <a:spcBef>
                <a:spcPts val="0"/>
              </a:spcBef>
              <a:spcAft>
                <a:spcPts val="800"/>
              </a:spcAft>
            </a:pPr>
            <a:r>
              <a:rPr lang="en-ZA" sz="1800" dirty="0">
                <a:effectLst/>
                <a:latin typeface="Gotham Narrow Book"/>
                <a:ea typeface="Arial" panose="020B0604020202020204" pitchFamily="34" charset="0"/>
                <a:cs typeface="Times New Roman" panose="02020603050405020304" pitchFamily="18" charset="0"/>
              </a:rPr>
              <a:t>The Western Cape spends 36% of its budget on education, but weak labour market outcomes suggest a need to align education/skills provided with the needs of employers, especially around jobs for the future.</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15000"/>
              </a:lnSpc>
              <a:spcBef>
                <a:spcPts val="0"/>
              </a:spcBef>
              <a:spcAft>
                <a:spcPts val="0"/>
              </a:spcAft>
            </a:pPr>
            <a:r>
              <a:rPr lang="en-GB" sz="1800" i="0" dirty="0">
                <a:solidFill>
                  <a:srgbClr val="3B3838"/>
                </a:solidFill>
                <a:effectLst/>
                <a:latin typeface="Gotham Narrow Book"/>
                <a:ea typeface="Arial" panose="020B0604020202020204" pitchFamily="34" charset="0"/>
              </a:rPr>
              <a:t> </a:t>
            </a:r>
            <a:endParaRPr lang="en-GB" sz="1800" i="1" dirty="0">
              <a:solidFill>
                <a:srgbClr val="3B3838"/>
              </a:solidFill>
              <a:effectLst/>
              <a:latin typeface="Arial" panose="020B0604020202020204" pitchFamily="34" charset="0"/>
              <a:ea typeface="Arial" panose="020B0604020202020204" pitchFamily="34" charset="0"/>
            </a:endParaRPr>
          </a:p>
          <a:p>
            <a:pPr marL="0" marR="0" algn="just">
              <a:lnSpc>
                <a:spcPct val="115000"/>
              </a:lnSpc>
              <a:spcBef>
                <a:spcPts val="0"/>
              </a:spcBef>
              <a:spcAft>
                <a:spcPts val="0"/>
              </a:spcAft>
            </a:pPr>
            <a:r>
              <a:rPr lang="en-GB" sz="1800" i="0" dirty="0">
                <a:solidFill>
                  <a:srgbClr val="3B3838"/>
                </a:solidFill>
                <a:effectLst/>
                <a:latin typeface="Gotham Narrow Book"/>
                <a:ea typeface="Arial" panose="020B0604020202020204" pitchFamily="34" charset="0"/>
              </a:rPr>
              <a:t>The WCED curriculum and learning needs to link education to employment more effectively. The knowledge, skills, and abilities that enable people to find or keep a job or advance in the workforce are known as workforce preparation skills.</a:t>
            </a:r>
            <a:r>
              <a:rPr lang="en-GB" sz="1800" i="1" baseline="30000" dirty="0">
                <a:solidFill>
                  <a:srgbClr val="3B3838"/>
                </a:solidFill>
                <a:effectLst/>
                <a:latin typeface="Gotham Narrow Book"/>
                <a:ea typeface="Arial" panose="020B0604020202020204" pitchFamily="34" charset="0"/>
              </a:rPr>
              <a:t> , </a:t>
            </a:r>
            <a:r>
              <a:rPr lang="en-GB" sz="1800" i="0" dirty="0">
                <a:solidFill>
                  <a:srgbClr val="3B3838"/>
                </a:solidFill>
                <a:effectLst/>
                <a:latin typeface="Gotham Narrow Book"/>
                <a:ea typeface="Arial" panose="020B0604020202020204" pitchFamily="34" charset="0"/>
              </a:rPr>
              <a:t>while more accessible support is required to guide learners and job-seekers towards the skills that the economy requires.  </a:t>
            </a:r>
            <a:endParaRPr lang="en-GB" sz="1800" i="1" dirty="0">
              <a:solidFill>
                <a:srgbClr val="3B3838"/>
              </a:solidFill>
              <a:effectLst/>
              <a:latin typeface="Arial" panose="020B0604020202020204" pitchFamily="34" charset="0"/>
              <a:ea typeface="Arial" panose="020B0604020202020204" pitchFamily="34" charset="0"/>
            </a:endParaRPr>
          </a:p>
          <a:p>
            <a:pPr marL="0" marR="0" algn="just">
              <a:lnSpc>
                <a:spcPct val="115000"/>
              </a:lnSpc>
              <a:spcBef>
                <a:spcPts val="0"/>
              </a:spcBef>
              <a:spcAft>
                <a:spcPts val="0"/>
              </a:spcAft>
            </a:pPr>
            <a:r>
              <a:rPr lang="en-GB" sz="1800" i="0" dirty="0">
                <a:solidFill>
                  <a:srgbClr val="3B3838"/>
                </a:solidFill>
                <a:effectLst/>
                <a:latin typeface="Gotham Narrow Book"/>
                <a:ea typeface="Arial" panose="020B0604020202020204" pitchFamily="34" charset="0"/>
              </a:rPr>
              <a:t> </a:t>
            </a:r>
            <a:endParaRPr lang="en-GB" sz="1800" i="1" dirty="0">
              <a:solidFill>
                <a:srgbClr val="3B3838"/>
              </a:solidFill>
              <a:effectLst/>
              <a:latin typeface="Arial" panose="020B0604020202020204" pitchFamily="34" charset="0"/>
              <a:ea typeface="Arial" panose="020B0604020202020204" pitchFamily="34" charset="0"/>
            </a:endParaRPr>
          </a:p>
          <a:p>
            <a:pPr marL="0" marR="0">
              <a:lnSpc>
                <a:spcPct val="107000"/>
              </a:lnSpc>
              <a:spcBef>
                <a:spcPts val="0"/>
              </a:spcBef>
              <a:spcAft>
                <a:spcPts val="800"/>
              </a:spcAft>
            </a:pPr>
            <a:r>
              <a:rPr lang="en-ZA" sz="1800" b="1" dirty="0">
                <a:solidFill>
                  <a:srgbClr val="8FAD15"/>
                </a:solidFill>
                <a:effectLst/>
                <a:latin typeface="Gotham Narrow Book"/>
                <a:ea typeface="Arial" panose="020B0604020202020204" pitchFamily="34" charset="0"/>
                <a:cs typeface="Times New Roman" panose="02020603050405020304" pitchFamily="18" charset="0"/>
              </a:rPr>
              <a:t>Addressing binding spatial constraints </a:t>
            </a:r>
            <a:r>
              <a:rPr lang="en-GB" sz="1800" b="1" dirty="0">
                <a:solidFill>
                  <a:srgbClr val="8FAD15"/>
                </a:solidFill>
                <a:effectLst/>
                <a:latin typeface="Gotham Narrow Book"/>
                <a:ea typeface="Arial" panose="020B0604020202020204" pitchFamily="34" charset="0"/>
                <a:cs typeface="Arial" panose="020B0604020202020204" pitchFamily="34" charset="0"/>
              </a:rPr>
              <a:t>impeding entrepreneurship</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800"/>
              </a:spcAft>
            </a:pPr>
            <a:r>
              <a:rPr lang="en-ZA" sz="1800" dirty="0">
                <a:effectLst/>
                <a:latin typeface="Gotham Narrow Book"/>
                <a:ea typeface="Arial" panose="020B0604020202020204" pitchFamily="34" charset="0"/>
                <a:cs typeface="Times New Roman" panose="02020603050405020304" pitchFamily="18" charset="0"/>
              </a:rPr>
              <a:t>To thrive, township economic development depends firstly on the capabilities and resilience of township business and an enabling regulatory environment, and secondly on a spatial environment conducive for businesses to flourish and connect. In townships, the material welfare of local households is constrained by declining levels of inward private investment and insufficient levels of bottom-up business establishment and growth.</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0" algn="just">
              <a:lnSpc>
                <a:spcPct val="115000"/>
              </a:lnSpc>
              <a:spcBef>
                <a:spcPts val="0"/>
              </a:spcBef>
              <a:spcAft>
                <a:spcPts val="0"/>
              </a:spcAft>
            </a:pPr>
            <a:r>
              <a:rPr lang="en-GB" sz="1800" dirty="0">
                <a:solidFill>
                  <a:srgbClr val="3B3838"/>
                </a:solidFill>
                <a:effectLst/>
                <a:latin typeface="Gotham Narrow Book"/>
                <a:ea typeface="Calibri" panose="020F0502020204030204" pitchFamily="34" charset="0"/>
              </a:rPr>
              <a:t> </a:t>
            </a:r>
            <a:endParaRPr lang="en-GB" sz="1800" dirty="0">
              <a:solidFill>
                <a:srgbClr val="3B3838"/>
              </a:solidFill>
              <a:effectLst/>
              <a:latin typeface="Arial" panose="020B0604020202020204" pitchFamily="34" charset="0"/>
              <a:ea typeface="Calibri" panose="020F0502020204030204" pitchFamily="34" charset="0"/>
            </a:endParaRPr>
          </a:p>
          <a:p>
            <a:pPr marL="0" marR="0">
              <a:lnSpc>
                <a:spcPct val="107000"/>
              </a:lnSpc>
              <a:spcBef>
                <a:spcPts val="0"/>
              </a:spcBef>
              <a:spcAft>
                <a:spcPts val="0"/>
              </a:spcAft>
            </a:pPr>
            <a:r>
              <a:rPr lang="en-ZA" sz="1800" b="1" dirty="0">
                <a:solidFill>
                  <a:srgbClr val="8FAD15"/>
                </a:solidFill>
                <a:effectLst/>
                <a:latin typeface="Gotham Narrow Book"/>
              </a:rPr>
              <a:t>The spatial factors driving poor labour market outcomes</a:t>
            </a:r>
            <a:endParaRPr lang="en-GB" sz="1800" b="1" dirty="0">
              <a:effectLst/>
              <a:latin typeface="Arial" panose="020B0604020202020204" pitchFamily="34" charset="0"/>
            </a:endParaRPr>
          </a:p>
          <a:p>
            <a:pPr marL="0" marR="0">
              <a:lnSpc>
                <a:spcPct val="107000"/>
              </a:lnSpc>
              <a:spcBef>
                <a:spcPts val="0"/>
              </a:spcBef>
              <a:spcAft>
                <a:spcPts val="800"/>
              </a:spcAft>
            </a:pPr>
            <a:r>
              <a:rPr lang="en-ZA" sz="1800" dirty="0">
                <a:effectLst/>
                <a:latin typeface="Arial" panose="020B0604020202020204" pitchFamily="34" charset="0"/>
                <a:ea typeface="Arial" panose="020B0604020202020204" pitchFamily="34" charset="0"/>
                <a:cs typeface="Times New Roman" panose="02020603050405020304" pitchFamily="18" charset="0"/>
              </a:rPr>
              <a:t> </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0" algn="just">
              <a:lnSpc>
                <a:spcPct val="115000"/>
              </a:lnSpc>
              <a:spcBef>
                <a:spcPts val="0"/>
              </a:spcBef>
              <a:spcAft>
                <a:spcPts val="0"/>
              </a:spcAft>
            </a:pPr>
            <a:r>
              <a:rPr lang="en-GB" sz="1800" b="1" dirty="0">
                <a:solidFill>
                  <a:srgbClr val="3B3838"/>
                </a:solidFill>
                <a:effectLst/>
                <a:latin typeface="Gotham Narrow Book"/>
                <a:ea typeface="Calibri" panose="020F0502020204030204" pitchFamily="34" charset="0"/>
              </a:rPr>
              <a:t>Figure : Cape Metro employment density compared to residential density </a:t>
            </a:r>
            <a:endParaRPr lang="en-GB" sz="1800" dirty="0">
              <a:solidFill>
                <a:srgbClr val="3B3838"/>
              </a:solidFill>
              <a:effectLst/>
              <a:latin typeface="Arial" panose="020B0604020202020204" pitchFamily="34" charset="0"/>
              <a:ea typeface="Calibri" panose="020F0502020204030204" pitchFamily="34" charset="0"/>
            </a:endParaRPr>
          </a:p>
          <a:p>
            <a:pPr marL="0" marR="0">
              <a:lnSpc>
                <a:spcPct val="107000"/>
              </a:lnSpc>
              <a:spcBef>
                <a:spcPts val="0"/>
              </a:spcBef>
              <a:spcAft>
                <a:spcPts val="800"/>
              </a:spcAft>
            </a:pPr>
            <a:r>
              <a:rPr lang="en-ZA" sz="1800" i="1" dirty="0">
                <a:effectLst/>
                <a:latin typeface="Gotham Narrow Book"/>
                <a:ea typeface="Arial" panose="020B0604020202020204" pitchFamily="34" charset="0"/>
                <a:cs typeface="Times New Roman" panose="02020603050405020304" pitchFamily="18" charset="0"/>
              </a:rPr>
              <a:t>Source: City of Cape Town</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0" algn="just">
              <a:lnSpc>
                <a:spcPct val="115000"/>
              </a:lnSpc>
              <a:spcBef>
                <a:spcPts val="0"/>
              </a:spcBef>
              <a:spcAft>
                <a:spcPts val="0"/>
              </a:spcAft>
            </a:pPr>
            <a:r>
              <a:rPr lang="en-GB" sz="1800" dirty="0">
                <a:solidFill>
                  <a:srgbClr val="3B3838"/>
                </a:solidFill>
                <a:effectLst/>
                <a:latin typeface="Gotham Narrow Book"/>
                <a:ea typeface="Calibri" panose="020F0502020204030204" pitchFamily="34" charset="0"/>
              </a:rPr>
              <a:t>As reflected in the City of Cape Town’s residential area and employment density heat maps for Cape Town (Figure 17), the distances between where Low-income households live and work are significant, imposing time and out-of-pocket costs that can amount to a large portion of poor households’ income, while increasing exposure to crime. face time, distance and cost burdens that reduce access to economic opportunities. These burdens also lower growth because households are unable to accumulate land and human capital.  </a:t>
            </a:r>
            <a:endParaRPr lang="en-GB" sz="1800" dirty="0">
              <a:solidFill>
                <a:srgbClr val="3B3838"/>
              </a:solidFill>
              <a:effectLst/>
              <a:latin typeface="Arial" panose="020B0604020202020204" pitchFamily="34" charset="0"/>
              <a:ea typeface="Calibri" panose="020F0502020204030204" pitchFamily="34" charset="0"/>
            </a:endParaRPr>
          </a:p>
          <a:p>
            <a:pPr marL="0" algn="just">
              <a:lnSpc>
                <a:spcPct val="115000"/>
              </a:lnSpc>
              <a:spcBef>
                <a:spcPts val="0"/>
              </a:spcBef>
              <a:spcAft>
                <a:spcPts val="0"/>
              </a:spcAft>
            </a:pPr>
            <a:r>
              <a:rPr lang="en-GB" sz="1800" dirty="0">
                <a:solidFill>
                  <a:srgbClr val="3B3838"/>
                </a:solidFill>
                <a:effectLst/>
                <a:latin typeface="Gotham Narrow Book"/>
                <a:ea typeface="Calibri" panose="020F0502020204030204" pitchFamily="34" charset="0"/>
              </a:rPr>
              <a:t> </a:t>
            </a:r>
            <a:endParaRPr lang="en-GB" sz="1800" dirty="0">
              <a:solidFill>
                <a:srgbClr val="3B3838"/>
              </a:solidFill>
              <a:effectLst/>
              <a:latin typeface="Arial" panose="020B060402020202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25923F-580B-A047-9C0E-6EE78A3965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6301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GB" sz="1800" b="1" dirty="0">
                <a:solidFill>
                  <a:srgbClr val="8FAD15"/>
                </a:solidFill>
                <a:effectLst/>
                <a:latin typeface="Gotham Narrow Book"/>
                <a:ea typeface="Arial" panose="020B0604020202020204" pitchFamily="34" charset="0"/>
                <a:cs typeface="Arial" panose="020B0604020202020204" pitchFamily="34" charset="0"/>
              </a:rPr>
              <a:t>2035 Picture of Success</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Gotham Narrow Book"/>
                <a:ea typeface="Arial" panose="020B0604020202020204" pitchFamily="34" charset="0"/>
                <a:cs typeface="Times New Roman" panose="02020603050405020304" pitchFamily="18" charset="0"/>
              </a:rPr>
              <a:t>Youth and the unemployed can make informed choices about their careers and future and are enabled to pursue their career pathways.</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just">
              <a:lnSpc>
                <a:spcPct val="115000"/>
              </a:lnSpc>
              <a:spcBef>
                <a:spcPts val="0"/>
              </a:spcBef>
              <a:spcAft>
                <a:spcPts val="0"/>
              </a:spcAft>
              <a:buClr>
                <a:srgbClr val="000000"/>
              </a:buClr>
              <a:buFont typeface="Symbol" panose="05050102010706020507" pitchFamily="18" charset="2"/>
              <a:buChar char="·"/>
            </a:pPr>
            <a:r>
              <a:rPr lang="en-US" sz="1800" dirty="0">
                <a:effectLst/>
                <a:latin typeface="Gotham Narrow Book"/>
                <a:ea typeface="Arial" panose="020B0604020202020204" pitchFamily="34" charset="0"/>
                <a:cs typeface="Times New Roman" panose="02020603050405020304" pitchFamily="18" charset="0"/>
              </a:rPr>
              <a:t>Citizens have easier access to economic opportunities and pathways nearer to the places that they live.</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just">
              <a:lnSpc>
                <a:spcPct val="115000"/>
              </a:lnSpc>
              <a:spcBef>
                <a:spcPts val="0"/>
              </a:spcBef>
              <a:spcAft>
                <a:spcPts val="0"/>
              </a:spcAft>
              <a:buClr>
                <a:srgbClr val="000000"/>
              </a:buClr>
              <a:buFont typeface="Symbol" panose="05050102010706020507" pitchFamily="18" charset="2"/>
              <a:buChar char="·"/>
            </a:pPr>
            <a:r>
              <a:rPr lang="en-US" sz="1800" dirty="0">
                <a:effectLst/>
                <a:latin typeface="Gotham Narrow Book"/>
                <a:ea typeface="Arial" panose="020B0604020202020204" pitchFamily="34" charset="0"/>
                <a:cs typeface="Times New Roman" panose="02020603050405020304" pitchFamily="18" charset="0"/>
              </a:rPr>
              <a:t>A strong pipeline of suitably qualified people who are employment-ready, able to access available jobs and be absorbed rapidly and sustainably into employment.</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just">
              <a:lnSpc>
                <a:spcPct val="115000"/>
              </a:lnSpc>
              <a:spcBef>
                <a:spcPts val="0"/>
              </a:spcBef>
              <a:spcAft>
                <a:spcPts val="0"/>
              </a:spcAft>
              <a:buClr>
                <a:srgbClr val="000000"/>
              </a:buClr>
              <a:buFont typeface="Symbol" panose="05050102010706020507" pitchFamily="18" charset="2"/>
              <a:buChar char="·"/>
            </a:pPr>
            <a:r>
              <a:rPr lang="en-US" sz="1800" dirty="0">
                <a:effectLst/>
                <a:latin typeface="Gotham Narrow Book"/>
                <a:ea typeface="Arial" panose="020B0604020202020204" pitchFamily="34" charset="0"/>
                <a:cs typeface="Times New Roman" panose="02020603050405020304" pitchFamily="18" charset="0"/>
              </a:rPr>
              <a:t>Western Cape school leavers/graduates have a reputation for technical expertise coupled with innovation/creativity/problem-solving and collaboration skills and are highly sought after by employers.</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just">
              <a:lnSpc>
                <a:spcPct val="115000"/>
              </a:lnSpc>
              <a:spcBef>
                <a:spcPts val="0"/>
              </a:spcBef>
              <a:spcAft>
                <a:spcPts val="0"/>
              </a:spcAft>
              <a:buClr>
                <a:srgbClr val="000000"/>
              </a:buClr>
              <a:buFont typeface="Symbol" panose="05050102010706020507" pitchFamily="18" charset="2"/>
              <a:buChar char="·"/>
            </a:pPr>
            <a:r>
              <a:rPr lang="en-US" sz="1800" dirty="0">
                <a:effectLst/>
                <a:latin typeface="Gotham Narrow Book"/>
                <a:ea typeface="Arial" panose="020B0604020202020204" pitchFamily="34" charset="0"/>
                <a:cs typeface="Times New Roman" panose="02020603050405020304" pitchFamily="18" charset="0"/>
              </a:rPr>
              <a:t>Entrepreneurship is considered a viable choice as an economic opportunity and citizens starting up a business – whether formal or informal – have access to the necessary support and enabling environment.</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just">
              <a:lnSpc>
                <a:spcPct val="115000"/>
              </a:lnSpc>
              <a:spcBef>
                <a:spcPts val="0"/>
              </a:spcBef>
              <a:spcAft>
                <a:spcPts val="0"/>
              </a:spcAft>
              <a:buClr>
                <a:srgbClr val="000000"/>
              </a:buClr>
              <a:buFont typeface="Symbol" panose="05050102010706020507" pitchFamily="18" charset="2"/>
              <a:buChar char="·"/>
            </a:pPr>
            <a:r>
              <a:rPr lang="en-US" sz="1800" dirty="0">
                <a:effectLst/>
                <a:latin typeface="Gotham Narrow Book"/>
                <a:ea typeface="Arial" panose="020B0604020202020204" pitchFamily="34" charset="0"/>
                <a:cs typeface="Times New Roman" panose="02020603050405020304" pitchFamily="18" charset="0"/>
              </a:rPr>
              <a:t>Changing the view of township economies from latent informal business to potential value chain business or suppliers in specific sectors would open opportunities for township-based entrepreneurs to participate more </a:t>
            </a:r>
            <a:r>
              <a:rPr lang="en-US" sz="1800" dirty="0" err="1">
                <a:effectLst/>
                <a:latin typeface="Gotham Narrow Book"/>
                <a:ea typeface="Arial" panose="020B0604020202020204" pitchFamily="34" charset="0"/>
                <a:cs typeface="Times New Roman" panose="02020603050405020304" pitchFamily="18" charset="0"/>
              </a:rPr>
              <a:t>favourably</a:t>
            </a:r>
            <a:r>
              <a:rPr lang="en-US" sz="1800" dirty="0">
                <a:effectLst/>
                <a:latin typeface="Gotham Narrow Book"/>
                <a:ea typeface="Arial" panose="020B0604020202020204" pitchFamily="34" charset="0"/>
                <a:cs typeface="Times New Roman" panose="02020603050405020304" pitchFamily="18" charset="0"/>
              </a:rPr>
              <a:t> in industry value chains.</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just">
              <a:lnSpc>
                <a:spcPct val="115000"/>
              </a:lnSpc>
              <a:spcBef>
                <a:spcPts val="0"/>
              </a:spcBef>
              <a:spcAft>
                <a:spcPts val="0"/>
              </a:spcAft>
              <a:buClr>
                <a:srgbClr val="000000"/>
              </a:buClr>
              <a:buFont typeface="Symbol" panose="05050102010706020507" pitchFamily="18" charset="2"/>
              <a:buChar char="·"/>
            </a:pPr>
            <a:r>
              <a:rPr lang="en-US" sz="1800" dirty="0">
                <a:effectLst/>
                <a:latin typeface="Gotham Narrow Book"/>
                <a:ea typeface="Arial" panose="020B0604020202020204" pitchFamily="34" charset="0"/>
                <a:cs typeface="Times New Roman" panose="02020603050405020304" pitchFamily="18" charset="0"/>
              </a:rPr>
              <a:t>Townships are vibrant and dynamic economic places contributing to and benefitting from break-out economic growth. </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25923F-580B-A047-9C0E-6EE78A3965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9062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25923F-580B-A047-9C0E-6EE78A396537}" type="slidenum">
              <a:rPr lang="en-US" smtClean="0"/>
              <a:t>6</a:t>
            </a:fld>
            <a:endParaRPr lang="en-US" dirty="0"/>
          </a:p>
        </p:txBody>
      </p:sp>
    </p:spTree>
    <p:extLst>
      <p:ext uri="{BB962C8B-B14F-4D97-AF65-F5344CB8AC3E}">
        <p14:creationId xmlns:p14="http://schemas.microsoft.com/office/powerpoint/2010/main" val="2324233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Inclinations Assessment </a:t>
            </a:r>
          </a:p>
        </p:txBody>
      </p:sp>
      <p:sp>
        <p:nvSpPr>
          <p:cNvPr id="4" name="Slide Number Placeholder 3"/>
          <p:cNvSpPr>
            <a:spLocks noGrp="1"/>
          </p:cNvSpPr>
          <p:nvPr>
            <p:ph type="sldNum" sz="quarter" idx="5"/>
          </p:nvPr>
        </p:nvSpPr>
        <p:spPr/>
        <p:txBody>
          <a:bodyPr/>
          <a:lstStyle/>
          <a:p>
            <a:fld id="{315B36D9-8CCB-41EC-9BAC-DD3405A34D80}" type="slidenum">
              <a:rPr lang="en-ZA" smtClean="0"/>
              <a:t>7</a:t>
            </a:fld>
            <a:endParaRPr lang="en-ZA" dirty="0"/>
          </a:p>
        </p:txBody>
      </p:sp>
    </p:spTree>
    <p:extLst>
      <p:ext uri="{BB962C8B-B14F-4D97-AF65-F5344CB8AC3E}">
        <p14:creationId xmlns:p14="http://schemas.microsoft.com/office/powerpoint/2010/main" val="3645621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Inclinations Assessment </a:t>
            </a:r>
          </a:p>
        </p:txBody>
      </p:sp>
      <p:sp>
        <p:nvSpPr>
          <p:cNvPr id="4" name="Slide Number Placeholder 3"/>
          <p:cNvSpPr>
            <a:spLocks noGrp="1"/>
          </p:cNvSpPr>
          <p:nvPr>
            <p:ph type="sldNum" sz="quarter" idx="5"/>
          </p:nvPr>
        </p:nvSpPr>
        <p:spPr/>
        <p:txBody>
          <a:bodyPr/>
          <a:lstStyle/>
          <a:p>
            <a:fld id="{315B36D9-8CCB-41EC-9BAC-DD3405A34D80}" type="slidenum">
              <a:rPr lang="en-ZA" smtClean="0"/>
              <a:t>8</a:t>
            </a:fld>
            <a:endParaRPr lang="en-ZA" dirty="0"/>
          </a:p>
        </p:txBody>
      </p:sp>
    </p:spTree>
    <p:extLst>
      <p:ext uri="{BB962C8B-B14F-4D97-AF65-F5344CB8AC3E}">
        <p14:creationId xmlns:p14="http://schemas.microsoft.com/office/powerpoint/2010/main" val="3766022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GB" sz="1800" b="1" dirty="0">
                <a:solidFill>
                  <a:srgbClr val="8FAD15"/>
                </a:solidFill>
                <a:effectLst/>
                <a:latin typeface="Gotham Narrow Book"/>
                <a:ea typeface="Arial" panose="020B0604020202020204" pitchFamily="34" charset="0"/>
                <a:cs typeface="Arial" panose="020B0604020202020204" pitchFamily="34" charset="0"/>
              </a:rPr>
              <a:t>Actions towards 2035 success</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228600" marR="0" indent="-228600">
              <a:lnSpc>
                <a:spcPct val="115000"/>
              </a:lnSpc>
              <a:spcBef>
                <a:spcPts val="0"/>
              </a:spcBef>
              <a:spcAft>
                <a:spcPts val="0"/>
              </a:spcAft>
            </a:pPr>
            <a:r>
              <a:rPr lang="en-GB" sz="1800" b="1" dirty="0">
                <a:solidFill>
                  <a:srgbClr val="8FAD15"/>
                </a:solidFill>
                <a:effectLst/>
                <a:latin typeface="Gotham Narrow Book"/>
                <a:ea typeface="Arial" panose="020B0604020202020204" pitchFamily="34" charset="0"/>
                <a:cs typeface="Arial" panose="020B0604020202020204" pitchFamily="34" charset="0"/>
              </a:rPr>
              <a:t>1. 	Improved education-based and competency-based pathways</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ZA" sz="1800" dirty="0">
                <a:effectLst/>
                <a:latin typeface="Gotham Narrow Book"/>
                <a:ea typeface="Arial" panose="020B0604020202020204" pitchFamily="34" charset="0"/>
                <a:cs typeface="Arial" panose="020B0604020202020204" pitchFamily="34" charset="0"/>
              </a:rPr>
              <a:t>Improving life orientation content on careers, work-readiness, and competencies</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ZA" sz="1800" dirty="0">
                <a:effectLst/>
                <a:latin typeface="Gotham Narrow Book"/>
                <a:ea typeface="Arial" panose="020B0604020202020204" pitchFamily="34" charset="0"/>
                <a:cs typeface="Arial" panose="020B0604020202020204" pitchFamily="34" charset="0"/>
              </a:rPr>
              <a:t>Expanding after-school programme to develop competencies</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ZA" sz="1800" dirty="0">
                <a:effectLst/>
                <a:latin typeface="Gotham Narrow Book"/>
                <a:ea typeface="Arial" panose="020B0604020202020204" pitchFamily="34" charset="0"/>
                <a:cs typeface="Arial" panose="020B0604020202020204" pitchFamily="34" charset="0"/>
              </a:rPr>
              <a:t>Revising curriculum and modes of learning to maximise relevance to the workplace</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ZA" sz="1800" dirty="0">
                <a:effectLst/>
                <a:latin typeface="Gotham Narrow Book"/>
                <a:ea typeface="Arial" panose="020B0604020202020204" pitchFamily="34" charset="0"/>
                <a:cs typeface="Arial" panose="020B0604020202020204" pitchFamily="34" charset="0"/>
              </a:rPr>
              <a:t>Accelerating the roll-out of focus schools</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Symbol" panose="05050102010706020507" pitchFamily="18" charset="2"/>
              <a:buChar char=""/>
            </a:pPr>
            <a:r>
              <a:rPr lang="en-ZA" sz="1800" dirty="0">
                <a:effectLst/>
                <a:latin typeface="Gotham Narrow Book"/>
                <a:ea typeface="Arial" panose="020B0604020202020204" pitchFamily="34" charset="0"/>
                <a:cs typeface="Arial" panose="020B0604020202020204" pitchFamily="34" charset="0"/>
              </a:rPr>
              <a:t>In partnership with the private sector, roll out an online blended school for those who have not completed their schooling</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228600" marR="0" indent="-228600">
              <a:lnSpc>
                <a:spcPct val="115000"/>
              </a:lnSpc>
              <a:spcBef>
                <a:spcPts val="0"/>
              </a:spcBef>
              <a:spcAft>
                <a:spcPts val="0"/>
              </a:spcAft>
            </a:pPr>
            <a:r>
              <a:rPr lang="en-GB" sz="1800" b="1" dirty="0">
                <a:solidFill>
                  <a:srgbClr val="8FAD15"/>
                </a:solidFill>
                <a:effectLst/>
                <a:latin typeface="Gotham Narrow Book"/>
                <a:ea typeface="Arial" panose="020B0604020202020204" pitchFamily="34" charset="0"/>
                <a:cs typeface="Arial" panose="020B0604020202020204" pitchFamily="34" charset="0"/>
              </a:rPr>
              <a:t>2.	Improved post-school and tertiary education pathways</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ZA" sz="1800" dirty="0">
                <a:effectLst/>
                <a:latin typeface="Gotham Narrow Book"/>
                <a:ea typeface="Arial" panose="020B0604020202020204" pitchFamily="34" charset="0"/>
                <a:cs typeface="Times New Roman" panose="02020603050405020304" pitchFamily="18" charset="0"/>
              </a:rPr>
              <a:t>Investigating the feasibility and developing a strategy to expand the number of universities (private sector and public sector) and TVET colleges</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Symbol" panose="05050102010706020507" pitchFamily="18" charset="2"/>
              <a:buChar char=""/>
            </a:pPr>
            <a:r>
              <a:rPr lang="en-ZA" sz="1800" dirty="0">
                <a:effectLst/>
                <a:latin typeface="Gotham Narrow Book"/>
                <a:ea typeface="Arial" panose="020B0604020202020204" pitchFamily="34" charset="0"/>
                <a:cs typeface="Times New Roman" panose="02020603050405020304" pitchFamily="18" charset="0"/>
              </a:rPr>
              <a:t>Together with the tertiary institutions, enhancing the through-put rates of enrolled tertiary students. </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228600" marR="0" indent="-228600">
              <a:lnSpc>
                <a:spcPct val="115000"/>
              </a:lnSpc>
              <a:spcBef>
                <a:spcPts val="0"/>
              </a:spcBef>
              <a:spcAft>
                <a:spcPts val="0"/>
              </a:spcAft>
            </a:pPr>
            <a:r>
              <a:rPr lang="en-GB" sz="1800" b="1" dirty="0">
                <a:solidFill>
                  <a:srgbClr val="8FAD15"/>
                </a:solidFill>
                <a:effectLst/>
                <a:latin typeface="Gotham Narrow Book"/>
                <a:ea typeface="Arial" panose="020B0604020202020204" pitchFamily="34" charset="0"/>
                <a:cs typeface="Arial" panose="020B0604020202020204" pitchFamily="34" charset="0"/>
              </a:rPr>
              <a:t>3.	Improved work-place skills and productivity pathways</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ZA" sz="1800" dirty="0">
                <a:effectLst/>
                <a:latin typeface="Gotham Narrow Book"/>
                <a:ea typeface="Arial" panose="020B0604020202020204" pitchFamily="34" charset="0"/>
                <a:cs typeface="Times New Roman" panose="02020603050405020304" pitchFamily="18" charset="0"/>
              </a:rPr>
              <a:t>Through the improved understanding of businesses’ skills needs, developing initiatives to enhance experiential learning</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ZA" sz="1800" dirty="0">
                <a:effectLst/>
                <a:latin typeface="Gotham Narrow Book"/>
                <a:ea typeface="Arial" panose="020B0604020202020204" pitchFamily="34" charset="0"/>
                <a:cs typeface="Times New Roman" panose="02020603050405020304" pitchFamily="18" charset="0"/>
              </a:rPr>
              <a:t>Exploring how the DEDAT’s BPO work placement model can be replicated for growth opportunities</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ZA" sz="1800" dirty="0">
                <a:effectLst/>
                <a:latin typeface="Gotham Narrow Book"/>
                <a:ea typeface="Arial" panose="020B0604020202020204" pitchFamily="34" charset="0"/>
                <a:cs typeface="Times New Roman" panose="02020603050405020304" pitchFamily="18" charset="0"/>
              </a:rPr>
              <a:t>Developing innovative models for recognising emerging trends of training</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ZA" sz="1800" dirty="0">
                <a:effectLst/>
                <a:latin typeface="Gotham Narrow Book"/>
                <a:ea typeface="Arial" panose="020B0604020202020204" pitchFamily="34" charset="0"/>
                <a:cs typeface="Times New Roman" panose="02020603050405020304" pitchFamily="18" charset="0"/>
              </a:rPr>
              <a:t>Working with the private sector with respect to their hiring practices</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ZA" sz="1800" dirty="0">
                <a:effectLst/>
                <a:latin typeface="Gotham Narrow Book"/>
                <a:ea typeface="Arial" panose="020B0604020202020204" pitchFamily="34" charset="0"/>
                <a:cs typeface="Times New Roman" panose="02020603050405020304" pitchFamily="18" charset="0"/>
              </a:rPr>
              <a:t>Strengthening dialogue between SMMEs and SETAs</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ZA" sz="1800" dirty="0">
                <a:effectLst/>
                <a:latin typeface="Gotham Narrow Book"/>
                <a:ea typeface="Arial" panose="020B0604020202020204" pitchFamily="34" charset="0"/>
                <a:cs typeface="Times New Roman" panose="02020603050405020304" pitchFamily="18" charset="0"/>
              </a:rPr>
              <a:t>Forging closer relationships with the Presidential Employment Stimulus team and the private sector</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Symbol" panose="05050102010706020507" pitchFamily="18" charset="2"/>
              <a:buChar char=""/>
            </a:pPr>
            <a:r>
              <a:rPr lang="en-ZA" sz="1800" dirty="0">
                <a:effectLst/>
                <a:latin typeface="Gotham Narrow Book"/>
                <a:ea typeface="Arial" panose="020B0604020202020204" pitchFamily="34" charset="0"/>
                <a:cs typeface="Times New Roman" panose="02020603050405020304" pitchFamily="18" charset="0"/>
              </a:rPr>
              <a:t>Championing and investing in programmes to deliver digital skills</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228600" marR="0" indent="-228600">
              <a:lnSpc>
                <a:spcPct val="115000"/>
              </a:lnSpc>
              <a:spcBef>
                <a:spcPts val="0"/>
              </a:spcBef>
              <a:spcAft>
                <a:spcPts val="0"/>
              </a:spcAft>
            </a:pPr>
            <a:r>
              <a:rPr lang="en-GB" sz="1800" b="1" dirty="0">
                <a:solidFill>
                  <a:srgbClr val="8FAD15"/>
                </a:solidFill>
                <a:effectLst/>
                <a:latin typeface="Gotham Narrow Book"/>
                <a:ea typeface="Arial" panose="020B0604020202020204" pitchFamily="34" charset="0"/>
                <a:cs typeface="Arial" panose="020B0604020202020204" pitchFamily="34" charset="0"/>
              </a:rPr>
              <a:t>4.	Bringing economic pathways and opportunities closer to citizens and communities and vice versa</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ZA" sz="1800" dirty="0">
                <a:effectLst/>
                <a:latin typeface="Gotham Narrow Book"/>
                <a:ea typeface="Arial" panose="020B0604020202020204" pitchFamily="34" charset="0"/>
                <a:cs typeface="Arial" panose="020B0604020202020204" pitchFamily="34" charset="0"/>
              </a:rPr>
              <a:t>Overcoming the digital divide by making devices, connectivity, and relevant learning content available and accessible to all learners</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ZA" sz="1800" dirty="0">
                <a:effectLst/>
                <a:latin typeface="Gotham Narrow Book"/>
                <a:ea typeface="Arial" panose="020B0604020202020204" pitchFamily="34" charset="0"/>
                <a:cs typeface="Arial" panose="020B0604020202020204" pitchFamily="34" charset="0"/>
              </a:rPr>
              <a:t>Creating the enabling environment</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ZA" sz="1800" dirty="0">
                <a:effectLst/>
                <a:latin typeface="Gotham Narrow Book"/>
                <a:ea typeface="Arial" panose="020B0604020202020204" pitchFamily="34" charset="0"/>
                <a:cs typeface="Arial" panose="020B0604020202020204" pitchFamily="34" charset="0"/>
              </a:rPr>
              <a:t>Developing a vibrant, functional housing market as well as a land assembly pipeline</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ZA" sz="1800" dirty="0">
                <a:effectLst/>
                <a:latin typeface="Gotham Narrow Book"/>
                <a:ea typeface="Arial" panose="020B0604020202020204" pitchFamily="34" charset="0"/>
                <a:cs typeface="Arial" panose="020B0604020202020204" pitchFamily="34" charset="0"/>
              </a:rPr>
              <a:t>Work with municipalities to support homeowner-driven small scale development</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ZA" sz="1800" dirty="0">
                <a:effectLst/>
                <a:latin typeface="Gotham Narrow Book"/>
                <a:ea typeface="Arial" panose="020B0604020202020204" pitchFamily="34" charset="0"/>
                <a:cs typeface="Arial" panose="020B0604020202020204" pitchFamily="34" charset="0"/>
              </a:rPr>
              <a:t>Collaborating with the PFA 6 with respect to improving public transport to reduce commuting times</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ZA" sz="1800" dirty="0">
                <a:effectLst/>
                <a:latin typeface="Gotham Narrow Book"/>
                <a:ea typeface="Arial" panose="020B0604020202020204" pitchFamily="34" charset="0"/>
                <a:cs typeface="Arial" panose="020B0604020202020204" pitchFamily="34" charset="0"/>
              </a:rPr>
              <a:t>Developing an overall Western Cape township strategy as well as township action plans within targeted communities</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ZA" sz="1800" dirty="0">
                <a:effectLst/>
                <a:latin typeface="Gotham Narrow Book"/>
                <a:ea typeface="Arial" panose="020B0604020202020204" pitchFamily="34" charset="0"/>
                <a:cs typeface="Arial" panose="020B0604020202020204" pitchFamily="34" charset="0"/>
              </a:rPr>
              <a:t>Considering whether programmes such as the Western Cape Government’s Year Beyond Programme and the Expanded Public Works Programme can be used to assist skills transfer into township-based growth opportunities</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Symbol" panose="05050102010706020507" pitchFamily="18" charset="2"/>
              <a:buChar char=""/>
            </a:pPr>
            <a:r>
              <a:rPr lang="en-ZA" sz="1800" dirty="0">
                <a:effectLst/>
                <a:latin typeface="Gotham Narrow Book"/>
                <a:ea typeface="Arial" panose="020B0604020202020204" pitchFamily="34" charset="0"/>
                <a:cs typeface="Arial" panose="020B0604020202020204" pitchFamily="34" charset="0"/>
              </a:rPr>
              <a:t>Improving urban management in townships to support investment</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25923F-580B-A047-9C0E-6EE78A3965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1781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a:lnSpc>
                <a:spcPct val="115000"/>
              </a:lnSpc>
              <a:spcBef>
                <a:spcPts val="0"/>
              </a:spcBef>
              <a:spcAft>
                <a:spcPts val="0"/>
              </a:spcAft>
              <a:buFont typeface="Symbol" panose="05050102010706020507" pitchFamily="18" charset="2"/>
              <a:buNone/>
            </a:pPr>
            <a:r>
              <a:rPr lang="en-ZA" b="1" dirty="0">
                <a:solidFill>
                  <a:srgbClr val="8FAD15"/>
                </a:solidFill>
                <a:effectLst/>
                <a:latin typeface="Gotham Narrow Book"/>
              </a:rPr>
              <a:t>5. Enhancing entrepreneurship pathways</a:t>
            </a:r>
          </a:p>
          <a:p>
            <a:pPr marL="171450" marR="0" lvl="0" indent="-171450" algn="just">
              <a:lnSpc>
                <a:spcPct val="115000"/>
              </a:lnSpc>
              <a:spcBef>
                <a:spcPts val="0"/>
              </a:spcBef>
              <a:spcAft>
                <a:spcPts val="0"/>
              </a:spcAft>
              <a:buFont typeface="Arial" panose="020B0604020202020204" pitchFamily="34" charset="0"/>
              <a:buChar char="•"/>
            </a:pPr>
            <a:r>
              <a:rPr lang="en-GB" dirty="0">
                <a:effectLst/>
              </a:rPr>
              <a:t> </a:t>
            </a:r>
            <a:r>
              <a:rPr lang="en-ZA" sz="1200" dirty="0">
                <a:effectLst/>
                <a:latin typeface="Gotham Narrow Book"/>
                <a:ea typeface="Arial" panose="020B0604020202020204" pitchFamily="34" charset="0"/>
                <a:cs typeface="Arial" panose="020B0604020202020204" pitchFamily="34" charset="0"/>
              </a:rPr>
              <a:t>Understanding the impact of compliance enforcement on local businesses</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ZA" sz="1200" dirty="0">
                <a:effectLst/>
                <a:latin typeface="Gotham Narrow Book"/>
                <a:ea typeface="Arial" panose="020B0604020202020204" pitchFamily="34" charset="0"/>
                <a:cs typeface="Arial" panose="020B0604020202020204" pitchFamily="34" charset="0"/>
              </a:rPr>
              <a:t>Leveraging existing digital entrepreneurial platforms to provide support to entrepreneurs</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ZA" sz="1200" dirty="0">
                <a:effectLst/>
                <a:latin typeface="Gotham Narrow Book"/>
                <a:ea typeface="Arial" panose="020B0604020202020204" pitchFamily="34" charset="0"/>
                <a:cs typeface="Arial" panose="020B0604020202020204" pitchFamily="34" charset="0"/>
              </a:rPr>
              <a:t>Supporting opportunities for microbusiness support for women, including ECD</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ZA" sz="1200" dirty="0">
                <a:effectLst/>
                <a:latin typeface="Gotham Narrow Book"/>
                <a:ea typeface="Arial" panose="020B0604020202020204" pitchFamily="34" charset="0"/>
                <a:cs typeface="Arial" panose="020B0604020202020204" pitchFamily="34" charset="0"/>
              </a:rPr>
              <a:t>Identifying and address challenges and ease of doing business, including the concerns about crime and safety</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ZA" sz="1200" dirty="0">
                <a:effectLst/>
                <a:latin typeface="Gotham Narrow Book"/>
                <a:ea typeface="Arial" panose="020B0604020202020204" pitchFamily="34" charset="0"/>
                <a:cs typeface="Arial" panose="020B0604020202020204" pitchFamily="34" charset="0"/>
              </a:rPr>
              <a:t>Developing campaigns to promote entrepreneurship and microbusiness. </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ZA" sz="1200" dirty="0">
                <a:effectLst/>
                <a:latin typeface="Gotham Narrow Book"/>
                <a:ea typeface="Arial" panose="020B0604020202020204" pitchFamily="34" charset="0"/>
                <a:cs typeface="Arial" panose="020B0604020202020204" pitchFamily="34" charset="0"/>
              </a:rPr>
              <a:t>Conducting an international benchmarking of South Africa’s labour legislation and regulations</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ZA" sz="1200" dirty="0">
                <a:effectLst/>
                <a:latin typeface="Gotham Narrow Book"/>
                <a:ea typeface="Arial" panose="020B0604020202020204" pitchFamily="34" charset="0"/>
                <a:cs typeface="Arial" panose="020B0604020202020204" pitchFamily="34" charset="0"/>
              </a:rPr>
              <a:t>Supporting the entrepreneurship pathway from skills (business skills) to SMME support</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Symbol" panose="05050102010706020507" pitchFamily="18" charset="2"/>
              <a:buChar char=""/>
            </a:pPr>
            <a:r>
              <a:rPr lang="en-ZA" sz="1200" dirty="0">
                <a:effectLst/>
                <a:latin typeface="Gotham Narrow Book"/>
                <a:ea typeface="Arial" panose="020B0604020202020204" pitchFamily="34" charset="0"/>
                <a:cs typeface="Arial" panose="020B0604020202020204" pitchFamily="34" charset="0"/>
              </a:rPr>
              <a:t>Developing school-based collaborative programmes with private sector</a:t>
            </a:r>
          </a:p>
          <a:p>
            <a:pPr marL="0" marR="0" lvl="0" indent="0" algn="just">
              <a:lnSpc>
                <a:spcPct val="107000"/>
              </a:lnSpc>
              <a:spcBef>
                <a:spcPts val="0"/>
              </a:spcBef>
              <a:spcAft>
                <a:spcPts val="800"/>
              </a:spcAft>
              <a:buFont typeface="Symbol" panose="05050102010706020507" pitchFamily="18" charset="2"/>
              <a:buNone/>
            </a:pP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228600" marR="0" indent="-228600">
              <a:lnSpc>
                <a:spcPct val="115000"/>
              </a:lnSpc>
              <a:spcBef>
                <a:spcPts val="0"/>
              </a:spcBef>
              <a:spcAft>
                <a:spcPts val="0"/>
              </a:spcAft>
            </a:pPr>
            <a:r>
              <a:rPr lang="en-GB" sz="1200" b="1" dirty="0">
                <a:solidFill>
                  <a:srgbClr val="8FAD15"/>
                </a:solidFill>
                <a:effectLst/>
                <a:latin typeface="Gotham Narrow Book"/>
                <a:ea typeface="Arial" panose="020B0604020202020204" pitchFamily="34" charset="0"/>
                <a:cs typeface="Arial" panose="020B0604020202020204" pitchFamily="34" charset="0"/>
              </a:rPr>
              <a:t>6.	Strategic coordination and strengthened ecosystems</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ZA" sz="1200" dirty="0">
                <a:effectLst/>
                <a:latin typeface="Gotham Narrow Book"/>
                <a:ea typeface="Arial" panose="020B0604020202020204" pitchFamily="34" charset="0"/>
                <a:cs typeface="Arial" panose="020B0604020202020204" pitchFamily="34" charset="0"/>
              </a:rPr>
              <a:t>Increasing economic IQ about learning, schools, entrepreneurship, and microbusiness, providing open data</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Symbol" panose="05050102010706020507" pitchFamily="18" charset="2"/>
              <a:buChar char=""/>
            </a:pPr>
            <a:r>
              <a:rPr lang="en-ZA" sz="1200" dirty="0">
                <a:effectLst/>
                <a:latin typeface="Gotham Narrow Book"/>
                <a:ea typeface="Arial" panose="020B0604020202020204" pitchFamily="34" charset="0"/>
                <a:cs typeface="Arial" panose="020B0604020202020204" pitchFamily="34" charset="0"/>
              </a:rPr>
              <a:t>Working with the private sector, including training institutions, to enhance the relevance of skills and education training and to reduce the skills mismatch</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25923F-580B-A047-9C0E-6EE78A3965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9831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25923F-580B-A047-9C0E-6EE78A3965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33123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ags" Target="../tags/tag25.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tags" Target="../tags/tag29.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tags" Target="../tags/tag35.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8.xml"/><Relationship Id="rId1" Type="http://schemas.openxmlformats.org/officeDocument/2006/relationships/tags" Target="../tags/tag37.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0.xml"/><Relationship Id="rId1" Type="http://schemas.openxmlformats.org/officeDocument/2006/relationships/tags" Target="../tags/tag39.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2.xml"/><Relationship Id="rId1" Type="http://schemas.openxmlformats.org/officeDocument/2006/relationships/tags" Target="../tags/tag41.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0.xml"/><Relationship Id="rId1" Type="http://schemas.openxmlformats.org/officeDocument/2006/relationships/tags" Target="../tags/tag49.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2.xml"/><Relationship Id="rId1" Type="http://schemas.openxmlformats.org/officeDocument/2006/relationships/tags" Target="../tags/tag51.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4.xml"/><Relationship Id="rId1" Type="http://schemas.openxmlformats.org/officeDocument/2006/relationships/tags" Target="../tags/tag53.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6.xml"/><Relationship Id="rId1" Type="http://schemas.openxmlformats.org/officeDocument/2006/relationships/tags" Target="../tags/tag55.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8.xml"/><Relationship Id="rId1" Type="http://schemas.openxmlformats.org/officeDocument/2006/relationships/tags" Target="../tags/tag57.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0.xml"/><Relationship Id="rId1" Type="http://schemas.openxmlformats.org/officeDocument/2006/relationships/tags" Target="../tags/tag59.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2.xml"/><Relationship Id="rId1" Type="http://schemas.openxmlformats.org/officeDocument/2006/relationships/tags" Target="../tags/tag61.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4.xml"/><Relationship Id="rId1" Type="http://schemas.openxmlformats.org/officeDocument/2006/relationships/tags" Target="../tags/tag63.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6.xml"/><Relationship Id="rId1" Type="http://schemas.openxmlformats.org/officeDocument/2006/relationships/tags" Target="../tags/tag65.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8.xml"/><Relationship Id="rId1" Type="http://schemas.openxmlformats.org/officeDocument/2006/relationships/tags" Target="../tags/tag67.xml"/></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0.xml"/><Relationship Id="rId1" Type="http://schemas.openxmlformats.org/officeDocument/2006/relationships/tags" Target="../tags/tag69.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2.xml"/><Relationship Id="rId1" Type="http://schemas.openxmlformats.org/officeDocument/2006/relationships/tags" Target="../tags/tag7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4.xml"/><Relationship Id="rId1" Type="http://schemas.openxmlformats.org/officeDocument/2006/relationships/tags" Target="../tags/tag73.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6.xml"/><Relationship Id="rId1" Type="http://schemas.openxmlformats.org/officeDocument/2006/relationships/tags" Target="../tags/tag75.xml"/></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8.xml"/><Relationship Id="rId1" Type="http://schemas.openxmlformats.org/officeDocument/2006/relationships/tags" Target="../tags/tag77.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0.xml"/><Relationship Id="rId1" Type="http://schemas.openxmlformats.org/officeDocument/2006/relationships/tags" Target="../tags/tag79.xml"/></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2.xml"/><Relationship Id="rId1" Type="http://schemas.openxmlformats.org/officeDocument/2006/relationships/tags" Target="../tags/tag8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4.xml"/><Relationship Id="rId1" Type="http://schemas.openxmlformats.org/officeDocument/2006/relationships/tags" Target="../tags/tag83.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6.xml"/><Relationship Id="rId1" Type="http://schemas.openxmlformats.org/officeDocument/2006/relationships/tags" Target="../tags/tag85.xml"/></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8.xml"/><Relationship Id="rId1" Type="http://schemas.openxmlformats.org/officeDocument/2006/relationships/tags" Target="../tags/tag87.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3392" y="3429001"/>
            <a:ext cx="10945216" cy="1008113"/>
          </a:xfrm>
          <a:noFill/>
          <a:extLst>
            <a:ext uri="{909E8E84-426E-40DD-AFC4-6F175D3DCCD1}">
              <a14:hiddenFill xmlns:a14="http://schemas.microsoft.com/office/drawing/2010/main">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623392" y="4532528"/>
            <a:ext cx="10945216"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9552384" y="5398046"/>
            <a:ext cx="2016224"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4847397" y="5398046"/>
            <a:ext cx="2112235"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6960096" y="5398046"/>
            <a:ext cx="2592288"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6" name="Picture 5" descr="Shape, rectangle&#10;&#10;Description automatically generated">
            <a:extLst>
              <a:ext uri="{FF2B5EF4-FFF2-40B4-BE49-F238E27FC236}">
                <a16:creationId xmlns:a16="http://schemas.microsoft.com/office/drawing/2014/main" id="{8F4B28A5-175F-4616-AB3B-7AD74BC551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2700190"/>
          </a:xfrm>
          <a:prstGeom prst="rect">
            <a:avLst/>
          </a:prstGeom>
        </p:spPr>
      </p:pic>
    </p:spTree>
    <p:extLst>
      <p:ext uri="{BB962C8B-B14F-4D97-AF65-F5344CB8AC3E}">
        <p14:creationId xmlns:p14="http://schemas.microsoft.com/office/powerpoint/2010/main" val="3310453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8"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val="2494270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2"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393701" y="1412777"/>
            <a:ext cx="11462940"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1731468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5" name="Text Placeholder 4"/>
          <p:cNvSpPr>
            <a:spLocks noGrp="1"/>
          </p:cNvSpPr>
          <p:nvPr>
            <p:ph type="body" sz="quarter" idx="14"/>
          </p:nvPr>
        </p:nvSpPr>
        <p:spPr>
          <a:xfrm>
            <a:off x="393701"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6442373"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6992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1740265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4"/>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814918" y="2276873"/>
            <a:ext cx="1104172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8" name="Picture 11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242872" y="6163537"/>
            <a:ext cx="1115548" cy="427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906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4" name="Picture Placeholder 3"/>
          <p:cNvSpPr>
            <a:spLocks noGrp="1"/>
          </p:cNvSpPr>
          <p:nvPr>
            <p:ph type="pic" sz="quarter" idx="14" hasCustomPrompt="1"/>
          </p:nvPr>
        </p:nvSpPr>
        <p:spPr>
          <a:xfrm>
            <a:off x="431801" y="1412775"/>
            <a:ext cx="3878097"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4597929" y="1412777"/>
            <a:ext cx="729681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1753971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8688289" y="1412776"/>
            <a:ext cx="3206023"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431801" y="1412777"/>
            <a:ext cx="8006556"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374805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49"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3532181"/>
            <a:ext cx="11462940"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608184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49"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514807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50"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2986364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1800">
                <a:solidFill>
                  <a:schemeClr val="accent3"/>
                </a:solidFill>
              </a:defRPr>
            </a:lvl1pPr>
          </a:lstStyle>
          <a:p>
            <a:endParaRPr lang="en-GB" dirty="0">
              <a:solidFill>
                <a:srgbClr val="998F86"/>
              </a:solidFill>
            </a:endParaRPr>
          </a:p>
        </p:txBody>
      </p:sp>
      <p:sp>
        <p:nvSpPr>
          <p:cNvPr id="10" name="Text Placeholder 4"/>
          <p:cNvSpPr>
            <a:spLocks noGrp="1"/>
          </p:cNvSpPr>
          <p:nvPr>
            <p:ph type="body" sz="quarter" idx="10"/>
          </p:nvPr>
        </p:nvSpPr>
        <p:spPr>
          <a:xfrm>
            <a:off x="393701" y="1196753"/>
            <a:ext cx="11462940"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06776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6" name="Picture Placeholder 3"/>
          <p:cNvSpPr>
            <a:spLocks noGrp="1"/>
          </p:cNvSpPr>
          <p:nvPr>
            <p:ph type="pic" sz="quarter" idx="14" hasCustomPrompt="1"/>
          </p:nvPr>
        </p:nvSpPr>
        <p:spPr>
          <a:xfrm>
            <a:off x="387050"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431801" y="3703287"/>
            <a:ext cx="11462940"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1345169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431801"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431801" y="2975180"/>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431801" y="4537584"/>
            <a:ext cx="3878097"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4597929" y="1412776"/>
            <a:ext cx="7296811"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5298519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8016644"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8016644" y="2976533"/>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8016644" y="4540290"/>
            <a:ext cx="3878097"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431801" y="1412778"/>
            <a:ext cx="7405311"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2040363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4"/>
        </a:solidFill>
        <a:effectLst/>
      </p:bgPr>
    </p:bg>
    <p:spTree>
      <p:nvGrpSpPr>
        <p:cNvPr id="1" name=""/>
        <p:cNvGrpSpPr/>
        <p:nvPr/>
      </p:nvGrpSpPr>
      <p:grpSpPr>
        <a:xfrm>
          <a:off x="0" y="0"/>
          <a:ext cx="0" cy="0"/>
          <a:chOff x="0" y="0"/>
          <a:chExt cx="0" cy="0"/>
        </a:xfrm>
      </p:grpSpPr>
      <p:sp>
        <p:nvSpPr>
          <p:cNvPr id="2" name="Rectangle 1"/>
          <p:cNvSpPr/>
          <p:nvPr userDrawn="1"/>
        </p:nvSpPr>
        <p:spPr>
          <a:xfrm>
            <a:off x="2913435" y="1790072"/>
            <a:ext cx="6336704"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12" name="Text Placeholder 5"/>
          <p:cNvSpPr>
            <a:spLocks noGrp="1"/>
          </p:cNvSpPr>
          <p:nvPr>
            <p:ph type="body" sz="quarter" idx="10" hasCustomPrompt="1"/>
          </p:nvPr>
        </p:nvSpPr>
        <p:spPr>
          <a:xfrm>
            <a:off x="3779997" y="2696461"/>
            <a:ext cx="5196324"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3779997" y="2963910"/>
            <a:ext cx="5196324"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4246240"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3779996"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6840159"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6373915"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3779997" y="3768568"/>
            <a:ext cx="4978745"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3779996" y="4043102"/>
            <a:ext cx="4978745"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393700" y="565702"/>
            <a:ext cx="2404826" cy="584775"/>
          </a:xfrm>
          <a:prstGeom prst="rect">
            <a:avLst/>
          </a:prstGeom>
        </p:spPr>
        <p:txBody>
          <a:bodyPr wrap="none">
            <a:spAutoFit/>
          </a:bodyPr>
          <a:lstStyle/>
          <a:p>
            <a:r>
              <a:rPr lang="en-US" sz="3200" dirty="0">
                <a:solidFill>
                  <a:prstClr val="white"/>
                </a:solidFill>
                <a:ea typeface="+mj-ea"/>
                <a:cs typeface="+mj-cs"/>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3779995" y="4333520"/>
            <a:ext cx="4465773"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3029719" y="1859446"/>
            <a:ext cx="2217710" cy="8492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Shape, rectangle&#10;&#10;Description automatically generated">
            <a:extLst>
              <a:ext uri="{FF2B5EF4-FFF2-40B4-BE49-F238E27FC236}">
                <a16:creationId xmlns:a16="http://schemas.microsoft.com/office/drawing/2014/main" id="{4B218B1C-103E-40ED-AFB3-E83144F682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79995" y="3331665"/>
            <a:ext cx="5470144" cy="64873"/>
          </a:xfrm>
          <a:prstGeom prst="rect">
            <a:avLst/>
          </a:prstGeom>
        </p:spPr>
      </p:pic>
    </p:spTree>
    <p:extLst>
      <p:ext uri="{BB962C8B-B14F-4D97-AF65-F5344CB8AC3E}">
        <p14:creationId xmlns:p14="http://schemas.microsoft.com/office/powerpoint/2010/main" val="606355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4"/>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2351584" y="3861049"/>
            <a:ext cx="9601067"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4" name="Picture 3" descr="Shape, rectangle&#10;&#10;Description automatically generated">
            <a:extLst>
              <a:ext uri="{FF2B5EF4-FFF2-40B4-BE49-F238E27FC236}">
                <a16:creationId xmlns:a16="http://schemas.microsoft.com/office/drawing/2014/main" id="{964789CB-CD92-405B-9055-78FC1169E8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700" y="3364896"/>
            <a:ext cx="11798299" cy="64104"/>
          </a:xfrm>
          <a:prstGeom prst="rect">
            <a:avLst/>
          </a:prstGeom>
        </p:spPr>
      </p:pic>
    </p:spTree>
    <p:extLst>
      <p:ext uri="{BB962C8B-B14F-4D97-AF65-F5344CB8AC3E}">
        <p14:creationId xmlns:p14="http://schemas.microsoft.com/office/powerpoint/2010/main" val="39044911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2230-BBFF-72E0-9FF5-D10E05DACBD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EFE2C02-26E0-0E26-7A08-8522712B12B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9D8A40D-F904-E7B3-C671-84238493A825}"/>
              </a:ext>
            </a:extLst>
          </p:cNvPr>
          <p:cNvSpPr>
            <a:spLocks noGrp="1"/>
          </p:cNvSpPr>
          <p:nvPr>
            <p:ph type="dt" sz="half" idx="10"/>
          </p:nvPr>
        </p:nvSpPr>
        <p:spPr/>
        <p:txBody>
          <a:bodyPr/>
          <a:lstStyle/>
          <a:p>
            <a:fld id="{697A742B-C58D-4249-ADCB-E96F32027B39}" type="datetimeFigureOut">
              <a:rPr lang="en-US" smtClean="0"/>
              <a:t>7/18/2023</a:t>
            </a:fld>
            <a:endParaRPr lang="en-US"/>
          </a:p>
        </p:txBody>
      </p:sp>
      <p:sp>
        <p:nvSpPr>
          <p:cNvPr id="5" name="Footer Placeholder 4">
            <a:extLst>
              <a:ext uri="{FF2B5EF4-FFF2-40B4-BE49-F238E27FC236}">
                <a16:creationId xmlns:a16="http://schemas.microsoft.com/office/drawing/2014/main" id="{64FD53DF-3074-8BA2-047B-464BA538B2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97E57D-2CD0-4CA9-37F3-3CFC74ADA55E}"/>
              </a:ext>
            </a:extLst>
          </p:cNvPr>
          <p:cNvSpPr>
            <a:spLocks noGrp="1"/>
          </p:cNvSpPr>
          <p:nvPr>
            <p:ph type="sldNum" sz="quarter" idx="12"/>
          </p:nvPr>
        </p:nvSpPr>
        <p:spPr/>
        <p:txBody>
          <a:bodyPr/>
          <a:lstStyle/>
          <a:p>
            <a:fld id="{BF18C4E2-EBDD-CC41-B64A-13AA59200D3D}" type="slidenum">
              <a:rPr lang="en-US" smtClean="0"/>
              <a:t>‹#›</a:t>
            </a:fld>
            <a:endParaRPr lang="en-US"/>
          </a:p>
        </p:txBody>
      </p:sp>
    </p:spTree>
    <p:extLst>
      <p:ext uri="{BB962C8B-B14F-4D97-AF65-F5344CB8AC3E}">
        <p14:creationId xmlns:p14="http://schemas.microsoft.com/office/powerpoint/2010/main" val="5311262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126447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87675-6BDA-45F3-BBBB-069D74D1AB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E3F8BA-392B-4130-969C-F33AE6059678}"/>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809F32-7AFF-44F7-8775-A4109AAE9199}"/>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9EED129F-D0A9-4D56-B42B-EC3034331C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D6B80B3-9FD1-4BDA-9F67-A69616BD8E1E}"/>
              </a:ext>
            </a:extLst>
          </p:cNvPr>
          <p:cNvSpPr>
            <a:spLocks noGrp="1"/>
          </p:cNvSpPr>
          <p:nvPr>
            <p:ph type="sldNum" sz="quarter" idx="12"/>
          </p:nvPr>
        </p:nvSpPr>
        <p:spPr/>
        <p:txBody>
          <a:bodyPr/>
          <a:lstStyle/>
          <a:p>
            <a:fld id="{F699A4B6-A068-4D60-9B96-1CE91C7D4B8C}" type="slidenum">
              <a:rPr lang="en-US" smtClean="0"/>
              <a:t>‹#›</a:t>
            </a:fld>
            <a:endParaRPr lang="en-US" dirty="0"/>
          </a:p>
        </p:txBody>
      </p:sp>
    </p:spTree>
    <p:extLst>
      <p:ext uri="{BB962C8B-B14F-4D97-AF65-F5344CB8AC3E}">
        <p14:creationId xmlns:p14="http://schemas.microsoft.com/office/powerpoint/2010/main" val="36443163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91BAE5-148E-4E58-80CC-BDB97CD74AAA}"/>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A6589CEF-7964-4D47-9CCF-8DAAC0A8B7D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65D07DA-2BE6-47D1-9C7C-ADA453CA1D0E}"/>
              </a:ext>
            </a:extLst>
          </p:cNvPr>
          <p:cNvSpPr>
            <a:spLocks noGrp="1"/>
          </p:cNvSpPr>
          <p:nvPr>
            <p:ph type="sldNum" sz="quarter" idx="12"/>
          </p:nvPr>
        </p:nvSpPr>
        <p:spPr/>
        <p:txBody>
          <a:bodyPr/>
          <a:lstStyle/>
          <a:p>
            <a:fld id="{F699A4B6-A068-4D60-9B96-1CE91C7D4B8C}" type="slidenum">
              <a:rPr lang="en-US" smtClean="0"/>
              <a:t>‹#›</a:t>
            </a:fld>
            <a:endParaRPr lang="en-US" dirty="0"/>
          </a:p>
        </p:txBody>
      </p:sp>
    </p:spTree>
    <p:extLst>
      <p:ext uri="{BB962C8B-B14F-4D97-AF65-F5344CB8AC3E}">
        <p14:creationId xmlns:p14="http://schemas.microsoft.com/office/powerpoint/2010/main" val="39441247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0448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0"/>
          </p:nvPr>
        </p:nvSpPr>
        <p:spPr>
          <a:xfrm>
            <a:off x="393701"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6442373"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424711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8"/>
            <a:ext cx="12192000" cy="6857464"/>
          </a:xfrm>
          <a:prstGeom prst="rect">
            <a:avLst/>
          </a:prstGeom>
        </p:spPr>
      </p:pic>
      <p:sp>
        <p:nvSpPr>
          <p:cNvPr id="2" name="Title 1"/>
          <p:cNvSpPr>
            <a:spLocks noGrp="1"/>
          </p:cNvSpPr>
          <p:nvPr>
            <p:ph type="ctrTitle" hasCustomPrompt="1"/>
          </p:nvPr>
        </p:nvSpPr>
        <p:spPr>
          <a:xfrm>
            <a:off x="393701" y="180976"/>
            <a:ext cx="11341100" cy="876300"/>
          </a:xfrm>
          <a:prstGeom prst="rect">
            <a:avLst/>
          </a:prstGeom>
        </p:spPr>
        <p:txBody>
          <a:bodyPr anchor="ctr">
            <a:normAutofit/>
          </a:bodyPr>
          <a:lstStyle>
            <a:lvl1pPr algn="l">
              <a:defRPr sz="2800" b="1">
                <a:solidFill>
                  <a:srgbClr val="003399"/>
                </a:solidFill>
                <a:latin typeface="Century Gothic" pitchFamily="34" charset="0"/>
              </a:defRPr>
            </a:lvl1pPr>
          </a:lstStyle>
          <a:p>
            <a:r>
              <a:rPr lang="en-US" dirty="0"/>
              <a:t>Heading</a:t>
            </a:r>
            <a:endParaRPr lang="en-ZA" dirty="0"/>
          </a:p>
        </p:txBody>
      </p:sp>
      <p:sp>
        <p:nvSpPr>
          <p:cNvPr id="3" name="Subtitle 2"/>
          <p:cNvSpPr>
            <a:spLocks noGrp="1"/>
          </p:cNvSpPr>
          <p:nvPr>
            <p:ph type="subTitle" idx="1" hasCustomPrompt="1"/>
          </p:nvPr>
        </p:nvSpPr>
        <p:spPr>
          <a:xfrm>
            <a:off x="393701" y="1266826"/>
            <a:ext cx="11341100" cy="4524375"/>
          </a:xfrm>
          <a:prstGeom prst="rect">
            <a:avLst/>
          </a:prstGeom>
        </p:spPr>
        <p:txBody>
          <a:bodyPr>
            <a:normAutofit/>
          </a:bodyPr>
          <a:lstStyle>
            <a:lvl1pPr marL="0" indent="0" algn="l">
              <a:buNone/>
              <a:defRPr sz="1800">
                <a:solidFill>
                  <a:schemeClr val="tx1"/>
                </a:solidFill>
                <a:latin typeface="Century Gothic" pitchFamily="34" charset="0"/>
              </a:defRPr>
            </a:lvl1pPr>
            <a:lvl2pPr marL="180975" indent="-180975" algn="l">
              <a:buFont typeface="Arial" pitchFamily="34" charset="0"/>
              <a:buChar char="•"/>
              <a:defRPr sz="1400">
                <a:solidFill>
                  <a:schemeClr val="tx1"/>
                </a:solidFill>
                <a:latin typeface="Century Gothic" pitchFamily="34" charset="0"/>
              </a:defRPr>
            </a:lvl2pPr>
            <a:lvl3pPr marL="914400" indent="0" algn="l">
              <a:buNone/>
              <a:defRPr>
                <a:solidFill>
                  <a:schemeClr val="tx1">
                    <a:tint val="75000"/>
                  </a:schemeClr>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Sub-heading</a:t>
            </a:r>
          </a:p>
          <a:p>
            <a:pPr lvl="1"/>
            <a:r>
              <a:rPr lang="en-US" dirty="0"/>
              <a:t>text</a:t>
            </a:r>
          </a:p>
        </p:txBody>
      </p:sp>
    </p:spTree>
    <p:extLst>
      <p:ext uri="{BB962C8B-B14F-4D97-AF65-F5344CB8AC3E}">
        <p14:creationId xmlns:p14="http://schemas.microsoft.com/office/powerpoint/2010/main" val="19376171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3392" y="3429001"/>
            <a:ext cx="10945216" cy="1008113"/>
          </a:xfrm>
          <a:noFill/>
          <a:extLst>
            <a:ext uri="{909E8E84-426E-40DD-AFC4-6F175D3DCCD1}">
              <a14:hiddenFill xmlns:a14="http://schemas.microsoft.com/office/drawing/2010/main">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623392" y="4532528"/>
            <a:ext cx="10945216"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9552384" y="5398046"/>
            <a:ext cx="2016224"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4847397" y="5398046"/>
            <a:ext cx="2112235"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6960096" y="5398046"/>
            <a:ext cx="2592288"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6" name="Picture 5" descr="Shape, rectangle&#10;&#10;Description automatically generated">
            <a:extLst>
              <a:ext uri="{FF2B5EF4-FFF2-40B4-BE49-F238E27FC236}">
                <a16:creationId xmlns:a16="http://schemas.microsoft.com/office/drawing/2014/main" id="{8F4B28A5-175F-4616-AB3B-7AD74BC551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2700190"/>
          </a:xfrm>
          <a:prstGeom prst="rect">
            <a:avLst/>
          </a:prstGeom>
        </p:spPr>
      </p:pic>
    </p:spTree>
    <p:extLst>
      <p:ext uri="{BB962C8B-B14F-4D97-AF65-F5344CB8AC3E}">
        <p14:creationId xmlns:p14="http://schemas.microsoft.com/office/powerpoint/2010/main" val="31639674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1800">
                <a:solidFill>
                  <a:schemeClr val="accent3"/>
                </a:solidFill>
              </a:defRPr>
            </a:lvl1pPr>
          </a:lstStyle>
          <a:p>
            <a:endParaRPr lang="en-GB" dirty="0">
              <a:solidFill>
                <a:srgbClr val="998F86"/>
              </a:solidFill>
            </a:endParaRPr>
          </a:p>
        </p:txBody>
      </p:sp>
      <p:sp>
        <p:nvSpPr>
          <p:cNvPr id="10" name="Text Placeholder 4"/>
          <p:cNvSpPr>
            <a:spLocks noGrp="1"/>
          </p:cNvSpPr>
          <p:nvPr>
            <p:ph type="body" sz="quarter" idx="10"/>
          </p:nvPr>
        </p:nvSpPr>
        <p:spPr>
          <a:xfrm>
            <a:off x="393701" y="1196753"/>
            <a:ext cx="11462940"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026438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0"/>
          </p:nvPr>
        </p:nvSpPr>
        <p:spPr>
          <a:xfrm>
            <a:off x="393701"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6442373"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578563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1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val="5264204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1" name="Text Placeholder 4"/>
          <p:cNvSpPr>
            <a:spLocks noGrp="1"/>
          </p:cNvSpPr>
          <p:nvPr>
            <p:ph type="body" sz="quarter" idx="10"/>
          </p:nvPr>
        </p:nvSpPr>
        <p:spPr>
          <a:xfrm>
            <a:off x="393701" y="1412777"/>
            <a:ext cx="11462940"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534108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4"/>
          </p:nvPr>
        </p:nvSpPr>
        <p:spPr>
          <a:xfrm>
            <a:off x="393701"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6442373"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794925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val="16650209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1"/>
          </p:nvPr>
        </p:nvSpPr>
        <p:spPr>
          <a:xfrm>
            <a:off x="393701" y="1196752"/>
            <a:ext cx="11462940"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064183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393701"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6442373"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583665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1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val="16602451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8"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val="42400645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2"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393701" y="1412777"/>
            <a:ext cx="11462940"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6688112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5" name="Text Placeholder 4"/>
          <p:cNvSpPr>
            <a:spLocks noGrp="1"/>
          </p:cNvSpPr>
          <p:nvPr>
            <p:ph type="body" sz="quarter" idx="14"/>
          </p:nvPr>
        </p:nvSpPr>
        <p:spPr>
          <a:xfrm>
            <a:off x="393701"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6442373"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523083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20002489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4"/>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814918" y="2276873"/>
            <a:ext cx="1104172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8" name="Picture 11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242872" y="6163537"/>
            <a:ext cx="1115548" cy="427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432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4" name="Picture Placeholder 3"/>
          <p:cNvSpPr>
            <a:spLocks noGrp="1"/>
          </p:cNvSpPr>
          <p:nvPr>
            <p:ph type="pic" sz="quarter" idx="14" hasCustomPrompt="1"/>
          </p:nvPr>
        </p:nvSpPr>
        <p:spPr>
          <a:xfrm>
            <a:off x="431801" y="1412775"/>
            <a:ext cx="3878097"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4597929" y="1412777"/>
            <a:ext cx="729681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26187443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8688289" y="1412776"/>
            <a:ext cx="3206023"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431801" y="1412777"/>
            <a:ext cx="8006556"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6517846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49"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3532181"/>
            <a:ext cx="11462940"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4825454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49"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5372353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50"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574182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1" name="Text Placeholder 4"/>
          <p:cNvSpPr>
            <a:spLocks noGrp="1"/>
          </p:cNvSpPr>
          <p:nvPr>
            <p:ph type="body" sz="quarter" idx="10"/>
          </p:nvPr>
        </p:nvSpPr>
        <p:spPr>
          <a:xfrm>
            <a:off x="393701" y="1412777"/>
            <a:ext cx="11462940"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167691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6" name="Picture Placeholder 3"/>
          <p:cNvSpPr>
            <a:spLocks noGrp="1"/>
          </p:cNvSpPr>
          <p:nvPr>
            <p:ph type="pic" sz="quarter" idx="14" hasCustomPrompt="1"/>
          </p:nvPr>
        </p:nvSpPr>
        <p:spPr>
          <a:xfrm>
            <a:off x="387050"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431801" y="3703287"/>
            <a:ext cx="11462940"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10615929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431801"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431801" y="2975180"/>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431801" y="4537584"/>
            <a:ext cx="3878097"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4597929" y="1412776"/>
            <a:ext cx="7296811"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17754516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8016644"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8016644" y="2976533"/>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8016644" y="4540290"/>
            <a:ext cx="3878097"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431801" y="1412778"/>
            <a:ext cx="7405311"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9001483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4"/>
        </a:solidFill>
        <a:effectLst/>
      </p:bgPr>
    </p:bg>
    <p:spTree>
      <p:nvGrpSpPr>
        <p:cNvPr id="1" name=""/>
        <p:cNvGrpSpPr/>
        <p:nvPr/>
      </p:nvGrpSpPr>
      <p:grpSpPr>
        <a:xfrm>
          <a:off x="0" y="0"/>
          <a:ext cx="0" cy="0"/>
          <a:chOff x="0" y="0"/>
          <a:chExt cx="0" cy="0"/>
        </a:xfrm>
      </p:grpSpPr>
      <p:sp>
        <p:nvSpPr>
          <p:cNvPr id="2" name="Rectangle 1"/>
          <p:cNvSpPr/>
          <p:nvPr userDrawn="1"/>
        </p:nvSpPr>
        <p:spPr>
          <a:xfrm>
            <a:off x="2913435" y="1790072"/>
            <a:ext cx="6336704"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12" name="Text Placeholder 5"/>
          <p:cNvSpPr>
            <a:spLocks noGrp="1"/>
          </p:cNvSpPr>
          <p:nvPr>
            <p:ph type="body" sz="quarter" idx="10" hasCustomPrompt="1"/>
          </p:nvPr>
        </p:nvSpPr>
        <p:spPr>
          <a:xfrm>
            <a:off x="3779997" y="2696461"/>
            <a:ext cx="5196324"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3779997" y="2963910"/>
            <a:ext cx="5196324"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4246240"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3779996"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6840159"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6373915"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3779997" y="3768568"/>
            <a:ext cx="4978745"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3779996" y="4043102"/>
            <a:ext cx="4978745"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393700" y="565702"/>
            <a:ext cx="2404826" cy="584775"/>
          </a:xfrm>
          <a:prstGeom prst="rect">
            <a:avLst/>
          </a:prstGeom>
        </p:spPr>
        <p:txBody>
          <a:bodyPr wrap="none">
            <a:spAutoFit/>
          </a:bodyPr>
          <a:lstStyle/>
          <a:p>
            <a:r>
              <a:rPr lang="en-US" sz="3200" dirty="0">
                <a:solidFill>
                  <a:prstClr val="white"/>
                </a:solidFill>
                <a:ea typeface="+mj-ea"/>
                <a:cs typeface="+mj-cs"/>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3779995" y="4333520"/>
            <a:ext cx="4465773"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3029719" y="1859446"/>
            <a:ext cx="2217710" cy="8492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Shape, rectangle&#10;&#10;Description automatically generated">
            <a:extLst>
              <a:ext uri="{FF2B5EF4-FFF2-40B4-BE49-F238E27FC236}">
                <a16:creationId xmlns:a16="http://schemas.microsoft.com/office/drawing/2014/main" id="{4B218B1C-103E-40ED-AFB3-E83144F682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79995" y="3331665"/>
            <a:ext cx="5470144" cy="64873"/>
          </a:xfrm>
          <a:prstGeom prst="rect">
            <a:avLst/>
          </a:prstGeom>
        </p:spPr>
      </p:pic>
    </p:spTree>
    <p:extLst>
      <p:ext uri="{BB962C8B-B14F-4D97-AF65-F5344CB8AC3E}">
        <p14:creationId xmlns:p14="http://schemas.microsoft.com/office/powerpoint/2010/main" val="12797595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4"/>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2351584" y="3861049"/>
            <a:ext cx="9601067"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4" name="Picture 3" descr="Shape, rectangle&#10;&#10;Description automatically generated">
            <a:extLst>
              <a:ext uri="{FF2B5EF4-FFF2-40B4-BE49-F238E27FC236}">
                <a16:creationId xmlns:a16="http://schemas.microsoft.com/office/drawing/2014/main" id="{964789CB-CD92-405B-9055-78FC1169E8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700" y="3364896"/>
            <a:ext cx="11798299" cy="64104"/>
          </a:xfrm>
          <a:prstGeom prst="rect">
            <a:avLst/>
          </a:prstGeom>
        </p:spPr>
      </p:pic>
    </p:spTree>
    <p:extLst>
      <p:ext uri="{BB962C8B-B14F-4D97-AF65-F5344CB8AC3E}">
        <p14:creationId xmlns:p14="http://schemas.microsoft.com/office/powerpoint/2010/main" val="17872201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15981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87975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4"/>
          </p:nvPr>
        </p:nvSpPr>
        <p:spPr>
          <a:xfrm>
            <a:off x="393701"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6442373"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34708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val="2718598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1"/>
          </p:nvPr>
        </p:nvSpPr>
        <p:spPr>
          <a:xfrm>
            <a:off x="393701" y="1196752"/>
            <a:ext cx="11462940"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0657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393701"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6442373"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7556066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4.xml"/><Relationship Id="rId38"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3.xml"/><Relationship Id="rId37"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ags" Target="../tags/tag1.xml"/><Relationship Id="rId35" Type="http://schemas.openxmlformats.org/officeDocument/2006/relationships/image" Target="../media/image1.emf"/><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image" Target="../media/image9.jpeg"/></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34" Type="http://schemas.openxmlformats.org/officeDocument/2006/relationships/image" Target="../media/image2.png"/><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openxmlformats.org/officeDocument/2006/relationships/image" Target="../media/image1.emf"/><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tags" Target="../tags/tag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oleObject" Target="../embeddings/oleObject2.bin"/><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tags" Target="../tags/tag45.xml"/><Relationship Id="rId36" Type="http://schemas.openxmlformats.org/officeDocument/2006/relationships/image" Target="../media/image4.png"/><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tags" Target="../tags/tag48.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theme" Target="../theme/theme3.xml"/><Relationship Id="rId30" Type="http://schemas.openxmlformats.org/officeDocument/2006/relationships/tags" Target="../tags/tag47.xml"/><Relationship Id="rId35" Type="http://schemas.openxmlformats.org/officeDocument/2006/relationships/image" Target="../media/image3.png"/><Relationship Id="rId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30"/>
            </p:custData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name="think-cell Slide" r:id="rId34" imgW="360" imgH="360" progId="">
                  <p:embed/>
                </p:oleObj>
              </mc:Choice>
              <mc:Fallback>
                <p:oleObj name="think-cell Slide" r:id="rId34" imgW="360" imgH="360" progId="">
                  <p:embed/>
                  <p:pic>
                    <p:nvPicPr>
                      <p:cNvPr id="10" name="Object 9" hidden="1"/>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0" y="0"/>
                        <a:ext cx="211667"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custDataLst>
              <p:tags r:id="rId31"/>
            </p:custDataLst>
          </p:nvPr>
        </p:nvSpPr>
        <p:spPr>
          <a:xfrm>
            <a:off x="393701" y="180976"/>
            <a:ext cx="11462940" cy="559256"/>
          </a:xfrm>
          <a:prstGeom prst="rect">
            <a:avLst/>
          </a:prstGeom>
          <a:noFill/>
          <a:extLst>
            <a:ext uri="{909E8E84-426E-40DD-AFC4-6F175D3DCCD1}">
              <a14:hiddenFill xmlns:a14="http://schemas.microsoft.com/office/drawing/2010/main">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32"/>
            </p:custDataLst>
          </p:nvPr>
        </p:nvSpPr>
        <p:spPr>
          <a:xfrm>
            <a:off x="393701" y="1196752"/>
            <a:ext cx="11462940"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3"/>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pic>
        <p:nvPicPr>
          <p:cNvPr id="11" name="Picture 115"/>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p:blipFill>
        <p:spPr bwMode="auto">
          <a:xfrm>
            <a:off x="327797" y="6295516"/>
            <a:ext cx="1115548" cy="4271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hape, rectangle&#10;&#10;Description automatically generated">
            <a:extLst>
              <a:ext uri="{FF2B5EF4-FFF2-40B4-BE49-F238E27FC236}">
                <a16:creationId xmlns:a16="http://schemas.microsoft.com/office/drawing/2014/main" id="{F3003D39-787E-4DD7-BD33-D06DC937071E}"/>
              </a:ext>
            </a:extLst>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393700" y="931933"/>
            <a:ext cx="11798299" cy="64104"/>
          </a:xfrm>
          <a:prstGeom prst="rect">
            <a:avLst/>
          </a:prstGeom>
        </p:spPr>
      </p:pic>
    </p:spTree>
    <p:extLst>
      <p:ext uri="{BB962C8B-B14F-4D97-AF65-F5344CB8AC3E}">
        <p14:creationId xmlns:p14="http://schemas.microsoft.com/office/powerpoint/2010/main" val="39602435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Lst>
  <p:hf sldNum="0" hdr="0"/>
  <p:txStyles>
    <p:titleStyle>
      <a:lvl1pPr algn="l" defTabSz="914400" rtl="0" eaLnBrk="1" latinLnBrk="0" hangingPunct="1">
        <a:spcBef>
          <a:spcPct val="0"/>
        </a:spcBef>
        <a:buNone/>
        <a:defRPr sz="2400" b="0"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Arial" panose="020B0604020202020204" pitchFamily="34" charset="0"/>
          <a:ea typeface="+mn-ea"/>
          <a:cs typeface="Arial" panose="020B0604020202020204" pitchFamily="34" charset="0"/>
        </a:defRPr>
      </a:lvl1pPr>
      <a:lvl2pPr marL="180000" indent="-180000" algn="l" defTabSz="914400" rtl="0" eaLnBrk="1" latinLnBrk="0" hangingPunct="1">
        <a:spcBef>
          <a:spcPts val="300"/>
        </a:spcBef>
        <a:buClr>
          <a:srgbClr val="002060"/>
        </a:buClr>
        <a:buFontTx/>
        <a:buBlip>
          <a:blip r:embed="rId38"/>
        </a:buBlip>
        <a:defRPr sz="1600" kern="1200">
          <a:solidFill>
            <a:schemeClr val="tx1"/>
          </a:solidFill>
          <a:latin typeface="Arial" panose="020B0604020202020204" pitchFamily="34" charset="0"/>
          <a:ea typeface="+mn-ea"/>
          <a:cs typeface="Arial" panose="020B0604020202020204" pitchFamily="34" charset="0"/>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Arial" panose="020B0604020202020204" pitchFamily="34" charset="0"/>
          <a:ea typeface="+mn-ea"/>
          <a:cs typeface="Arial" panose="020B0604020202020204" pitchFamily="34" charset="0"/>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800000" indent="-1800000" algn="l" defTabSz="914400" rtl="0" eaLnBrk="1" latinLnBrk="0" hangingPunct="1">
        <a:spcBef>
          <a:spcPts val="300"/>
        </a:spcBef>
        <a:buFont typeface="Arial" pitchFamily="34" charset="0"/>
        <a:buNone/>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268"/>
            <a:ext cx="12192000" cy="6857464"/>
          </a:xfrm>
          <a:prstGeom prst="rect">
            <a:avLst/>
          </a:prstGeom>
        </p:spPr>
      </p:pic>
    </p:spTree>
    <p:extLst>
      <p:ext uri="{BB962C8B-B14F-4D97-AF65-F5344CB8AC3E}">
        <p14:creationId xmlns:p14="http://schemas.microsoft.com/office/powerpoint/2010/main" val="432954791"/>
      </p:ext>
    </p:extLst>
  </p:cSld>
  <p:clrMap bg1="lt1" tx1="dk1" bg2="lt2" tx2="dk2" accent1="accent1" accent2="accent2" accent3="accent3" accent4="accent4" accent5="accent5" accent6="accent6" hlink="hlink" folHlink="folHlink"/>
  <p:sldLayoutIdLst>
    <p:sldLayoutId id="2147483691" r:id="rId1"/>
    <p:sldLayoutId id="2147483692"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8"/>
            </p:custData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name="think-cell Slide" r:id="rId32" imgW="360" imgH="360" progId="">
                  <p:embed/>
                </p:oleObj>
              </mc:Choice>
              <mc:Fallback>
                <p:oleObj name="think-cell Slide" r:id="rId32" imgW="360" imgH="360" progId="">
                  <p:embed/>
                  <p:pic>
                    <p:nvPicPr>
                      <p:cNvPr id="10" name="Object 9" hidden="1"/>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0" y="0"/>
                        <a:ext cx="211667"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custDataLst>
              <p:tags r:id="rId29"/>
            </p:custDataLst>
          </p:nvPr>
        </p:nvSpPr>
        <p:spPr>
          <a:xfrm>
            <a:off x="393701" y="180976"/>
            <a:ext cx="11462940" cy="559256"/>
          </a:xfrm>
          <a:prstGeom prst="rect">
            <a:avLst/>
          </a:prstGeom>
          <a:noFill/>
          <a:extLst>
            <a:ext uri="{909E8E84-426E-40DD-AFC4-6F175D3DCCD1}">
              <a14:hiddenFill xmlns:a14="http://schemas.microsoft.com/office/drawing/2010/main">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30"/>
            </p:custDataLst>
          </p:nvPr>
        </p:nvSpPr>
        <p:spPr>
          <a:xfrm>
            <a:off x="393701" y="1196752"/>
            <a:ext cx="11462940"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pic>
        <p:nvPicPr>
          <p:cNvPr id="11" name="Picture 115"/>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p:blipFill>
        <p:spPr bwMode="auto">
          <a:xfrm>
            <a:off x="327797" y="6295516"/>
            <a:ext cx="1115548" cy="4271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hape, rectangle&#10;&#10;Description automatically generated">
            <a:extLst>
              <a:ext uri="{FF2B5EF4-FFF2-40B4-BE49-F238E27FC236}">
                <a16:creationId xmlns:a16="http://schemas.microsoft.com/office/drawing/2014/main" id="{F3003D39-787E-4DD7-BD33-D06DC937071E}"/>
              </a:ext>
            </a:extLst>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393700" y="931933"/>
            <a:ext cx="11798299" cy="64104"/>
          </a:xfrm>
          <a:prstGeom prst="rect">
            <a:avLst/>
          </a:prstGeom>
        </p:spPr>
      </p:pic>
    </p:spTree>
    <p:extLst>
      <p:ext uri="{BB962C8B-B14F-4D97-AF65-F5344CB8AC3E}">
        <p14:creationId xmlns:p14="http://schemas.microsoft.com/office/powerpoint/2010/main" val="152763020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Lst>
  <p:hf sldNum="0" hdr="0" ftr="0" dt="0"/>
  <p:txStyles>
    <p:titleStyle>
      <a:lvl1pPr algn="l" defTabSz="914400" rtl="0" eaLnBrk="1" latinLnBrk="0" hangingPunct="1">
        <a:spcBef>
          <a:spcPct val="0"/>
        </a:spcBef>
        <a:buNone/>
        <a:defRPr sz="2400" b="0"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Arial" panose="020B0604020202020204" pitchFamily="34" charset="0"/>
          <a:ea typeface="+mn-ea"/>
          <a:cs typeface="Arial" panose="020B0604020202020204" pitchFamily="34" charset="0"/>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Arial" panose="020B0604020202020204" pitchFamily="34" charset="0"/>
          <a:ea typeface="+mn-ea"/>
          <a:cs typeface="Arial" panose="020B0604020202020204" pitchFamily="34" charset="0"/>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Arial" panose="020B0604020202020204" pitchFamily="34" charset="0"/>
          <a:ea typeface="+mn-ea"/>
          <a:cs typeface="Arial" panose="020B0604020202020204" pitchFamily="34" charset="0"/>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800000" indent="-1800000" algn="l" defTabSz="914400" rtl="0" eaLnBrk="1" latinLnBrk="0" hangingPunct="1">
        <a:spcBef>
          <a:spcPts val="300"/>
        </a:spcBef>
        <a:buFont typeface="Arial" pitchFamily="34" charset="0"/>
        <a:buNone/>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5.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5.xml"/><Relationship Id="rId1" Type="http://schemas.openxmlformats.org/officeDocument/2006/relationships/tags" Target="../tags/tag9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5.xml"/><Relationship Id="rId1" Type="http://schemas.openxmlformats.org/officeDocument/2006/relationships/tags" Target="../tags/tag9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5.xml"/><Relationship Id="rId1" Type="http://schemas.openxmlformats.org/officeDocument/2006/relationships/tags" Target="../tags/tag98.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9.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10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10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tags" Target="../tags/tag10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microsoft.com/office/2018/10/relationships/comments" Target="../comments/modernComment_7FFE5A05_11FFBF33.xml"/><Relationship Id="rId2" Type="http://schemas.openxmlformats.org/officeDocument/2006/relationships/slideLayout" Target="../slideLayouts/slideLayout2.xml"/><Relationship Id="rId1" Type="http://schemas.openxmlformats.org/officeDocument/2006/relationships/tags" Target="../tags/tag103.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89.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90.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91.xml"/><Relationship Id="rId5" Type="http://schemas.openxmlformats.org/officeDocument/2006/relationships/image" Target="../media/image12.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92.xml"/><Relationship Id="rId5" Type="http://schemas.openxmlformats.org/officeDocument/2006/relationships/image" Target="../media/image22.png"/><Relationship Id="rId4" Type="http://schemas.openxmlformats.org/officeDocument/2006/relationships/image" Target="../media/image21.gi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93.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p:cNvSpPr>
            <a:spLocks noGrp="1"/>
          </p:cNvSpPr>
          <p:nvPr>
            <p:ph type="subTitle" idx="1"/>
          </p:nvPr>
        </p:nvSpPr>
        <p:spPr>
          <a:xfrm>
            <a:off x="1246784" y="6984501"/>
            <a:ext cx="10945216" cy="1873674"/>
          </a:xfrm>
        </p:spPr>
        <p:txBody>
          <a:bodyPr>
            <a:normAutofit/>
          </a:bodyPr>
          <a:lstStyle/>
          <a:p>
            <a:endParaRPr lang="en-ZA" sz="3200" dirty="0"/>
          </a:p>
        </p:txBody>
      </p:sp>
      <p:sp>
        <p:nvSpPr>
          <p:cNvPr id="4" name="TextBox 3">
            <a:extLst>
              <a:ext uri="{FF2B5EF4-FFF2-40B4-BE49-F238E27FC236}">
                <a16:creationId xmlns:a16="http://schemas.microsoft.com/office/drawing/2014/main" id="{2E5602CD-A313-43E5-8AB4-3FEDB048D88F}"/>
              </a:ext>
            </a:extLst>
          </p:cNvPr>
          <p:cNvSpPr txBox="1"/>
          <p:nvPr/>
        </p:nvSpPr>
        <p:spPr>
          <a:xfrm>
            <a:off x="7740526" y="2675324"/>
            <a:ext cx="3828082" cy="369332"/>
          </a:xfrm>
          <a:prstGeom prst="rect">
            <a:avLst/>
          </a:prstGeom>
          <a:noFill/>
        </p:spPr>
        <p:txBody>
          <a:bodyPr wrap="square" rtlCol="0">
            <a:spAutoFit/>
          </a:bodyPr>
          <a:lstStyle/>
          <a:p>
            <a:pPr algn="r"/>
            <a:r>
              <a:rPr lang="en-ZA" dirty="0">
                <a:solidFill>
                  <a:schemeClr val="bg1"/>
                </a:solidFill>
              </a:rPr>
              <a:t>G4J Strategy</a:t>
            </a:r>
          </a:p>
        </p:txBody>
      </p:sp>
      <p:sp>
        <p:nvSpPr>
          <p:cNvPr id="2" name="Text Placeholder 1">
            <a:extLst>
              <a:ext uri="{FF2B5EF4-FFF2-40B4-BE49-F238E27FC236}">
                <a16:creationId xmlns:a16="http://schemas.microsoft.com/office/drawing/2014/main" id="{029769BC-22D3-BC19-3BFF-7709983E4CF8}"/>
              </a:ext>
            </a:extLst>
          </p:cNvPr>
          <p:cNvSpPr txBox="1">
            <a:spLocks/>
          </p:cNvSpPr>
          <p:nvPr/>
        </p:nvSpPr>
        <p:spPr>
          <a:xfrm>
            <a:off x="4016867" y="2675324"/>
            <a:ext cx="5739316" cy="3408625"/>
          </a:xfrm>
          <a:prstGeom prst="rect">
            <a:avLst/>
          </a:prstGeom>
        </p:spPr>
        <p:txBody>
          <a:bodyPr wrap="square">
            <a:spAutoFit/>
          </a:bodyPr>
          <a:lstStyle>
            <a:lvl1pPr marL="0" indent="0" algn="l" defTabSz="914400" rtl="0" eaLnBrk="1" latinLnBrk="0" hangingPunct="1">
              <a:spcBef>
                <a:spcPts val="300"/>
              </a:spcBef>
              <a:buFont typeface="Arial" pitchFamily="34" charset="0"/>
              <a:buNone/>
              <a:defRPr sz="1600" b="1" kern="1200">
                <a:solidFill>
                  <a:schemeClr val="tx1"/>
                </a:solidFill>
                <a:latin typeface="Arial" panose="020B0604020202020204" pitchFamily="34" charset="0"/>
                <a:ea typeface="+mn-ea"/>
                <a:cs typeface="Arial" panose="020B0604020202020204" pitchFamily="34" charset="0"/>
              </a:defRPr>
            </a:lvl1pPr>
            <a:lvl2pPr marL="180000" indent="-180000" algn="l" defTabSz="914400" rtl="0" eaLnBrk="1" latinLnBrk="0" hangingPunct="1">
              <a:spcBef>
                <a:spcPts val="300"/>
              </a:spcBef>
              <a:buClr>
                <a:srgbClr val="002060"/>
              </a:buClr>
              <a:buFontTx/>
              <a:buBlip>
                <a:blip r:embed="rId2"/>
              </a:buBlip>
              <a:defRPr sz="1600" kern="1200">
                <a:solidFill>
                  <a:schemeClr val="tx1"/>
                </a:solidFill>
                <a:latin typeface="Arial" panose="020B0604020202020204" pitchFamily="34" charset="0"/>
                <a:ea typeface="+mn-ea"/>
                <a:cs typeface="Arial" panose="020B0604020202020204" pitchFamily="34" charset="0"/>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Arial" panose="020B0604020202020204" pitchFamily="34" charset="0"/>
                <a:ea typeface="+mn-ea"/>
                <a:cs typeface="Arial" panose="020B0604020202020204" pitchFamily="34" charset="0"/>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800000" indent="-1800000" algn="l" defTabSz="914400" rtl="0" eaLnBrk="1" latinLnBrk="0" hangingPunct="1">
              <a:spcBef>
                <a:spcPts val="300"/>
              </a:spcBef>
              <a:buFont typeface="Arial" pitchFamily="34" charset="0"/>
              <a:buNone/>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a:solidFill>
                  <a:schemeClr val="bg1"/>
                </a:solidFill>
              </a:rPr>
              <a:t>Overview: </a:t>
            </a:r>
          </a:p>
          <a:p>
            <a:endParaRPr lang="en-GB" sz="2400" dirty="0">
              <a:solidFill>
                <a:schemeClr val="bg1"/>
              </a:solidFill>
            </a:endParaRPr>
          </a:p>
          <a:p>
            <a:r>
              <a:rPr lang="en-GB" sz="2400" dirty="0">
                <a:solidFill>
                  <a:schemeClr val="bg1"/>
                </a:solidFill>
              </a:rPr>
              <a:t>Priority Focus Area 7: Improved Access to Economic Opportunities and Employability </a:t>
            </a:r>
            <a:r>
              <a:rPr lang="en-GB" sz="2800" dirty="0">
                <a:solidFill>
                  <a:schemeClr val="bg1"/>
                </a:solidFill>
              </a:rPr>
              <a:t>(skills and education, </a:t>
            </a:r>
            <a:r>
              <a:rPr lang="en-GB" sz="2800" i="1" dirty="0">
                <a:solidFill>
                  <a:srgbClr val="FFC000"/>
                </a:solidFill>
              </a:rPr>
              <a:t>transport, housing, etc.)</a:t>
            </a:r>
          </a:p>
          <a:p>
            <a:r>
              <a:rPr lang="en-GB" sz="2800" dirty="0">
                <a:solidFill>
                  <a:schemeClr val="bg1"/>
                </a:solidFill>
              </a:rPr>
              <a:t>13 July 2023 </a:t>
            </a:r>
            <a:endParaRPr lang="en-ZA" dirty="0">
              <a:solidFill>
                <a:schemeClr val="bg1"/>
              </a:solidFill>
            </a:endParaRPr>
          </a:p>
        </p:txBody>
      </p:sp>
      <p:pic>
        <p:nvPicPr>
          <p:cNvPr id="3" name="Picture 2">
            <a:extLst>
              <a:ext uri="{FF2B5EF4-FFF2-40B4-BE49-F238E27FC236}">
                <a16:creationId xmlns:a16="http://schemas.microsoft.com/office/drawing/2014/main" id="{24291A28-70CC-5DE2-8FE9-A47CBF594324}"/>
              </a:ext>
            </a:extLst>
          </p:cNvPr>
          <p:cNvPicPr>
            <a:picLocks noChangeAspect="1"/>
          </p:cNvPicPr>
          <p:nvPr/>
        </p:nvPicPr>
        <p:blipFill>
          <a:blip r:embed="rId3"/>
          <a:stretch>
            <a:fillRect/>
          </a:stretch>
        </p:blipFill>
        <p:spPr>
          <a:xfrm>
            <a:off x="0" y="1664455"/>
            <a:ext cx="3670746" cy="5193545"/>
          </a:xfrm>
          <a:prstGeom prst="rect">
            <a:avLst/>
          </a:prstGeom>
        </p:spPr>
      </p:pic>
    </p:spTree>
    <p:extLst>
      <p:ext uri="{BB962C8B-B14F-4D97-AF65-F5344CB8AC3E}">
        <p14:creationId xmlns:p14="http://schemas.microsoft.com/office/powerpoint/2010/main" val="1909661272"/>
      </p:ext>
    </p:extLst>
  </p:cSld>
  <p:clrMapOvr>
    <a:masterClrMapping/>
  </p:clrMapOvr>
  <mc:AlternateContent xmlns:mc="http://schemas.openxmlformats.org/markup-compatibility/2006" xmlns:p14="http://schemas.microsoft.com/office/powerpoint/2010/main">
    <mc:Choice Requires="p14">
      <p:transition spd="slow" p14:dur="2000" advTm="2766"/>
    </mc:Choice>
    <mc:Fallback xmlns="">
      <p:transition spd="slow" advTm="276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A3BD47-6DE7-9FB2-F4DF-847C0B0B47C0}"/>
              </a:ext>
            </a:extLst>
          </p:cNvPr>
          <p:cNvSpPr/>
          <p:nvPr/>
        </p:nvSpPr>
        <p:spPr>
          <a:xfrm>
            <a:off x="315051" y="881848"/>
            <a:ext cx="11873948" cy="14777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26" name="Group 25">
            <a:extLst>
              <a:ext uri="{FF2B5EF4-FFF2-40B4-BE49-F238E27FC236}">
                <a16:creationId xmlns:a16="http://schemas.microsoft.com/office/drawing/2014/main" id="{784FB1CB-16CE-69CD-42D9-44D4B6A1D384}"/>
              </a:ext>
            </a:extLst>
          </p:cNvPr>
          <p:cNvGrpSpPr/>
          <p:nvPr/>
        </p:nvGrpSpPr>
        <p:grpSpPr>
          <a:xfrm>
            <a:off x="6377478" y="1410104"/>
            <a:ext cx="5206910" cy="1763187"/>
            <a:chOff x="3201818" y="5044647"/>
            <a:chExt cx="6819696" cy="1763187"/>
          </a:xfrm>
        </p:grpSpPr>
        <p:sp>
          <p:nvSpPr>
            <p:cNvPr id="32" name="Rectangle 31">
              <a:extLst>
                <a:ext uri="{FF2B5EF4-FFF2-40B4-BE49-F238E27FC236}">
                  <a16:creationId xmlns:a16="http://schemas.microsoft.com/office/drawing/2014/main" id="{C3D051E6-1F10-5F8E-C5FF-57A0F8F234F0}"/>
                </a:ext>
              </a:extLst>
            </p:cNvPr>
            <p:cNvSpPr/>
            <p:nvPr/>
          </p:nvSpPr>
          <p:spPr>
            <a:xfrm>
              <a:off x="3420427" y="5261539"/>
              <a:ext cx="6601087" cy="1546295"/>
            </a:xfrm>
            <a:prstGeom prst="rect">
              <a:avLst/>
            </a:prstGeom>
            <a:solidFill>
              <a:schemeClr val="bg1"/>
            </a:solidFill>
            <a:ln>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FFC000"/>
                  </a:solidFill>
                  <a:effectLst/>
                  <a:uLnTx/>
                  <a:uFillTx/>
                  <a:latin typeface="Arial" panose="020B0604020202020204" pitchFamily="34" charset="0"/>
                  <a:ea typeface="Calibri" panose="020F0502020204030204" pitchFamily="34" charset="0"/>
                  <a:cs typeface="+mn-cs"/>
                </a:rPr>
                <a:t>Strategic Co-ordination and strengthened eco-systems (2)</a:t>
              </a:r>
            </a:p>
            <a:p>
              <a:pPr marL="171450" marR="0" lvl="0" indent="-171450" algn="l" defTabSz="914400" rtl="0" eaLnBrk="1" fontAlgn="auto" latinLnBrk="0" hangingPunct="1">
                <a:lnSpc>
                  <a:spcPct val="100000"/>
                </a:lnSpc>
                <a:spcBef>
                  <a:spcPts val="0"/>
                </a:spcBef>
                <a:spcAft>
                  <a:spcPts val="0"/>
                </a:spcAft>
                <a:buClr>
                  <a:srgbClr val="FFC000"/>
                </a:buClr>
                <a:buSzTx/>
                <a:buFont typeface="Symbol" panose="05050102010706020507" pitchFamily="18" charset="2"/>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Increasing </a:t>
              </a:r>
              <a:r>
                <a:rPr kumimoji="0" lang="en-GB" sz="1200" b="1" i="1"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economic IQ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about learning, schools, entrepreneurship, and microbusiness, providing open data  </a:t>
              </a:r>
            </a:p>
            <a:p>
              <a:pPr marL="171450" marR="0" lvl="0" indent="-171450" algn="l" defTabSz="914400" rtl="0" eaLnBrk="1" fontAlgn="auto" latinLnBrk="0" hangingPunct="1">
                <a:lnSpc>
                  <a:spcPct val="100000"/>
                </a:lnSpc>
                <a:spcBef>
                  <a:spcPts val="0"/>
                </a:spcBef>
                <a:spcAft>
                  <a:spcPts val="0"/>
                </a:spcAft>
                <a:buClr>
                  <a:srgbClr val="FFC000"/>
                </a:buClr>
                <a:buSzTx/>
                <a:buFont typeface="Symbol" panose="05050102010706020507" pitchFamily="18" charset="2"/>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Strengthening </a:t>
              </a:r>
              <a:r>
                <a:rPr kumimoji="0" lang="en-GB" sz="1200" b="1" i="1" u="none" strike="noStrike" kern="1200" cap="none" spc="0" normalizeH="0" baseline="0" noProof="0" dirty="0">
                  <a:ln>
                    <a:noFill/>
                  </a:ln>
                  <a:solidFill>
                    <a:schemeClr val="tx1">
                      <a:lumMod val="85000"/>
                      <a:lumOff val="15000"/>
                    </a:schemeClr>
                  </a:solidFill>
                  <a:effectLst/>
                  <a:highlight>
                    <a:srgbClr val="FFFF00"/>
                  </a:highlight>
                  <a:uLnTx/>
                  <a:uFillTx/>
                  <a:latin typeface="Arial" panose="020B0604020202020204" pitchFamily="34" charset="0"/>
                  <a:ea typeface="+mn-ea"/>
                  <a:cs typeface="Arial" panose="020B0604020202020204" pitchFamily="34" charset="0"/>
                </a:rPr>
                <a:t>the learning ecosystem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forums of learning institutions to support relevant learning</a:t>
              </a:r>
            </a:p>
          </p:txBody>
        </p:sp>
        <p:sp>
          <p:nvSpPr>
            <p:cNvPr id="20" name="Oval 19">
              <a:extLst>
                <a:ext uri="{FF2B5EF4-FFF2-40B4-BE49-F238E27FC236}">
                  <a16:creationId xmlns:a16="http://schemas.microsoft.com/office/drawing/2014/main" id="{0D4746F3-C4DF-6CD5-A4D7-C72BED6FE471}"/>
                </a:ext>
              </a:extLst>
            </p:cNvPr>
            <p:cNvSpPr/>
            <p:nvPr/>
          </p:nvSpPr>
          <p:spPr>
            <a:xfrm>
              <a:off x="3201818" y="5044647"/>
              <a:ext cx="518657" cy="396000"/>
            </a:xfrm>
            <a:prstGeom prst="ellipse">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endParaRPr kumimoji="0" lang="en-ZA" sz="1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9" name="Group 18">
            <a:extLst>
              <a:ext uri="{FF2B5EF4-FFF2-40B4-BE49-F238E27FC236}">
                <a16:creationId xmlns:a16="http://schemas.microsoft.com/office/drawing/2014/main" id="{FC9B1F3C-8906-6A93-763A-4DFCD0D176C5}"/>
              </a:ext>
            </a:extLst>
          </p:cNvPr>
          <p:cNvGrpSpPr/>
          <p:nvPr/>
        </p:nvGrpSpPr>
        <p:grpSpPr>
          <a:xfrm>
            <a:off x="389413" y="1410104"/>
            <a:ext cx="5258199" cy="4566047"/>
            <a:chOff x="9900880" y="3448384"/>
            <a:chExt cx="5258199" cy="4566047"/>
          </a:xfrm>
        </p:grpSpPr>
        <p:sp>
          <p:nvSpPr>
            <p:cNvPr id="4" name="Rectangle 3">
              <a:extLst>
                <a:ext uri="{FF2B5EF4-FFF2-40B4-BE49-F238E27FC236}">
                  <a16:creationId xmlns:a16="http://schemas.microsoft.com/office/drawing/2014/main" id="{0BE2EB15-07BA-0685-2B70-7FCAA7A7239F}"/>
                </a:ext>
              </a:extLst>
            </p:cNvPr>
            <p:cNvSpPr/>
            <p:nvPr/>
          </p:nvSpPr>
          <p:spPr>
            <a:xfrm>
              <a:off x="10119079" y="3588792"/>
              <a:ext cx="5040000" cy="4425639"/>
            </a:xfrm>
            <a:prstGeom prst="rect">
              <a:avLst/>
            </a:prstGeom>
            <a:solidFill>
              <a:schemeClr val="bg1"/>
            </a:solidFill>
            <a:ln>
              <a:solidFill>
                <a:srgbClr val="6C006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6C006C"/>
                  </a:solidFill>
                  <a:effectLst/>
                  <a:uLnTx/>
                  <a:uFillTx/>
                  <a:latin typeface="Arial" panose="020B0604020202020204" pitchFamily="34" charset="0"/>
                  <a:ea typeface="Calibri" panose="020F0502020204030204" pitchFamily="34" charset="0"/>
                  <a:cs typeface="+mn-cs"/>
                </a:rPr>
                <a:t>Enhancing entrepreneurship pathways ( 8)</a:t>
              </a:r>
            </a:p>
            <a:p>
              <a:pPr marL="171450" marR="0" lvl="0" indent="-171450" algn="l" defTabSz="914400" rtl="0" eaLnBrk="1" fontAlgn="auto" latinLnBrk="0" hangingPunct="1">
                <a:lnSpc>
                  <a:spcPct val="100000"/>
                </a:lnSpc>
                <a:spcBef>
                  <a:spcPts val="0"/>
                </a:spcBef>
                <a:spcAft>
                  <a:spcPts val="0"/>
                </a:spcAft>
                <a:buClr>
                  <a:srgbClr val="C00000"/>
                </a:buClr>
                <a:buSzTx/>
                <a:buFont typeface="Symbol" panose="05050102010706020507" pitchFamily="18" charset="2"/>
                <a:buChar char="·"/>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rgbClr val="C00000"/>
                </a:buClr>
                <a:buSzTx/>
                <a:buFont typeface="Symbol" panose="05050102010706020507" pitchFamily="18" charset="2"/>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Understanding the </a:t>
              </a:r>
              <a:r>
                <a:rPr kumimoji="0" lang="en-GB" sz="1200" b="1" i="1"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impact of compliance enforcement on local businesses, and develop more incremental, affordable, and empowering systems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where necessary. </a:t>
              </a:r>
            </a:p>
            <a:p>
              <a:pPr marL="171450" marR="0" lvl="0" indent="-171450" algn="l" defTabSz="914400" rtl="0" eaLnBrk="1" fontAlgn="auto" latinLnBrk="0" hangingPunct="1">
                <a:lnSpc>
                  <a:spcPct val="100000"/>
                </a:lnSpc>
                <a:spcBef>
                  <a:spcPts val="0"/>
                </a:spcBef>
                <a:spcAft>
                  <a:spcPts val="0"/>
                </a:spcAft>
                <a:buClr>
                  <a:srgbClr val="C00000"/>
                </a:buClr>
                <a:buSzTx/>
                <a:buFont typeface="Symbol" panose="05050102010706020507" pitchFamily="18" charset="2"/>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Leveraging </a:t>
              </a:r>
              <a:r>
                <a:rPr kumimoji="0" lang="en-GB" sz="1200" b="1" i="1"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existing digital entrepreneurial platforms to provide support to entrepreneurs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providing information and a community of guidance to start-ups and those who want to expand.</a:t>
              </a:r>
            </a:p>
            <a:p>
              <a:pPr marL="171450" marR="0" lvl="0" indent="-171450" algn="l" defTabSz="914400" rtl="0" eaLnBrk="1" fontAlgn="auto" latinLnBrk="0" hangingPunct="1">
                <a:lnSpc>
                  <a:spcPct val="100000"/>
                </a:lnSpc>
                <a:spcBef>
                  <a:spcPts val="0"/>
                </a:spcBef>
                <a:spcAft>
                  <a:spcPts val="0"/>
                </a:spcAft>
                <a:buClr>
                  <a:srgbClr val="C00000"/>
                </a:buClr>
                <a:buSzTx/>
                <a:buFont typeface="Symbol" panose="05050102010706020507" pitchFamily="18" charset="2"/>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Supporting opportunities </a:t>
              </a:r>
              <a:r>
                <a:rPr kumimoji="0" lang="en-GB" sz="1200" b="1" i="1"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for microbusiness support for women</a:t>
              </a:r>
            </a:p>
            <a:p>
              <a:pPr marL="171450" marR="0" lvl="0" indent="-171450" algn="l" defTabSz="914400" rtl="0" eaLnBrk="1" fontAlgn="auto" latinLnBrk="0" hangingPunct="1">
                <a:lnSpc>
                  <a:spcPct val="100000"/>
                </a:lnSpc>
                <a:spcBef>
                  <a:spcPts val="0"/>
                </a:spcBef>
                <a:spcAft>
                  <a:spcPts val="0"/>
                </a:spcAft>
                <a:buClr>
                  <a:srgbClr val="C00000"/>
                </a:buClr>
                <a:buSzTx/>
                <a:buFont typeface="Symbol" panose="05050102010706020507" pitchFamily="18" charset="2"/>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Identifying and address challenges </a:t>
              </a:r>
              <a:r>
                <a:rPr kumimoji="0" lang="en-GB" sz="1200" b="1" i="1"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and ease of doing business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including the concerns about crime and safety, within the environment for entrepreneurs/microbusiness</a:t>
              </a:r>
            </a:p>
            <a:p>
              <a:pPr marL="171450" marR="0" lvl="0" indent="-171450" algn="l" defTabSz="914400" rtl="0" eaLnBrk="1" fontAlgn="auto" latinLnBrk="0" hangingPunct="1">
                <a:lnSpc>
                  <a:spcPct val="100000"/>
                </a:lnSpc>
                <a:spcBef>
                  <a:spcPts val="0"/>
                </a:spcBef>
                <a:spcAft>
                  <a:spcPts val="0"/>
                </a:spcAft>
                <a:buClr>
                  <a:srgbClr val="C00000"/>
                </a:buClr>
                <a:buSzTx/>
                <a:buFont typeface="Symbol" panose="05050102010706020507" pitchFamily="18" charset="2"/>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Developing campaigns </a:t>
              </a:r>
              <a:r>
                <a:rPr kumimoji="0" lang="en-GB" sz="1200" b="1" i="1"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to promote entrepreneurship and microbusiness. </a:t>
              </a:r>
            </a:p>
            <a:p>
              <a:pPr marL="171450" marR="0" lvl="0" indent="-171450" algn="l" defTabSz="914400" rtl="0" eaLnBrk="1" fontAlgn="auto" latinLnBrk="0" hangingPunct="1">
                <a:lnSpc>
                  <a:spcPct val="100000"/>
                </a:lnSpc>
                <a:spcBef>
                  <a:spcPts val="0"/>
                </a:spcBef>
                <a:spcAft>
                  <a:spcPts val="0"/>
                </a:spcAft>
                <a:buClr>
                  <a:srgbClr val="C00000"/>
                </a:buClr>
                <a:buSzTx/>
                <a:buFont typeface="Symbol" panose="05050102010706020507" pitchFamily="18" charset="2"/>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Conducting an international </a:t>
              </a:r>
              <a:r>
                <a:rPr kumimoji="0" lang="en-GB" sz="1200" b="1" i="1"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benchmarking of South Africa’s labour legislation and regulations, as well as assist business compliance with respect to labour relations regulations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
                  <a:srgbClr val="C00000"/>
                </a:buClr>
                <a:buSzTx/>
                <a:buFont typeface="Symbol" panose="05050102010706020507" pitchFamily="18" charset="2"/>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Supporting the </a:t>
              </a:r>
              <a:r>
                <a:rPr kumimoji="0" lang="en-GB" sz="1200" b="1" i="1"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entrepreneurship pathway from skills (business skills) to SMME support, to SMME development through supplier development in the public and private sector</a:t>
              </a:r>
            </a:p>
            <a:p>
              <a:pPr marL="171450" marR="0" lvl="0" indent="-171450" algn="l" defTabSz="914400" rtl="0" eaLnBrk="1" fontAlgn="auto" latinLnBrk="0" hangingPunct="1">
                <a:lnSpc>
                  <a:spcPct val="100000"/>
                </a:lnSpc>
                <a:spcBef>
                  <a:spcPts val="0"/>
                </a:spcBef>
                <a:spcAft>
                  <a:spcPts val="0"/>
                </a:spcAft>
                <a:buClr>
                  <a:srgbClr val="C00000"/>
                </a:buClr>
                <a:buSzTx/>
                <a:buFont typeface="Symbol" panose="05050102010706020507" pitchFamily="18" charset="2"/>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Developing </a:t>
              </a:r>
              <a:r>
                <a:rPr kumimoji="0" lang="en-GB" sz="1200" b="1" i="1"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school-based collaborative programmes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with private sector that supports youth start-up businesses</a:t>
              </a:r>
            </a:p>
          </p:txBody>
        </p:sp>
        <p:sp>
          <p:nvSpPr>
            <p:cNvPr id="13" name="Oval 12">
              <a:extLst>
                <a:ext uri="{FF2B5EF4-FFF2-40B4-BE49-F238E27FC236}">
                  <a16:creationId xmlns:a16="http://schemas.microsoft.com/office/drawing/2014/main" id="{A53E0434-49E9-898C-4F49-6EF5B74CE2C9}"/>
                </a:ext>
              </a:extLst>
            </p:cNvPr>
            <p:cNvSpPr/>
            <p:nvPr/>
          </p:nvSpPr>
          <p:spPr>
            <a:xfrm>
              <a:off x="9900880" y="3448384"/>
              <a:ext cx="396000" cy="396000"/>
            </a:xfrm>
            <a:prstGeom prst="ellipse">
              <a:avLst/>
            </a:prstGeom>
            <a:solidFill>
              <a:srgbClr val="6C006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endParaRPr kumimoji="0" lang="en-ZA" sz="16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7" name="Title 2">
            <a:extLst>
              <a:ext uri="{FF2B5EF4-FFF2-40B4-BE49-F238E27FC236}">
                <a16:creationId xmlns:a16="http://schemas.microsoft.com/office/drawing/2014/main" id="{3E76C466-BB93-1D4F-0F6D-717F05B17569}"/>
              </a:ext>
            </a:extLst>
          </p:cNvPr>
          <p:cNvSpPr txBox="1">
            <a:spLocks/>
          </p:cNvSpPr>
          <p:nvPr/>
        </p:nvSpPr>
        <p:spPr>
          <a:xfrm>
            <a:off x="265635" y="253334"/>
            <a:ext cx="11462940" cy="559256"/>
          </a:xfrm>
          <a:prstGeom prst="rect">
            <a:avLst/>
          </a:prstGeom>
          <a:noFill/>
          <a:extLst>
            <a:ext uri="{909E8E84-426E-40DD-AFC4-6F175D3DCCD1}">
              <a14:hiddenFill xmlns:a14="http://schemas.microsoft.com/office/drawing/2010/main">
                <a:solidFill>
                  <a:srgbClr val="00329B"/>
                </a:solidFill>
              </a14:hiddenFill>
            </a:ext>
          </a:extLst>
        </p:spPr>
        <p:txBody>
          <a:bodyPr vert="horz" wrap="none" lIns="72000" tIns="72000" rIns="72000" bIns="72000" rtlCol="0" anchor="ctr">
            <a:noAutofit/>
          </a:bodyPr>
          <a:lstStyle>
            <a:lvl1pPr algn="l" defTabSz="914400" rtl="0" eaLnBrk="1" latinLnBrk="0" hangingPunct="1">
              <a:spcBef>
                <a:spcPct val="0"/>
              </a:spcBef>
              <a:buNone/>
              <a:defRPr sz="2400" b="0" kern="1200">
                <a:solidFill>
                  <a:schemeClr val="tx2"/>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0" normalizeH="0" baseline="0" noProof="0" dirty="0">
                <a:ln>
                  <a:noFill/>
                </a:ln>
                <a:solidFill>
                  <a:srgbClr val="242852"/>
                </a:solidFill>
                <a:effectLst/>
                <a:uLnTx/>
                <a:uFillTx/>
                <a:latin typeface="Arial" panose="020B0604020202020204" pitchFamily="34" charset="0"/>
                <a:ea typeface="+mj-ea"/>
                <a:cs typeface="Arial" panose="020B0604020202020204" pitchFamily="34" charset="0"/>
              </a:rPr>
              <a:t>Improved Access to Economic Opportunities and Employability Themes &amp; Interventions </a:t>
            </a:r>
            <a:endParaRPr kumimoji="0" lang="en-ZA" sz="2400" b="0" i="0" u="none" strike="noStrike" kern="1200" cap="none" spc="0" normalizeH="0" baseline="0" noProof="0" dirty="0">
              <a:ln>
                <a:noFill/>
              </a:ln>
              <a:solidFill>
                <a:srgbClr val="242852"/>
              </a:solidFill>
              <a:effectLst/>
              <a:uLnTx/>
              <a:uFillTx/>
              <a:latin typeface="Arial" panose="020B0604020202020204" pitchFamily="34" charset="0"/>
              <a:ea typeface="+mj-ea"/>
              <a:cs typeface="Arial" panose="020B0604020202020204" pitchFamily="34" charset="0"/>
            </a:endParaRPr>
          </a:p>
        </p:txBody>
      </p:sp>
      <p:pic>
        <p:nvPicPr>
          <p:cNvPr id="10" name="Picture 9" descr="A blue and white sign&#10;&#10;Description automatically generated">
            <a:extLst>
              <a:ext uri="{FF2B5EF4-FFF2-40B4-BE49-F238E27FC236}">
                <a16:creationId xmlns:a16="http://schemas.microsoft.com/office/drawing/2014/main" id="{0239AC6A-ED76-4C1B-91B2-A7983526EEF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9058" y="6544568"/>
            <a:ext cx="1839441" cy="210947"/>
          </a:xfrm>
          <a:prstGeom prst="rect">
            <a:avLst/>
          </a:prstGeom>
          <a:noFill/>
          <a:ln>
            <a:noFill/>
          </a:ln>
        </p:spPr>
      </p:pic>
    </p:spTree>
    <p:custDataLst>
      <p:tags r:id="rId1"/>
    </p:custDataLst>
    <p:extLst>
      <p:ext uri="{BB962C8B-B14F-4D97-AF65-F5344CB8AC3E}">
        <p14:creationId xmlns:p14="http://schemas.microsoft.com/office/powerpoint/2010/main" val="3914980627"/>
      </p:ext>
    </p:extLst>
  </p:cSld>
  <p:clrMapOvr>
    <a:masterClrMapping/>
  </p:clrMapOvr>
  <mc:AlternateContent xmlns:mc="http://schemas.openxmlformats.org/markup-compatibility/2006" xmlns:p14="http://schemas.microsoft.com/office/powerpoint/2010/main">
    <mc:Choice Requires="p14">
      <p:transition spd="slow" p14:dur="2000" advTm="981"/>
    </mc:Choice>
    <mc:Fallback xmlns="">
      <p:transition spd="slow" advTm="9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7A8DD-8259-D5C9-4AFB-20497191A0FA}"/>
              </a:ext>
            </a:extLst>
          </p:cNvPr>
          <p:cNvSpPr>
            <a:spLocks noGrp="1"/>
          </p:cNvSpPr>
          <p:nvPr>
            <p:ph type="title"/>
          </p:nvPr>
        </p:nvSpPr>
        <p:spPr/>
        <p:txBody>
          <a:bodyPr/>
          <a:lstStyle/>
          <a:p>
            <a:r>
              <a:rPr lang="en-US" dirty="0"/>
              <a:t>Improved Access to Economic Opportunities - Flagship projects for </a:t>
            </a:r>
            <a:r>
              <a:rPr lang="en-US" dirty="0">
                <a:highlight>
                  <a:srgbClr val="FFFF00"/>
                </a:highlight>
              </a:rPr>
              <a:t>2023/24</a:t>
            </a:r>
          </a:p>
        </p:txBody>
      </p:sp>
      <p:pic>
        <p:nvPicPr>
          <p:cNvPr id="6" name="Picture 5">
            <a:extLst>
              <a:ext uri="{FF2B5EF4-FFF2-40B4-BE49-F238E27FC236}">
                <a16:creationId xmlns:a16="http://schemas.microsoft.com/office/drawing/2014/main" id="{66FF4147-ACB1-B8E4-4031-B793B1DFFA46}"/>
              </a:ext>
            </a:extLst>
          </p:cNvPr>
          <p:cNvPicPr>
            <a:picLocks noChangeAspect="1"/>
          </p:cNvPicPr>
          <p:nvPr/>
        </p:nvPicPr>
        <p:blipFill>
          <a:blip r:embed="rId2"/>
          <a:stretch>
            <a:fillRect/>
          </a:stretch>
        </p:blipFill>
        <p:spPr>
          <a:xfrm>
            <a:off x="1947312" y="1326725"/>
            <a:ext cx="8297375" cy="4328535"/>
          </a:xfrm>
          <a:prstGeom prst="rect">
            <a:avLst/>
          </a:prstGeom>
        </p:spPr>
      </p:pic>
      <p:pic>
        <p:nvPicPr>
          <p:cNvPr id="4" name="Picture 3" descr="A blue and white sign&#10;&#10;Description automatically generated">
            <a:extLst>
              <a:ext uri="{FF2B5EF4-FFF2-40B4-BE49-F238E27FC236}">
                <a16:creationId xmlns:a16="http://schemas.microsoft.com/office/drawing/2014/main" id="{B58E7815-2967-454F-B8AE-57033DD0912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9058" y="6544568"/>
            <a:ext cx="1839441" cy="210947"/>
          </a:xfrm>
          <a:prstGeom prst="rect">
            <a:avLst/>
          </a:prstGeom>
          <a:noFill/>
          <a:ln>
            <a:noFill/>
          </a:ln>
        </p:spPr>
      </p:pic>
    </p:spTree>
    <p:extLst>
      <p:ext uri="{BB962C8B-B14F-4D97-AF65-F5344CB8AC3E}">
        <p14:creationId xmlns:p14="http://schemas.microsoft.com/office/powerpoint/2010/main" val="556640558"/>
      </p:ext>
    </p:extLst>
  </p:cSld>
  <p:clrMapOvr>
    <a:masterClrMapping/>
  </p:clrMapOvr>
  <mc:AlternateContent xmlns:mc="http://schemas.openxmlformats.org/markup-compatibility/2006" xmlns:p14="http://schemas.microsoft.com/office/powerpoint/2010/main">
    <mc:Choice Requires="p14">
      <p:transition spd="slow" p14:dur="2000" advTm="232"/>
    </mc:Choice>
    <mc:Fallback xmlns="">
      <p:transition spd="slow" advTm="23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D8066-7131-AE03-898B-FE1B4101AA3B}"/>
              </a:ext>
            </a:extLst>
          </p:cNvPr>
          <p:cNvSpPr>
            <a:spLocks noGrp="1"/>
          </p:cNvSpPr>
          <p:nvPr>
            <p:ph type="title"/>
          </p:nvPr>
        </p:nvSpPr>
        <p:spPr>
          <a:xfrm>
            <a:off x="393701" y="284540"/>
            <a:ext cx="11462940" cy="559256"/>
          </a:xfrm>
        </p:spPr>
        <p:txBody>
          <a:bodyPr/>
          <a:lstStyle/>
          <a:p>
            <a:r>
              <a:rPr lang="en-US" dirty="0"/>
              <a:t>Improved Access to Economic Opportunities - Projects for 2023/24</a:t>
            </a:r>
            <a:endParaRPr lang="en-US" b="1" dirty="0"/>
          </a:p>
        </p:txBody>
      </p:sp>
      <p:sp>
        <p:nvSpPr>
          <p:cNvPr id="4" name="Text Placeholder 3">
            <a:extLst>
              <a:ext uri="{FF2B5EF4-FFF2-40B4-BE49-F238E27FC236}">
                <a16:creationId xmlns:a16="http://schemas.microsoft.com/office/drawing/2014/main" id="{16DB73D7-B035-1A4D-A116-AB5CDB10D4A8}"/>
              </a:ext>
            </a:extLst>
          </p:cNvPr>
          <p:cNvSpPr>
            <a:spLocks noGrp="1"/>
          </p:cNvSpPr>
          <p:nvPr>
            <p:ph type="body" sz="quarter" idx="10"/>
          </p:nvPr>
        </p:nvSpPr>
        <p:spPr/>
        <p:txBody>
          <a:bodyPr/>
          <a:lstStyle/>
          <a:p>
            <a:pPr>
              <a:spcBef>
                <a:spcPts val="20"/>
              </a:spcBef>
            </a:pPr>
            <a:r>
              <a:rPr lang="en-US" sz="1800" b="1" i="1" dirty="0">
                <a:effectLst/>
                <a:latin typeface="Verdana" panose="020B0604030504040204" pitchFamily="34" charset="0"/>
                <a:ea typeface="Calibri" panose="020F0502020204030204" pitchFamily="34" charset="0"/>
                <a:cs typeface="Calibri" panose="020F0502020204030204" pitchFamily="34" charset="0"/>
              </a:rPr>
              <a:t> </a:t>
            </a:r>
            <a:endParaRPr lang="en-US" sz="1800" dirty="0">
              <a:effectLst/>
              <a:latin typeface="Verdana" panose="020B0604030504040204" pitchFamily="34" charset="0"/>
              <a:ea typeface="Calibri" panose="020F0502020204030204" pitchFamily="34" charset="0"/>
              <a:cs typeface="Calibri" panose="020F0502020204030204" pitchFamily="34" charset="0"/>
            </a:endParaRPr>
          </a:p>
          <a:p>
            <a:endParaRPr lang="en-US" dirty="0"/>
          </a:p>
          <a:p>
            <a:endParaRPr lang="en-US" dirty="0"/>
          </a:p>
        </p:txBody>
      </p:sp>
      <p:graphicFrame>
        <p:nvGraphicFramePr>
          <p:cNvPr id="9" name="Table 8">
            <a:extLst>
              <a:ext uri="{FF2B5EF4-FFF2-40B4-BE49-F238E27FC236}">
                <a16:creationId xmlns:a16="http://schemas.microsoft.com/office/drawing/2014/main" id="{98104212-EB22-1678-5F5B-D37861242565}"/>
              </a:ext>
            </a:extLst>
          </p:cNvPr>
          <p:cNvGraphicFramePr>
            <a:graphicFrameLocks noGrp="1"/>
          </p:cNvGraphicFramePr>
          <p:nvPr>
            <p:extLst>
              <p:ext uri="{D42A27DB-BD31-4B8C-83A1-F6EECF244321}">
                <p14:modId xmlns:p14="http://schemas.microsoft.com/office/powerpoint/2010/main" val="1852290729"/>
              </p:ext>
            </p:extLst>
          </p:nvPr>
        </p:nvGraphicFramePr>
        <p:xfrm>
          <a:off x="393701" y="1196753"/>
          <a:ext cx="11404598" cy="1330960"/>
        </p:xfrm>
        <a:graphic>
          <a:graphicData uri="http://schemas.openxmlformats.org/drawingml/2006/table">
            <a:tbl>
              <a:tblPr firstRow="1" firstCol="1" bandRow="1"/>
              <a:tblGrid>
                <a:gridCol w="539005">
                  <a:extLst>
                    <a:ext uri="{9D8B030D-6E8A-4147-A177-3AD203B41FA5}">
                      <a16:colId xmlns:a16="http://schemas.microsoft.com/office/drawing/2014/main" val="480393992"/>
                    </a:ext>
                  </a:extLst>
                </a:gridCol>
                <a:gridCol w="2013189">
                  <a:extLst>
                    <a:ext uri="{9D8B030D-6E8A-4147-A177-3AD203B41FA5}">
                      <a16:colId xmlns:a16="http://schemas.microsoft.com/office/drawing/2014/main" val="46711548"/>
                    </a:ext>
                  </a:extLst>
                </a:gridCol>
                <a:gridCol w="2014232">
                  <a:extLst>
                    <a:ext uri="{9D8B030D-6E8A-4147-A177-3AD203B41FA5}">
                      <a16:colId xmlns:a16="http://schemas.microsoft.com/office/drawing/2014/main" val="647633761"/>
                    </a:ext>
                  </a:extLst>
                </a:gridCol>
                <a:gridCol w="3707354">
                  <a:extLst>
                    <a:ext uri="{9D8B030D-6E8A-4147-A177-3AD203B41FA5}">
                      <a16:colId xmlns:a16="http://schemas.microsoft.com/office/drawing/2014/main" val="3738020572"/>
                    </a:ext>
                  </a:extLst>
                </a:gridCol>
                <a:gridCol w="3130818">
                  <a:extLst>
                    <a:ext uri="{9D8B030D-6E8A-4147-A177-3AD203B41FA5}">
                      <a16:colId xmlns:a16="http://schemas.microsoft.com/office/drawing/2014/main" val="2659824617"/>
                    </a:ext>
                  </a:extLst>
                </a:gridCol>
              </a:tblGrid>
              <a:tr h="355600">
                <a:tc>
                  <a:txBody>
                    <a:bodyPr/>
                    <a:lstStyle/>
                    <a:p>
                      <a:endParaRPr lang="en-US" sz="1600" b="1"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CCC00"/>
                    </a:solidFill>
                  </a:tcPr>
                </a:tc>
                <a:tc>
                  <a:txBody>
                    <a:bodyPr/>
                    <a:lstStyle/>
                    <a:p>
                      <a:r>
                        <a:rPr lang="en-US" sz="1600" b="1">
                          <a:solidFill>
                            <a:srgbClr val="FFFFFF"/>
                          </a:solidFill>
                          <a:effectLst/>
                          <a:latin typeface="Arial" panose="020B0604020202020204" pitchFamily="34" charset="0"/>
                          <a:ea typeface="Calibri" panose="020F0502020204030204" pitchFamily="34" charset="0"/>
                          <a:cs typeface="Arial" panose="020B0604020202020204" pitchFamily="34" charset="0"/>
                        </a:rPr>
                        <a:t>PFA</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CCC00"/>
                    </a:solidFill>
                  </a:tcPr>
                </a:tc>
                <a:tc>
                  <a:txBody>
                    <a:bodyPr/>
                    <a:lstStyle/>
                    <a:p>
                      <a:r>
                        <a:rPr lang="en-US" sz="1600" b="1">
                          <a:solidFill>
                            <a:srgbClr val="FFFFFF"/>
                          </a:solidFill>
                          <a:effectLst/>
                          <a:latin typeface="Arial" panose="020B0604020202020204" pitchFamily="34" charset="0"/>
                          <a:ea typeface="Calibri" panose="020F0502020204030204" pitchFamily="34" charset="0"/>
                          <a:cs typeface="Arial" panose="020B0604020202020204" pitchFamily="34" charset="0"/>
                        </a:rPr>
                        <a:t>Theme</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CCC00"/>
                    </a:solidFill>
                  </a:tcPr>
                </a:tc>
                <a:tc>
                  <a:txBody>
                    <a:bodyPr/>
                    <a:lstStyle/>
                    <a:p>
                      <a:r>
                        <a:rPr lang="en-US" sz="1600" b="1">
                          <a:solidFill>
                            <a:srgbClr val="FFFFFF"/>
                          </a:solidFill>
                          <a:effectLst/>
                          <a:latin typeface="Arial" panose="020B0604020202020204" pitchFamily="34" charset="0"/>
                          <a:ea typeface="Calibri" panose="020F0502020204030204" pitchFamily="34" charset="0"/>
                          <a:cs typeface="Arial" panose="020B0604020202020204" pitchFamily="34" charset="0"/>
                        </a:rPr>
                        <a:t>Interventions</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CCC00"/>
                    </a:solidFill>
                  </a:tcPr>
                </a:tc>
                <a:tc>
                  <a:txBody>
                    <a:bodyPr/>
                    <a:lstStyle/>
                    <a:p>
                      <a:r>
                        <a:rPr lang="en-US" sz="16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Projects – 1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CCC00"/>
                    </a:solidFill>
                  </a:tcPr>
                </a:tc>
                <a:extLst>
                  <a:ext uri="{0D108BD9-81ED-4DB2-BD59-A6C34878D82A}">
                    <a16:rowId xmlns:a16="http://schemas.microsoft.com/office/drawing/2014/main" val="1487138121"/>
                  </a:ext>
                </a:extLst>
              </a:tr>
              <a:tr h="355600">
                <a:tc>
                  <a:txBody>
                    <a:bodyPr/>
                    <a:lstStyle/>
                    <a:p>
                      <a:r>
                        <a:rPr lang="en-US" sz="1600" b="1">
                          <a:effectLst/>
                          <a:latin typeface="Arial" panose="020B0604020202020204" pitchFamily="34" charset="0"/>
                          <a:ea typeface="Calibri" panose="020F0502020204030204" pitchFamily="34" charset="0"/>
                          <a:cs typeface="Arial" panose="020B0604020202020204" pitchFamily="34" charset="0"/>
                        </a:rPr>
                        <a:t>1</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r>
                        <a:rPr lang="en-US" sz="1600">
                          <a:effectLst/>
                          <a:latin typeface="Arial" panose="020B0604020202020204" pitchFamily="34" charset="0"/>
                          <a:ea typeface="Calibri" panose="020F0502020204030204" pitchFamily="34" charset="0"/>
                          <a:cs typeface="Arial" panose="020B0604020202020204" pitchFamily="34" charset="0"/>
                        </a:rPr>
                        <a:t>PFA: Employability</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r>
                        <a:rPr lang="en-US" sz="1600">
                          <a:effectLst/>
                          <a:latin typeface="Arial" panose="020B0604020202020204" pitchFamily="34" charset="0"/>
                          <a:ea typeface="Calibri" panose="020F0502020204030204" pitchFamily="34" charset="0"/>
                          <a:cs typeface="Arial" panose="020B0604020202020204" pitchFamily="34" charset="0"/>
                        </a:rPr>
                        <a:t>Improved education-based and competency-based pathways</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r>
                        <a:rPr lang="en-US" sz="1600">
                          <a:effectLst/>
                          <a:latin typeface="Arial" panose="020B0604020202020204" pitchFamily="34" charset="0"/>
                          <a:ea typeface="Calibri" panose="020F0502020204030204" pitchFamily="34" charset="0"/>
                          <a:cs typeface="Arial" panose="020B0604020202020204" pitchFamily="34" charset="0"/>
                        </a:rPr>
                        <a:t>Improving life orientation content on careers, work-readiness and competencies</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342900" lvl="0" indent="-342900">
                        <a:buFont typeface="+mj-lt"/>
                        <a:buAutoNum type="arabicPeriod"/>
                      </a:pPr>
                      <a:r>
                        <a:rPr lang="en-US" sz="1600" dirty="0">
                          <a:effectLst/>
                          <a:latin typeface="Arial" panose="020B0604020202020204" pitchFamily="34" charset="0"/>
                          <a:ea typeface="Calibri" panose="020F0502020204030204" pitchFamily="34" charset="0"/>
                          <a:cs typeface="Arial" panose="020B0604020202020204" pitchFamily="34" charset="0"/>
                        </a:rPr>
                        <a:t>Career Clubs in Schools </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883712445"/>
                  </a:ext>
                </a:extLst>
              </a:tr>
            </a:tbl>
          </a:graphicData>
        </a:graphic>
      </p:graphicFrame>
      <p:graphicFrame>
        <p:nvGraphicFramePr>
          <p:cNvPr id="14" name="Table 13">
            <a:extLst>
              <a:ext uri="{FF2B5EF4-FFF2-40B4-BE49-F238E27FC236}">
                <a16:creationId xmlns:a16="http://schemas.microsoft.com/office/drawing/2014/main" id="{1BFF3E7C-8F2A-A1BF-FC0E-947BDAC871AD}"/>
              </a:ext>
            </a:extLst>
          </p:cNvPr>
          <p:cNvGraphicFramePr>
            <a:graphicFrameLocks noGrp="1"/>
          </p:cNvGraphicFramePr>
          <p:nvPr>
            <p:extLst>
              <p:ext uri="{D42A27DB-BD31-4B8C-83A1-F6EECF244321}">
                <p14:modId xmlns:p14="http://schemas.microsoft.com/office/powerpoint/2010/main" val="2821331431"/>
              </p:ext>
            </p:extLst>
          </p:nvPr>
        </p:nvGraphicFramePr>
        <p:xfrm>
          <a:off x="393701" y="2636815"/>
          <a:ext cx="11404597" cy="2794000"/>
        </p:xfrm>
        <a:graphic>
          <a:graphicData uri="http://schemas.openxmlformats.org/drawingml/2006/table">
            <a:tbl>
              <a:tblPr firstRow="1" firstCol="1" bandRow="1"/>
              <a:tblGrid>
                <a:gridCol w="540438">
                  <a:extLst>
                    <a:ext uri="{9D8B030D-6E8A-4147-A177-3AD203B41FA5}">
                      <a16:colId xmlns:a16="http://schemas.microsoft.com/office/drawing/2014/main" val="1378487625"/>
                    </a:ext>
                  </a:extLst>
                </a:gridCol>
                <a:gridCol w="2064536">
                  <a:extLst>
                    <a:ext uri="{9D8B030D-6E8A-4147-A177-3AD203B41FA5}">
                      <a16:colId xmlns:a16="http://schemas.microsoft.com/office/drawing/2014/main" val="2005414248"/>
                    </a:ext>
                  </a:extLst>
                </a:gridCol>
                <a:gridCol w="2064536">
                  <a:extLst>
                    <a:ext uri="{9D8B030D-6E8A-4147-A177-3AD203B41FA5}">
                      <a16:colId xmlns:a16="http://schemas.microsoft.com/office/drawing/2014/main" val="955345953"/>
                    </a:ext>
                  </a:extLst>
                </a:gridCol>
                <a:gridCol w="3604312">
                  <a:extLst>
                    <a:ext uri="{9D8B030D-6E8A-4147-A177-3AD203B41FA5}">
                      <a16:colId xmlns:a16="http://schemas.microsoft.com/office/drawing/2014/main" val="1550685250"/>
                    </a:ext>
                  </a:extLst>
                </a:gridCol>
                <a:gridCol w="3130775">
                  <a:extLst>
                    <a:ext uri="{9D8B030D-6E8A-4147-A177-3AD203B41FA5}">
                      <a16:colId xmlns:a16="http://schemas.microsoft.com/office/drawing/2014/main" val="2437515848"/>
                    </a:ext>
                  </a:extLst>
                </a:gridCol>
              </a:tblGrid>
              <a:tr h="355600">
                <a:tc>
                  <a:txBody>
                    <a:bodyPr/>
                    <a:lstStyle/>
                    <a:p>
                      <a:r>
                        <a:rPr lang="en-US" sz="1600" b="1">
                          <a:solidFill>
                            <a:srgbClr val="FFFFFF"/>
                          </a:solidFill>
                          <a:effectLst/>
                          <a:latin typeface="Arial" panose="020B0604020202020204" pitchFamily="34" charset="0"/>
                          <a:ea typeface="Calibri" panose="020F0502020204030204" pitchFamily="34" charset="0"/>
                          <a:cs typeface="Arial" panose="020B0604020202020204" pitchFamily="34" charset="0"/>
                        </a:rPr>
                        <a:t>No</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CCC00"/>
                    </a:solidFill>
                  </a:tcPr>
                </a:tc>
                <a:tc>
                  <a:txBody>
                    <a:bodyPr/>
                    <a:lstStyle/>
                    <a:p>
                      <a:r>
                        <a:rPr lang="en-US" sz="1600" b="1">
                          <a:solidFill>
                            <a:srgbClr val="FFFFFF"/>
                          </a:solidFill>
                          <a:effectLst/>
                          <a:latin typeface="Arial" panose="020B0604020202020204" pitchFamily="34" charset="0"/>
                          <a:ea typeface="Calibri" panose="020F0502020204030204" pitchFamily="34" charset="0"/>
                          <a:cs typeface="Arial" panose="020B0604020202020204" pitchFamily="34" charset="0"/>
                        </a:rPr>
                        <a:t>PFA</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CCC00"/>
                    </a:solidFill>
                  </a:tcPr>
                </a:tc>
                <a:tc>
                  <a:txBody>
                    <a:bodyPr/>
                    <a:lstStyle/>
                    <a:p>
                      <a:r>
                        <a:rPr lang="en-US" sz="1600" b="1">
                          <a:solidFill>
                            <a:srgbClr val="FFFFFF"/>
                          </a:solidFill>
                          <a:effectLst/>
                          <a:latin typeface="Arial" panose="020B0604020202020204" pitchFamily="34" charset="0"/>
                          <a:ea typeface="Calibri" panose="020F0502020204030204" pitchFamily="34" charset="0"/>
                          <a:cs typeface="Arial" panose="020B0604020202020204" pitchFamily="34" charset="0"/>
                        </a:rPr>
                        <a:t>Theme</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CCC00"/>
                    </a:solidFill>
                  </a:tcPr>
                </a:tc>
                <a:tc>
                  <a:txBody>
                    <a:bodyPr/>
                    <a:lstStyle/>
                    <a:p>
                      <a:r>
                        <a:rPr lang="en-US" sz="16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CCC00"/>
                    </a:solidFill>
                  </a:tcPr>
                </a:tc>
                <a:tc>
                  <a:txBody>
                    <a:bodyPr/>
                    <a:lstStyle/>
                    <a:p>
                      <a:r>
                        <a:rPr lang="en-US" sz="1600" dirty="0">
                          <a:solidFill>
                            <a:srgbClr val="FFFFFF"/>
                          </a:solidFill>
                          <a:effectLst/>
                          <a:latin typeface="Arial" panose="020B0604020202020204" pitchFamily="34" charset="0"/>
                          <a:ea typeface="Calibri" panose="020F0502020204030204" pitchFamily="34" charset="0"/>
                          <a:cs typeface="Arial" panose="020B0604020202020204" pitchFamily="34" charset="0"/>
                        </a:rPr>
                        <a:t>Projects – 4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CCC00"/>
                    </a:solidFill>
                  </a:tcPr>
                </a:tc>
                <a:extLst>
                  <a:ext uri="{0D108BD9-81ED-4DB2-BD59-A6C34878D82A}">
                    <a16:rowId xmlns:a16="http://schemas.microsoft.com/office/drawing/2014/main" val="3267962476"/>
                  </a:ext>
                </a:extLst>
              </a:tr>
              <a:tr h="355600">
                <a:tc>
                  <a:txBody>
                    <a:bodyPr/>
                    <a:lstStyle/>
                    <a:p>
                      <a:r>
                        <a:rPr lang="en-US" sz="1600" b="1">
                          <a:effectLst/>
                          <a:latin typeface="Arial" panose="020B0604020202020204" pitchFamily="34" charset="0"/>
                          <a:ea typeface="Calibri" panose="020F0502020204030204" pitchFamily="34" charset="0"/>
                          <a:cs typeface="Arial" panose="020B0604020202020204" pitchFamily="34" charset="0"/>
                        </a:rPr>
                        <a:t>9.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r>
                        <a:rPr lang="en-US" sz="1600">
                          <a:effectLst/>
                          <a:latin typeface="Arial" panose="020B0604020202020204" pitchFamily="34" charset="0"/>
                          <a:ea typeface="Calibri" panose="020F0502020204030204" pitchFamily="34" charset="0"/>
                          <a:cs typeface="Arial" panose="020B0604020202020204" pitchFamily="34" charset="0"/>
                        </a:rPr>
                        <a:t>PFA: Employability</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r>
                        <a:rPr lang="en-US" sz="1600">
                          <a:effectLst/>
                          <a:latin typeface="Arial" panose="020B0604020202020204" pitchFamily="34" charset="0"/>
                          <a:ea typeface="Calibri" panose="020F0502020204030204" pitchFamily="34" charset="0"/>
                          <a:cs typeface="Arial" panose="020B0604020202020204" pitchFamily="34" charset="0"/>
                        </a:rPr>
                        <a:t>Improved work-place skills and productivity pathways</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r>
                        <a:rPr lang="en-US" sz="1600">
                          <a:effectLst/>
                          <a:latin typeface="Arial" panose="020B0604020202020204" pitchFamily="34" charset="0"/>
                          <a:ea typeface="Calibri" panose="020F0502020204030204" pitchFamily="34" charset="0"/>
                          <a:cs typeface="Arial" panose="020B0604020202020204" pitchFamily="34" charset="0"/>
                        </a:rPr>
                        <a:t>Exploring how the DEDAT’s BPO work placement model can be replicated for growth opportunities that are currently constrained by skills shortages</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342900" lvl="0" indent="-342900">
                        <a:buFont typeface="+mj-lt"/>
                        <a:buAutoNum type="arabicPeriod"/>
                      </a:pPr>
                      <a:r>
                        <a:rPr lang="en-US" sz="1600" dirty="0">
                          <a:effectLst/>
                          <a:latin typeface="Arial" panose="020B0604020202020204" pitchFamily="34" charset="0"/>
                          <a:ea typeface="Calibri" panose="020F0502020204030204" pitchFamily="34" charset="0"/>
                          <a:cs typeface="Arial" panose="020B0604020202020204" pitchFamily="34" charset="0"/>
                        </a:rPr>
                        <a:t>ED Support: Labour Relations Compliance</a:t>
                      </a:r>
                    </a:p>
                    <a:p>
                      <a:pPr marL="342900" lvl="0" indent="-342900">
                        <a:buFont typeface="+mj-lt"/>
                        <a:buAutoNum type="arabicPeriod"/>
                      </a:pPr>
                      <a:r>
                        <a:rPr lang="en-US" sz="1600" dirty="0">
                          <a:effectLst/>
                          <a:latin typeface="Arial" panose="020B0604020202020204" pitchFamily="34" charset="0"/>
                          <a:ea typeface="Calibri" panose="020F0502020204030204" pitchFamily="34" charset="0"/>
                          <a:cs typeface="Arial" panose="020B0604020202020204" pitchFamily="34" charset="0"/>
                        </a:rPr>
                        <a:t>Growth through experiential learning &amp; jobs – Clothing &amp; Textiles</a:t>
                      </a:r>
                    </a:p>
                    <a:p>
                      <a:pPr marL="342900" lvl="0" indent="-342900">
                        <a:buFont typeface="+mj-lt"/>
                        <a:buAutoNum type="arabicPeriod"/>
                      </a:pPr>
                      <a:r>
                        <a:rPr lang="en-US" sz="1600" dirty="0">
                          <a:effectLst/>
                          <a:latin typeface="Arial" panose="020B0604020202020204" pitchFamily="34" charset="0"/>
                          <a:ea typeface="Calibri" panose="020F0502020204030204" pitchFamily="34" charset="0"/>
                          <a:cs typeface="Arial" panose="020B0604020202020204" pitchFamily="34" charset="0"/>
                        </a:rPr>
                        <a:t>Improved work-place skills and productivity pathways – BPO</a:t>
                      </a:r>
                    </a:p>
                    <a:p>
                      <a:pPr marL="342900" lvl="0" indent="-342900">
                        <a:buFont typeface="+mj-lt"/>
                        <a:buAutoNum type="arabicPeriod"/>
                      </a:pPr>
                      <a:r>
                        <a:rPr lang="en-US" sz="1600" dirty="0">
                          <a:effectLst/>
                          <a:latin typeface="Arial" panose="020B0604020202020204" pitchFamily="34" charset="0"/>
                          <a:ea typeface="Calibri" panose="020F0502020204030204" pitchFamily="34" charset="0"/>
                          <a:cs typeface="Arial" panose="020B0604020202020204" pitchFamily="34" charset="0"/>
                        </a:rPr>
                        <a:t>Three Streams Model</a:t>
                      </a:r>
                    </a:p>
                    <a:p>
                      <a:r>
                        <a:rPr lang="en-US" sz="16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429751742"/>
                  </a:ext>
                </a:extLst>
              </a:tr>
            </a:tbl>
          </a:graphicData>
        </a:graphic>
      </p:graphicFrame>
      <p:sp>
        <p:nvSpPr>
          <p:cNvPr id="15" name="Rectangle 4">
            <a:extLst>
              <a:ext uri="{FF2B5EF4-FFF2-40B4-BE49-F238E27FC236}">
                <a16:creationId xmlns:a16="http://schemas.microsoft.com/office/drawing/2014/main" id="{7466D519-89DC-D2E6-28BF-FC2CD745A9BE}"/>
              </a:ext>
            </a:extLst>
          </p:cNvPr>
          <p:cNvSpPr>
            <a:spLocks noChangeArrowheads="1"/>
          </p:cNvSpPr>
          <p:nvPr/>
        </p:nvSpPr>
        <p:spPr bwMode="auto">
          <a:xfrm>
            <a:off x="5131088" y="5583717"/>
            <a:ext cx="66672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000" dirty="0">
                <a:ea typeface="Calibri" panose="020F0502020204030204" pitchFamily="34" charset="0"/>
                <a:cs typeface="Arial" panose="020B0604020202020204" pitchFamily="34" charset="0"/>
              </a:rPr>
              <a:t>T</a:t>
            </a:r>
            <a:r>
              <a:rPr kumimoji="0" lang="en-US" altLang="en-US" sz="1000" b="0" i="0" u="none" strike="noStrike" cap="none" normalizeH="0" baseline="0" dirty="0">
                <a:ln>
                  <a:noFill/>
                </a:ln>
                <a:solidFill>
                  <a:schemeClr val="tx1"/>
                </a:solidFill>
                <a:effectLst/>
                <a:ea typeface="Calibri" panose="020F0502020204030204" pitchFamily="34" charset="0"/>
                <a:cs typeface="Arial" panose="020B0604020202020204" pitchFamily="34" charset="0"/>
              </a:rPr>
              <a:t>he implementation of Year 1 Project plans will speed up after the approval of the Implementation Plan in June.</a:t>
            </a:r>
            <a:endParaRPr kumimoji="0" lang="en-US" altLang="en-US" sz="800" b="0" i="0" u="none" strike="noStrike" cap="none" normalizeH="0" baseline="0" dirty="0">
              <a:ln>
                <a:noFill/>
              </a:ln>
              <a:solidFill>
                <a:schemeClr val="tx1"/>
              </a:solidFill>
              <a:effectLst/>
              <a:cs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ea typeface="Calibri" panose="020F0502020204030204" pitchFamily="34" charset="0"/>
                <a:cs typeface="Arial" panose="020B0604020202020204" pitchFamily="34" charset="0"/>
              </a:rPr>
              <a:t>Project plans for Year 2 will be submitted in the next phase  </a:t>
            </a:r>
            <a:endParaRPr kumimoji="0" lang="en-US" altLang="en-US" sz="1800" b="0" i="0" u="none" strike="noStrike" cap="none" normalizeH="0" baseline="0" dirty="0">
              <a:ln>
                <a:noFill/>
              </a:ln>
              <a:solidFill>
                <a:schemeClr val="tx1"/>
              </a:solidFill>
              <a:effectLst/>
              <a:cs typeface="Arial" panose="020B0604020202020204" pitchFamily="34" charset="0"/>
            </a:endParaRPr>
          </a:p>
        </p:txBody>
      </p:sp>
    </p:spTree>
    <p:extLst>
      <p:ext uri="{BB962C8B-B14F-4D97-AF65-F5344CB8AC3E}">
        <p14:creationId xmlns:p14="http://schemas.microsoft.com/office/powerpoint/2010/main" val="3619298927"/>
      </p:ext>
    </p:extLst>
  </p:cSld>
  <p:clrMapOvr>
    <a:masterClrMapping/>
  </p:clrMapOvr>
  <mc:AlternateContent xmlns:mc="http://schemas.openxmlformats.org/markup-compatibility/2006" xmlns:p14="http://schemas.microsoft.com/office/powerpoint/2010/main">
    <mc:Choice Requires="p14">
      <p:transition spd="slow" p14:dur="2000" advTm="284"/>
    </mc:Choice>
    <mc:Fallback xmlns="">
      <p:transition spd="slow" advTm="28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B4778F-BBFE-6356-20EF-345302D9FDE1}"/>
              </a:ext>
            </a:extLst>
          </p:cNvPr>
          <p:cNvSpPr>
            <a:spLocks noGrp="1"/>
          </p:cNvSpPr>
          <p:nvPr>
            <p:ph type="body" sz="quarter" idx="12"/>
          </p:nvPr>
        </p:nvSpPr>
        <p:spPr/>
        <p:txBody>
          <a:bodyPr/>
          <a:lstStyle/>
          <a:p>
            <a:r>
              <a:rPr lang="en-US" dirty="0"/>
              <a:t>Key Aspects of the WCED-DEDAT  response </a:t>
            </a:r>
          </a:p>
        </p:txBody>
      </p:sp>
    </p:spTree>
    <p:extLst>
      <p:ext uri="{BB962C8B-B14F-4D97-AF65-F5344CB8AC3E}">
        <p14:creationId xmlns:p14="http://schemas.microsoft.com/office/powerpoint/2010/main" val="3996863965"/>
      </p:ext>
    </p:extLst>
  </p:cSld>
  <p:clrMapOvr>
    <a:masterClrMapping/>
  </p:clrMapOvr>
  <mc:AlternateContent xmlns:mc="http://schemas.openxmlformats.org/markup-compatibility/2006" xmlns:p14="http://schemas.microsoft.com/office/powerpoint/2010/main">
    <mc:Choice Requires="p14">
      <p:transition spd="slow" p14:dur="2000" advTm="412"/>
    </mc:Choice>
    <mc:Fallback xmlns="">
      <p:transition spd="slow" advTm="41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6FDE0-69FB-5334-169F-421315C4F8DF}"/>
              </a:ext>
            </a:extLst>
          </p:cNvPr>
          <p:cNvSpPr>
            <a:spLocks noGrp="1"/>
          </p:cNvSpPr>
          <p:nvPr>
            <p:ph type="title"/>
          </p:nvPr>
        </p:nvSpPr>
        <p:spPr>
          <a:xfrm>
            <a:off x="364530" y="138148"/>
            <a:ext cx="11462940" cy="559256"/>
          </a:xfrm>
        </p:spPr>
        <p:txBody>
          <a:bodyPr/>
          <a:lstStyle/>
          <a:p>
            <a:r>
              <a:rPr lang="en-US" dirty="0">
                <a:solidFill>
                  <a:srgbClr val="001484"/>
                </a:solidFill>
              </a:rPr>
              <a:t>DEDAT’s Skills Strategy in Support of PFA 7</a:t>
            </a:r>
          </a:p>
        </p:txBody>
      </p:sp>
      <p:sp>
        <p:nvSpPr>
          <p:cNvPr id="26" name="Rectangle: Rounded Corners 25">
            <a:extLst>
              <a:ext uri="{FF2B5EF4-FFF2-40B4-BE49-F238E27FC236}">
                <a16:creationId xmlns:a16="http://schemas.microsoft.com/office/drawing/2014/main" id="{AFA9D897-CE66-7689-9DB7-B649602BE02D}"/>
              </a:ext>
            </a:extLst>
          </p:cNvPr>
          <p:cNvSpPr/>
          <p:nvPr/>
        </p:nvSpPr>
        <p:spPr>
          <a:xfrm>
            <a:off x="8029717" y="2185896"/>
            <a:ext cx="3977123" cy="1194008"/>
          </a:xfrm>
          <a:prstGeom prst="roundRect">
            <a:avLst/>
          </a:prstGeom>
          <a:solidFill>
            <a:schemeClr val="bg2">
              <a:lumMod val="50000"/>
            </a:schemeClr>
          </a:solidFill>
          <a:ln>
            <a:solidFill>
              <a:schemeClr val="bg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prstClr val="white"/>
                </a:solidFill>
                <a:effectLst/>
                <a:uLnTx/>
                <a:uFillTx/>
                <a:latin typeface="Century Gothic"/>
                <a:ea typeface="+mn-ea"/>
                <a:cs typeface="+mn-cs"/>
              </a:rPr>
              <a:t>Immediate Impact: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prstClr val="white"/>
                </a:solidFill>
                <a:effectLst/>
                <a:uLnTx/>
                <a:uFillTx/>
                <a:latin typeface="Century Gothic"/>
                <a:ea typeface="+mn-ea"/>
                <a:cs typeface="+mn-cs"/>
              </a:rPr>
              <a:t>Experiential Learning Programmes</a:t>
            </a:r>
            <a:endParaRPr kumimoji="0" lang="en-US" sz="24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27" name="Rectangle: Rounded Corners 26">
            <a:extLst>
              <a:ext uri="{FF2B5EF4-FFF2-40B4-BE49-F238E27FC236}">
                <a16:creationId xmlns:a16="http://schemas.microsoft.com/office/drawing/2014/main" id="{5095DACC-4EF3-20DB-FD11-AD8A43EAE954}"/>
              </a:ext>
            </a:extLst>
          </p:cNvPr>
          <p:cNvSpPr/>
          <p:nvPr/>
        </p:nvSpPr>
        <p:spPr>
          <a:xfrm>
            <a:off x="4090389" y="2184221"/>
            <a:ext cx="3716338" cy="1194004"/>
          </a:xfrm>
          <a:prstGeom prst="roundRect">
            <a:avLst/>
          </a:prstGeom>
          <a:solidFill>
            <a:schemeClr val="bg2">
              <a:lumMod val="50000"/>
            </a:schemeClr>
          </a:solidFill>
          <a:ln>
            <a:solidFill>
              <a:schemeClr val="bg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prstClr val="white"/>
                </a:solidFill>
                <a:effectLst/>
                <a:uLnTx/>
                <a:uFillTx/>
                <a:latin typeface="Century Gothic"/>
                <a:ea typeface="+mn-ea"/>
                <a:cs typeface="+mn-cs"/>
              </a:rPr>
              <a:t>Medium Term: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prstClr val="white"/>
                </a:solidFill>
                <a:effectLst/>
                <a:uLnTx/>
                <a:uFillTx/>
                <a:latin typeface="Century Gothic"/>
                <a:ea typeface="+mn-ea"/>
                <a:cs typeface="+mn-cs"/>
              </a:rPr>
              <a:t>Curricula alignment</a:t>
            </a:r>
          </a:p>
        </p:txBody>
      </p:sp>
      <p:sp>
        <p:nvSpPr>
          <p:cNvPr id="28" name="Rectangle: Rounded Corners 27">
            <a:extLst>
              <a:ext uri="{FF2B5EF4-FFF2-40B4-BE49-F238E27FC236}">
                <a16:creationId xmlns:a16="http://schemas.microsoft.com/office/drawing/2014/main" id="{4BBBD493-4A29-F017-7E16-C87C8B39D0A9}"/>
              </a:ext>
            </a:extLst>
          </p:cNvPr>
          <p:cNvSpPr/>
          <p:nvPr/>
        </p:nvSpPr>
        <p:spPr>
          <a:xfrm>
            <a:off x="198437" y="2167424"/>
            <a:ext cx="3716338" cy="1194005"/>
          </a:xfrm>
          <a:prstGeom prst="roundRect">
            <a:avLst/>
          </a:prstGeom>
          <a:solidFill>
            <a:schemeClr val="bg2">
              <a:lumMod val="50000"/>
            </a:schemeClr>
          </a:solidFill>
          <a:ln>
            <a:solidFill>
              <a:schemeClr val="bg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prstClr val="white"/>
                </a:solidFill>
                <a:effectLst/>
                <a:uLnTx/>
                <a:uFillTx/>
                <a:latin typeface="Century Gothic"/>
                <a:ea typeface="+mn-ea"/>
                <a:cs typeface="+mn-cs"/>
              </a:rPr>
              <a:t>Long-term &amp; Systemic: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prstClr val="white"/>
                </a:solidFill>
                <a:effectLst/>
                <a:uLnTx/>
                <a:uFillTx/>
                <a:latin typeface="Century Gothic"/>
                <a:ea typeface="+mn-ea"/>
                <a:cs typeface="+mn-cs"/>
              </a:rPr>
              <a:t>Ecosystem alignment </a:t>
            </a:r>
          </a:p>
        </p:txBody>
      </p:sp>
      <p:sp>
        <p:nvSpPr>
          <p:cNvPr id="31" name="Rectangle 30">
            <a:extLst>
              <a:ext uri="{FF2B5EF4-FFF2-40B4-BE49-F238E27FC236}">
                <a16:creationId xmlns:a16="http://schemas.microsoft.com/office/drawing/2014/main" id="{A01E31AE-2AC3-DA77-243E-C288A4D4F63B}"/>
              </a:ext>
            </a:extLst>
          </p:cNvPr>
          <p:cNvSpPr/>
          <p:nvPr/>
        </p:nvSpPr>
        <p:spPr>
          <a:xfrm>
            <a:off x="8066662" y="3443047"/>
            <a:ext cx="3977123" cy="3345662"/>
          </a:xfrm>
          <a:prstGeom prst="rect">
            <a:avLst/>
          </a:prstGeom>
          <a:ln>
            <a:solidFill>
              <a:schemeClr val="bg2">
                <a:lumMod val="90000"/>
              </a:schemeClr>
            </a:solidFill>
          </a:ln>
        </p:spPr>
        <p:style>
          <a:lnRef idx="2">
            <a:schemeClr val="dk1"/>
          </a:lnRef>
          <a:fillRef idx="1">
            <a:schemeClr val="lt1"/>
          </a:fillRef>
          <a:effectRef idx="0">
            <a:schemeClr val="dk1"/>
          </a:effectRef>
          <a:fontRef idx="minor">
            <a:schemeClr val="dk1"/>
          </a:fontRef>
        </p:style>
        <p:txBody>
          <a:bodyPr rtlCol="0" anchor="t"/>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300" b="1" i="0" u="none" strike="noStrike" kern="1200" cap="none" spc="0" normalizeH="0" baseline="0" noProof="0" dirty="0">
                <a:ln>
                  <a:noFill/>
                </a:ln>
                <a:solidFill>
                  <a:prstClr val="black"/>
                </a:solidFill>
                <a:effectLst/>
                <a:uLnTx/>
                <a:uFillTx/>
                <a:latin typeface="Century Gothic"/>
                <a:ea typeface="+mn-ea"/>
                <a:cs typeface="+mn-cs"/>
              </a:rPr>
              <a:t>Improve workplace skills and productive pathways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300" b="0" i="0" u="none" strike="noStrike" kern="1200" cap="none" spc="0" normalizeH="0" baseline="0" noProof="0" dirty="0">
                <a:ln>
                  <a:noFill/>
                </a:ln>
                <a:solidFill>
                  <a:prstClr val="black"/>
                </a:solidFill>
                <a:effectLst/>
                <a:uLnTx/>
                <a:uFillTx/>
                <a:latin typeface="Century Gothic"/>
                <a:ea typeface="+mn-ea"/>
                <a:cs typeface="+mn-cs"/>
              </a:rPr>
              <a:t>Replicate the BPO workplace model to other sectors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300" b="0" i="0" u="none" strike="noStrike" kern="1200" cap="none" spc="0" normalizeH="0" baseline="0" noProof="0" dirty="0">
                <a:ln>
                  <a:noFill/>
                </a:ln>
                <a:solidFill>
                  <a:prstClr val="black"/>
                </a:solidFill>
                <a:effectLst/>
                <a:uLnTx/>
                <a:uFillTx/>
                <a:latin typeface="Century Gothic"/>
                <a:ea typeface="+mn-ea"/>
                <a:cs typeface="+mn-cs"/>
              </a:rPr>
              <a:t>Transitioned more than 5000 unemployed youth into employment via experiential learning.</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300" b="0" i="0" u="none" strike="noStrike" kern="1200" cap="none" spc="0" normalizeH="0" baseline="0" noProof="0" dirty="0">
                <a:ln>
                  <a:noFill/>
                </a:ln>
                <a:solidFill>
                  <a:prstClr val="black"/>
                </a:solidFill>
                <a:effectLst/>
                <a:uLnTx/>
                <a:uFillTx/>
                <a:latin typeface="Century Gothic"/>
                <a:ea typeface="+mn-ea"/>
                <a:cs typeface="+mn-cs"/>
              </a:rPr>
              <a:t>…. of which 80% of beneficiaries who complete their experiential learning will be transitioned into fulltime employment.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300" b="0" i="0" u="none" strike="noStrike" kern="1200" cap="none" spc="0" normalizeH="0" baseline="0" noProof="0" dirty="0">
                <a:ln>
                  <a:noFill/>
                </a:ln>
                <a:solidFill>
                  <a:prstClr val="black"/>
                </a:solidFill>
                <a:effectLst/>
                <a:uLnTx/>
                <a:uFillTx/>
                <a:latin typeface="Century Gothic"/>
                <a:ea typeface="+mn-ea"/>
                <a:cs typeface="+mn-cs"/>
              </a:rPr>
              <a:t>Crowd in more than R500m in financial support.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300" b="0" i="0" u="none" strike="noStrike" kern="1200" cap="none" spc="0" normalizeH="0" baseline="0" noProof="0" dirty="0">
                <a:ln>
                  <a:noFill/>
                </a:ln>
                <a:solidFill>
                  <a:prstClr val="black"/>
                </a:solidFill>
                <a:effectLst/>
                <a:uLnTx/>
                <a:uFillTx/>
                <a:latin typeface="Century Gothic"/>
                <a:ea typeface="+mn-ea"/>
                <a:cs typeface="+mn-cs"/>
              </a:rPr>
              <a:t>R360m increase in household income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300" b="0" i="0" u="none" strike="noStrike" kern="1200" cap="none" spc="0" normalizeH="0" baseline="0" noProof="0" dirty="0">
                <a:ln>
                  <a:noFill/>
                </a:ln>
                <a:solidFill>
                  <a:prstClr val="black"/>
                </a:solidFill>
                <a:effectLst/>
                <a:uLnTx/>
                <a:uFillTx/>
                <a:latin typeface="Century Gothic"/>
                <a:ea typeface="+mn-ea"/>
                <a:cs typeface="+mn-cs"/>
              </a:rPr>
              <a:t>Explore on the job training and non-accredited training that lends to employment (NEETS)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300" b="0" i="0" u="none" strike="noStrike" kern="1200" cap="none" spc="0" normalizeH="0" baseline="0" noProof="0" dirty="0">
              <a:ln>
                <a:noFill/>
              </a:ln>
              <a:solidFill>
                <a:prstClr val="black"/>
              </a:solidFill>
              <a:effectLst/>
              <a:uLnTx/>
              <a:uFillTx/>
              <a:latin typeface="Century Gothic"/>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entury Gothic"/>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3" name="Rectangle 2">
            <a:extLst>
              <a:ext uri="{FF2B5EF4-FFF2-40B4-BE49-F238E27FC236}">
                <a16:creationId xmlns:a16="http://schemas.microsoft.com/office/drawing/2014/main" id="{3B1987DD-FE54-26AB-4A04-3ED33E1EBF52}"/>
              </a:ext>
            </a:extLst>
          </p:cNvPr>
          <p:cNvSpPr/>
          <p:nvPr/>
        </p:nvSpPr>
        <p:spPr>
          <a:xfrm>
            <a:off x="4118097" y="3443047"/>
            <a:ext cx="3716338" cy="3345662"/>
          </a:xfrm>
          <a:prstGeom prst="rect">
            <a:avLst/>
          </a:prstGeom>
          <a:ln>
            <a:solidFill>
              <a:schemeClr val="bg2">
                <a:lumMod val="90000"/>
              </a:schemeClr>
            </a:solidFill>
          </a:ln>
        </p:spPr>
        <p:style>
          <a:lnRef idx="2">
            <a:schemeClr val="dk1"/>
          </a:lnRef>
          <a:fillRef idx="1">
            <a:schemeClr val="lt1"/>
          </a:fillRef>
          <a:effectRef idx="0">
            <a:schemeClr val="dk1"/>
          </a:effectRef>
          <a:fontRef idx="minor">
            <a:schemeClr val="dk1"/>
          </a:fontRef>
        </p:style>
        <p:txBody>
          <a:bodyPr rtlCol="0" anchor="t"/>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a:ln>
                  <a:noFill/>
                </a:ln>
                <a:solidFill>
                  <a:prstClr val="black"/>
                </a:solidFill>
                <a:effectLst/>
                <a:uLnTx/>
                <a:uFillTx/>
                <a:latin typeface="Century Gothic"/>
                <a:ea typeface="+mn-ea"/>
                <a:cs typeface="+mn-cs"/>
              </a:rPr>
              <a:t>Improve education-based and post school education pathways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entury Gothic"/>
                <a:ea typeface="+mn-ea"/>
                <a:cs typeface="+mn-cs"/>
              </a:rPr>
              <a:t>Introduce new and/or refine curricula and training modalities across higher education and basic education more suited to ever changing industry demands.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entury Gothic"/>
                <a:ea typeface="+mn-ea"/>
                <a:cs typeface="+mn-cs"/>
              </a:rPr>
              <a:t>New modalities in delivering curricula including new delivery (digital modalities (reach and scale)</a:t>
            </a:r>
            <a:endParaRPr kumimoji="0" lang="en-ZA" sz="1300" b="0" i="0" u="none" strike="noStrike" kern="1200" cap="none" spc="0" normalizeH="0" baseline="0" noProof="0" dirty="0">
              <a:ln>
                <a:noFill/>
              </a:ln>
              <a:solidFill>
                <a:prstClr val="black"/>
              </a:solidFill>
              <a:effectLst/>
              <a:uLnTx/>
              <a:uFillTx/>
              <a:latin typeface="Century Gothic"/>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300" b="0" i="0" u="none" strike="noStrike" kern="1200" cap="none" spc="0" normalizeH="0" baseline="0" noProof="0" dirty="0">
                <a:ln>
                  <a:noFill/>
                </a:ln>
                <a:solidFill>
                  <a:prstClr val="black"/>
                </a:solidFill>
                <a:effectLst/>
                <a:uLnTx/>
                <a:uFillTx/>
                <a:latin typeface="Century Gothic"/>
                <a:ea typeface="+mn-ea"/>
                <a:cs typeface="+mn-cs"/>
              </a:rPr>
              <a:t>CBMT in Schools partnership with private sector and WCED – THS learners gain more practical skills to improve employability.</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300" b="0" i="0" u="none" strike="noStrike" kern="1200" cap="none" spc="0" normalizeH="0" baseline="0" noProof="0" dirty="0">
                <a:ln>
                  <a:noFill/>
                </a:ln>
                <a:solidFill>
                  <a:prstClr val="black"/>
                </a:solidFill>
                <a:effectLst/>
                <a:uLnTx/>
                <a:uFillTx/>
                <a:latin typeface="Century Gothic"/>
                <a:ea typeface="+mn-ea"/>
                <a:cs typeface="+mn-cs"/>
              </a:rPr>
              <a:t>SETA support for STEAMAC (pilot of 3 year support from FoodBev SETA).</a:t>
            </a:r>
            <a:endParaRPr kumimoji="0" lang="en-US" sz="1300" b="0" i="0" u="none" strike="noStrike" kern="1200" cap="none" spc="0" normalizeH="0" baseline="0" noProof="0" dirty="0">
              <a:ln>
                <a:noFill/>
              </a:ln>
              <a:solidFill>
                <a:prstClr val="black"/>
              </a:solidFill>
              <a:effectLst/>
              <a:uLnTx/>
              <a:uFillTx/>
              <a:latin typeface="Century Gothic"/>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b="0" i="0" u="none" strike="noStrike" kern="1200" cap="none" spc="0" normalizeH="0" baseline="0" noProof="0" dirty="0">
              <a:ln>
                <a:noFill/>
              </a:ln>
              <a:solidFill>
                <a:prstClr val="black"/>
              </a:solidFill>
              <a:effectLst/>
              <a:uLnTx/>
              <a:uFillTx/>
              <a:latin typeface="Century Gothic"/>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300" b="0" i="0" u="none" strike="noStrike" kern="1200" cap="none" spc="0" normalizeH="0" baseline="0" noProof="0" dirty="0">
              <a:ln>
                <a:noFill/>
              </a:ln>
              <a:solidFill>
                <a:prstClr val="black"/>
              </a:solidFill>
              <a:effectLst/>
              <a:uLnTx/>
              <a:uFillTx/>
              <a:latin typeface="Century Gothic"/>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4" name="Rectangle 3">
            <a:extLst>
              <a:ext uri="{FF2B5EF4-FFF2-40B4-BE49-F238E27FC236}">
                <a16:creationId xmlns:a16="http://schemas.microsoft.com/office/drawing/2014/main" id="{E39C146C-9F7B-E19D-E31C-129F6ECFEB2A}"/>
              </a:ext>
            </a:extLst>
          </p:cNvPr>
          <p:cNvSpPr/>
          <p:nvPr/>
        </p:nvSpPr>
        <p:spPr>
          <a:xfrm>
            <a:off x="198436" y="3443047"/>
            <a:ext cx="3716339" cy="3345662"/>
          </a:xfrm>
          <a:prstGeom prst="rect">
            <a:avLst/>
          </a:prstGeom>
          <a:ln>
            <a:solidFill>
              <a:schemeClr val="bg2">
                <a:lumMod val="90000"/>
              </a:schemeClr>
            </a:solidFill>
          </a:ln>
        </p:spPr>
        <p:style>
          <a:lnRef idx="2">
            <a:schemeClr val="dk1"/>
          </a:lnRef>
          <a:fillRef idx="1">
            <a:schemeClr val="lt1"/>
          </a:fillRef>
          <a:effectRef idx="0">
            <a:schemeClr val="dk1"/>
          </a:effectRef>
          <a:fontRef idx="minor">
            <a:schemeClr val="dk1"/>
          </a:fontRef>
        </p:style>
        <p:txBody>
          <a:bodyPr rtlCol="0" anchor="t"/>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a:ln>
                  <a:noFill/>
                </a:ln>
                <a:solidFill>
                  <a:prstClr val="black"/>
                </a:solidFill>
                <a:effectLst/>
                <a:uLnTx/>
                <a:uFillTx/>
                <a:latin typeface="Century Gothic"/>
                <a:ea typeface="+mn-ea"/>
                <a:cs typeface="+mn-cs"/>
              </a:rPr>
              <a:t>Strategic Co-ordination and strengthened eco-systems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300" b="0" i="0" u="none" strike="noStrike" kern="1200" cap="none" spc="0" normalizeH="0" baseline="0" noProof="0" dirty="0">
                <a:ln>
                  <a:noFill/>
                </a:ln>
                <a:solidFill>
                  <a:prstClr val="black"/>
                </a:solidFill>
                <a:effectLst/>
                <a:uLnTx/>
                <a:uFillTx/>
                <a:latin typeface="Century Gothic"/>
                <a:ea typeface="+mn-ea"/>
                <a:cs typeface="+mn-cs"/>
              </a:rPr>
              <a:t>A self-correcting skills ecosystem sensitive and responsive to changing industry demands.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entury Gothic"/>
                <a:ea typeface="+mn-ea"/>
                <a:cs typeface="+mn-cs"/>
              </a:rPr>
              <a:t>Expand public and private education institutional offerings aligned to industry skills needs -  support public TVET dual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entury Gothic"/>
                <a:ea typeface="+mn-ea"/>
                <a:cs typeface="+mn-cs"/>
              </a:rPr>
              <a:t>Extensive work with basic and higher education to bring about alignment between industry and academia</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entury Gothic"/>
                <a:ea typeface="+mn-ea"/>
                <a:cs typeface="+mn-cs"/>
              </a:rPr>
              <a:t>Align funding windows, areas of funding  and funding requirements with changing industry requirements.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entury Gothic"/>
                <a:ea typeface="+mn-ea"/>
                <a:cs typeface="+mn-cs"/>
              </a:rPr>
              <a:t>Develop and support institutional responsive structures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5" name="TextBox 4">
            <a:extLst>
              <a:ext uri="{FF2B5EF4-FFF2-40B4-BE49-F238E27FC236}">
                <a16:creationId xmlns:a16="http://schemas.microsoft.com/office/drawing/2014/main" id="{3AAA28EA-8F20-34E7-7D55-3C584307612E}"/>
              </a:ext>
            </a:extLst>
          </p:cNvPr>
          <p:cNvSpPr txBox="1"/>
          <p:nvPr/>
        </p:nvSpPr>
        <p:spPr>
          <a:xfrm>
            <a:off x="198437" y="1020042"/>
            <a:ext cx="11826875"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6213" marR="0" lvl="0" indent="-176213" algn="l" defTabSz="914400" rtl="0" eaLnBrk="1" fontAlgn="auto" latinLnBrk="0" hangingPunct="1">
              <a:lnSpc>
                <a:spcPct val="100000"/>
              </a:lnSpc>
              <a:spcBef>
                <a:spcPts val="0"/>
              </a:spcBef>
              <a:spcAft>
                <a:spcPts val="0"/>
              </a:spcAft>
              <a:buClrTx/>
              <a:buSzTx/>
              <a:buFont typeface="Arial"/>
              <a:buChar char="•"/>
              <a:tabLst/>
              <a:defRPr/>
            </a:pPr>
            <a:r>
              <a:rPr kumimoji="0" lang="en-US" sz="1400" b="0" i="0" u="none" strike="noStrike" kern="1200" cap="none" spc="0" normalizeH="0" baseline="0" noProof="0" dirty="0">
                <a:ln>
                  <a:noFill/>
                </a:ln>
                <a:solidFill>
                  <a:prstClr val="black"/>
                </a:solidFill>
                <a:effectLst/>
                <a:uLnTx/>
                <a:uFillTx/>
                <a:latin typeface="Century Gothic"/>
                <a:ea typeface="+mn-ea"/>
                <a:cs typeface="+mn-cs"/>
              </a:rPr>
              <a:t>In the Long-Term actively pursue a strategy that </a:t>
            </a:r>
            <a:r>
              <a:rPr kumimoji="0" lang="en-US" sz="1400" b="1" i="1" u="none" strike="noStrike" kern="1200" cap="none" spc="0" normalizeH="0" baseline="0" noProof="0" dirty="0">
                <a:ln>
                  <a:noFill/>
                </a:ln>
                <a:solidFill>
                  <a:prstClr val="black"/>
                </a:solidFill>
                <a:effectLst/>
                <a:uLnTx/>
                <a:uFillTx/>
                <a:latin typeface="Century Gothic"/>
                <a:ea typeface="+mn-ea"/>
                <a:cs typeface="+mn-cs"/>
              </a:rPr>
              <a:t>negates</a:t>
            </a:r>
            <a:r>
              <a:rPr kumimoji="0" lang="en-US" sz="1400" b="0" i="0" u="none" strike="noStrike" kern="1200" cap="none" spc="0" normalizeH="0" baseline="0" noProof="0" dirty="0">
                <a:ln>
                  <a:noFill/>
                </a:ln>
                <a:solidFill>
                  <a:prstClr val="black"/>
                </a:solidFill>
                <a:effectLst/>
                <a:uLnTx/>
                <a:uFillTx/>
                <a:latin typeface="Century Gothic"/>
                <a:ea typeface="+mn-ea"/>
                <a:cs typeface="+mn-cs"/>
              </a:rPr>
              <a:t> the need for a </a:t>
            </a:r>
            <a:r>
              <a:rPr kumimoji="0" lang="en-US" sz="1400" b="1" i="1" u="none" strike="noStrike" kern="1200" cap="none" spc="0" normalizeH="0" baseline="0" noProof="0" dirty="0">
                <a:ln>
                  <a:noFill/>
                </a:ln>
                <a:solidFill>
                  <a:prstClr val="black"/>
                </a:solidFill>
                <a:effectLst/>
                <a:uLnTx/>
                <a:uFillTx/>
                <a:latin typeface="Century Gothic"/>
                <a:ea typeface="+mn-ea"/>
                <a:cs typeface="+mn-cs"/>
              </a:rPr>
              <a:t>DEDAT skills priority</a:t>
            </a:r>
            <a:r>
              <a:rPr kumimoji="0" lang="en-US" sz="1400" b="0" i="0" u="none" strike="noStrike" kern="1200" cap="none" spc="0" normalizeH="0" baseline="0" noProof="0" dirty="0">
                <a:ln>
                  <a:noFill/>
                </a:ln>
                <a:solidFill>
                  <a:prstClr val="black"/>
                </a:solidFill>
                <a:effectLst/>
                <a:uLnTx/>
                <a:uFillTx/>
                <a:latin typeface="Century Gothic"/>
                <a:ea typeface="+mn-ea"/>
                <a:cs typeface="+mn-cs"/>
              </a:rPr>
              <a:t>.</a:t>
            </a:r>
          </a:p>
          <a:p>
            <a:pPr marL="176213" marR="0" lvl="0" indent="-176213" algn="l" defTabSz="914400" rtl="0" eaLnBrk="1" fontAlgn="auto" latinLnBrk="0" hangingPunct="1">
              <a:lnSpc>
                <a:spcPct val="100000"/>
              </a:lnSpc>
              <a:spcBef>
                <a:spcPts val="0"/>
              </a:spcBef>
              <a:spcAft>
                <a:spcPts val="0"/>
              </a:spcAft>
              <a:buClrTx/>
              <a:buSzTx/>
              <a:buFont typeface="Arial"/>
              <a:buChar char="•"/>
              <a:tabLst/>
              <a:defRPr/>
            </a:pPr>
            <a:r>
              <a:rPr kumimoji="0" lang="en-US" sz="1400" b="0" i="0" u="none" strike="noStrike" kern="1200" cap="none" spc="0" normalizeH="0" baseline="0" noProof="0" dirty="0">
                <a:ln>
                  <a:noFill/>
                </a:ln>
                <a:solidFill>
                  <a:prstClr val="black"/>
                </a:solidFill>
                <a:effectLst/>
                <a:uLnTx/>
                <a:uFillTx/>
                <a:latin typeface="Century Gothic"/>
                <a:ea typeface="+mn-ea"/>
                <a:cs typeface="+mn-cs"/>
              </a:rPr>
              <a:t>In the medium term develop curricula/training modalities that </a:t>
            </a:r>
            <a:r>
              <a:rPr kumimoji="0" lang="en-US" sz="1400" b="1" i="1" u="none" strike="noStrike" kern="1200" cap="none" spc="0" normalizeH="0" baseline="0" noProof="0" dirty="0">
                <a:ln>
                  <a:noFill/>
                </a:ln>
                <a:solidFill>
                  <a:prstClr val="black"/>
                </a:solidFill>
                <a:effectLst/>
                <a:uLnTx/>
                <a:uFillTx/>
                <a:latin typeface="Century Gothic"/>
                <a:ea typeface="+mn-ea"/>
                <a:cs typeface="+mn-cs"/>
              </a:rPr>
              <a:t>negates the need for DEDAT post school intervention</a:t>
            </a:r>
            <a:r>
              <a:rPr kumimoji="0" lang="en-US" sz="1400" b="0" i="0" u="none" strike="noStrike" kern="1200" cap="none" spc="0" normalizeH="0" baseline="0" noProof="0" dirty="0">
                <a:ln>
                  <a:noFill/>
                </a:ln>
                <a:solidFill>
                  <a:prstClr val="black"/>
                </a:solidFill>
                <a:effectLst/>
                <a:uLnTx/>
                <a:uFillTx/>
                <a:latin typeface="Century Gothic"/>
                <a:ea typeface="+mn-ea"/>
                <a:cs typeface="+mn-cs"/>
              </a:rPr>
              <a:t>.</a:t>
            </a:r>
          </a:p>
          <a:p>
            <a:pPr marL="176213" marR="0" lvl="0" indent="-176213" algn="l" defTabSz="914400" rtl="0" eaLnBrk="1" fontAlgn="auto" latinLnBrk="0" hangingPunct="1">
              <a:lnSpc>
                <a:spcPct val="100000"/>
              </a:lnSpc>
              <a:spcBef>
                <a:spcPts val="0"/>
              </a:spcBef>
              <a:spcAft>
                <a:spcPts val="0"/>
              </a:spcAft>
              <a:buClrTx/>
              <a:buSzTx/>
              <a:buFont typeface="Arial"/>
              <a:buChar char="•"/>
              <a:tabLst/>
              <a:defRPr/>
            </a:pPr>
            <a:r>
              <a:rPr kumimoji="0" lang="en-US" sz="1400" b="0" i="0" u="none" strike="noStrike" kern="1200" cap="none" spc="0" normalizeH="0" baseline="0" noProof="0" dirty="0">
                <a:ln>
                  <a:noFill/>
                </a:ln>
                <a:solidFill>
                  <a:prstClr val="black"/>
                </a:solidFill>
                <a:effectLst/>
                <a:uLnTx/>
                <a:uFillTx/>
                <a:latin typeface="Century Gothic"/>
                <a:ea typeface="+mn-ea"/>
                <a:cs typeface="+mn-cs"/>
              </a:rPr>
              <a:t>In the short-term support growth through improvements in </a:t>
            </a:r>
            <a:r>
              <a:rPr kumimoji="0" lang="en-US" sz="1400" b="1" i="1" u="none" strike="noStrike" kern="1200" cap="none" spc="0" normalizeH="0" baseline="0" noProof="0" dirty="0">
                <a:ln>
                  <a:noFill/>
                </a:ln>
                <a:solidFill>
                  <a:prstClr val="black"/>
                </a:solidFill>
                <a:effectLst/>
                <a:uLnTx/>
                <a:uFillTx/>
                <a:latin typeface="Century Gothic"/>
                <a:ea typeface="+mn-ea"/>
                <a:cs typeface="+mn-cs"/>
              </a:rPr>
              <a:t>labour productivity, fulltime employment and support demand through a supply-side instrument.</a:t>
            </a:r>
          </a:p>
          <a:p>
            <a:pPr marL="176213" marR="0" lvl="0" indent="-176213" algn="l" defTabSz="914400" rtl="0" eaLnBrk="1" fontAlgn="auto" latinLnBrk="0" hangingPunct="1">
              <a:lnSpc>
                <a:spcPct val="100000"/>
              </a:lnSpc>
              <a:spcBef>
                <a:spcPts val="0"/>
              </a:spcBef>
              <a:spcAft>
                <a:spcPts val="0"/>
              </a:spcAft>
              <a:buClrTx/>
              <a:buSzTx/>
              <a:buFont typeface="Arial"/>
              <a:buChar char="•"/>
              <a:tabLst/>
              <a:defRPr/>
            </a:pPr>
            <a:r>
              <a:rPr kumimoji="0" lang="en-US" sz="1400" b="0" i="0" u="none" strike="noStrike" kern="1200" cap="none" spc="0" normalizeH="0" baseline="0" noProof="0" dirty="0">
                <a:ln>
                  <a:noFill/>
                </a:ln>
                <a:solidFill>
                  <a:prstClr val="black"/>
                </a:solidFill>
                <a:effectLst/>
                <a:uLnTx/>
                <a:uFillTx/>
                <a:latin typeface="Century Gothic"/>
                <a:ea typeface="+mn-ea"/>
                <a:cs typeface="+mn-cs"/>
              </a:rPr>
              <a:t>Our strategy is G4J - experiential learning is the most direct manner in delivering jobs. </a:t>
            </a:r>
          </a:p>
        </p:txBody>
      </p:sp>
    </p:spTree>
    <p:custDataLst>
      <p:tags r:id="rId1"/>
    </p:custDataLst>
    <p:extLst>
      <p:ext uri="{BB962C8B-B14F-4D97-AF65-F5344CB8AC3E}">
        <p14:creationId xmlns:p14="http://schemas.microsoft.com/office/powerpoint/2010/main" val="773591855"/>
      </p:ext>
    </p:extLst>
  </p:cSld>
  <p:clrMapOvr>
    <a:masterClrMapping/>
  </p:clrMapOvr>
  <mc:AlternateContent xmlns:mc="http://schemas.openxmlformats.org/markup-compatibility/2006" xmlns:p14="http://schemas.microsoft.com/office/powerpoint/2010/main">
    <mc:Choice Requires="p14">
      <p:transition spd="slow" p14:dur="2000" advTm="1753"/>
    </mc:Choice>
    <mc:Fallback xmlns="">
      <p:transition spd="slow" advTm="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31" grpId="0" animBg="1"/>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6FDE0-69FB-5334-169F-421315C4F8DF}"/>
              </a:ext>
            </a:extLst>
          </p:cNvPr>
          <p:cNvSpPr>
            <a:spLocks noGrp="1"/>
          </p:cNvSpPr>
          <p:nvPr>
            <p:ph type="title"/>
          </p:nvPr>
        </p:nvSpPr>
        <p:spPr>
          <a:xfrm>
            <a:off x="364530" y="138148"/>
            <a:ext cx="11462940" cy="559256"/>
          </a:xfrm>
        </p:spPr>
        <p:txBody>
          <a:bodyPr/>
          <a:lstStyle/>
          <a:p>
            <a:r>
              <a:rPr lang="en-US" dirty="0">
                <a:solidFill>
                  <a:srgbClr val="001484"/>
                </a:solidFill>
              </a:rPr>
              <a:t>DEDAT’s </a:t>
            </a:r>
            <a:r>
              <a:rPr lang="en-US" b="1" dirty="0">
                <a:solidFill>
                  <a:srgbClr val="001484"/>
                </a:solidFill>
              </a:rPr>
              <a:t>Entrepreneurship Promotion </a:t>
            </a:r>
            <a:r>
              <a:rPr lang="en-US" dirty="0">
                <a:solidFill>
                  <a:srgbClr val="001484"/>
                </a:solidFill>
              </a:rPr>
              <a:t> in Support of G4J</a:t>
            </a:r>
          </a:p>
        </p:txBody>
      </p:sp>
      <p:sp>
        <p:nvSpPr>
          <p:cNvPr id="5" name="TextBox 4">
            <a:extLst>
              <a:ext uri="{FF2B5EF4-FFF2-40B4-BE49-F238E27FC236}">
                <a16:creationId xmlns:a16="http://schemas.microsoft.com/office/drawing/2014/main" id="{3AAA28EA-8F20-34E7-7D55-3C584307612E}"/>
              </a:ext>
            </a:extLst>
          </p:cNvPr>
          <p:cNvSpPr txBox="1"/>
          <p:nvPr/>
        </p:nvSpPr>
        <p:spPr>
          <a:xfrm>
            <a:off x="322519" y="1133356"/>
            <a:ext cx="5598821" cy="54322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a:ea typeface="+mn-ea"/>
                <a:cs typeface="+mn-cs"/>
              </a:rPr>
              <a:t>    Context</a:t>
            </a:r>
            <a:r>
              <a:rPr kumimoji="0" lang="en-US" sz="2000" b="0" i="0" u="none" strike="noStrike" kern="1200" cap="none" spc="0" normalizeH="0" baseline="0" noProof="0" dirty="0">
                <a:ln>
                  <a:noFill/>
                </a:ln>
                <a:solidFill>
                  <a:prstClr val="black"/>
                </a:solidFill>
                <a:effectLst/>
                <a:uLnTx/>
                <a:uFillTx/>
                <a:latin typeface="Century Gothic"/>
                <a:ea typeface="+mn-ea"/>
                <a:cs typeface="+mn-cs"/>
              </a:rPr>
              <a:t>:</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black"/>
              </a:solidFill>
              <a:effectLst/>
              <a:uLnTx/>
              <a:uFillTx/>
              <a:latin typeface="Century Gothic"/>
              <a:ea typeface="+mn-ea"/>
              <a:cs typeface="+mn-cs"/>
            </a:endParaRPr>
          </a:p>
          <a:p>
            <a:pPr marL="633413" marR="0" lvl="1" indent="-176213" algn="l" defTabSz="914400" rtl="0" eaLnBrk="1" fontAlgn="auto" latinLnBrk="0" hangingPunct="1">
              <a:lnSpc>
                <a:spcPct val="100000"/>
              </a:lnSpc>
              <a:spcBef>
                <a:spcPts val="0"/>
              </a:spcBef>
              <a:spcAft>
                <a:spcPts val="0"/>
              </a:spcAft>
              <a:buClrTx/>
              <a:buSzTx/>
              <a:buFont typeface="Arial"/>
              <a:buChar char="•"/>
              <a:tabLst/>
              <a:defRPr/>
            </a:pPr>
            <a:r>
              <a:rPr kumimoji="0" lang="en-US" sz="1600" b="1" i="0" u="none" strike="noStrike" kern="1200" cap="none" spc="0" normalizeH="0" baseline="0" noProof="0" dirty="0">
                <a:ln>
                  <a:noFill/>
                </a:ln>
                <a:solidFill>
                  <a:prstClr val="black"/>
                </a:solidFill>
                <a:effectLst/>
                <a:uLnTx/>
                <a:uFillTx/>
                <a:latin typeface="Century Gothic"/>
                <a:ea typeface="+mn-ea"/>
                <a:cs typeface="+mn-cs"/>
              </a:rPr>
              <a:t>Entrepreneurship</a:t>
            </a:r>
            <a:r>
              <a:rPr kumimoji="0" lang="en-US" sz="1600" b="0" i="0" u="none" strike="noStrike" kern="1200" cap="none" spc="0" normalizeH="0" baseline="0" noProof="0" dirty="0">
                <a:ln>
                  <a:noFill/>
                </a:ln>
                <a:solidFill>
                  <a:prstClr val="black"/>
                </a:solidFill>
                <a:effectLst/>
                <a:uLnTx/>
                <a:uFillTx/>
                <a:latin typeface="Century Gothic"/>
                <a:ea typeface="+mn-ea"/>
                <a:cs typeface="+mn-cs"/>
              </a:rPr>
              <a:t>, like capital, is a </a:t>
            </a:r>
            <a:r>
              <a:rPr kumimoji="0" lang="en-US" sz="1600" b="1" i="0" u="none" strike="noStrike" kern="1200" cap="none" spc="0" normalizeH="0" baseline="0" noProof="0" dirty="0">
                <a:ln>
                  <a:noFill/>
                </a:ln>
                <a:solidFill>
                  <a:prstClr val="black"/>
                </a:solidFill>
                <a:effectLst/>
                <a:uLnTx/>
                <a:uFillTx/>
                <a:latin typeface="Century Gothic"/>
                <a:ea typeface="+mn-ea"/>
                <a:cs typeface="+mn-cs"/>
              </a:rPr>
              <a:t>critical factor of production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entury Gothic"/>
              <a:ea typeface="+mn-ea"/>
              <a:cs typeface="+mn-cs"/>
            </a:endParaRPr>
          </a:p>
          <a:p>
            <a:pPr marL="633413" marR="0" lvl="1" indent="-176213" algn="l" defTabSz="914400"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Century Gothic"/>
                <a:ea typeface="+mn-ea"/>
                <a:cs typeface="+mn-cs"/>
              </a:rPr>
              <a:t>SA problem: </a:t>
            </a:r>
            <a:r>
              <a:rPr kumimoji="0" lang="en-US" sz="1600" b="1" i="0" u="none" strike="noStrike" kern="1200" cap="none" spc="0" normalizeH="0" baseline="0" noProof="0" dirty="0">
                <a:ln>
                  <a:noFill/>
                </a:ln>
                <a:solidFill>
                  <a:prstClr val="black"/>
                </a:solidFill>
                <a:effectLst/>
                <a:uLnTx/>
                <a:uFillTx/>
                <a:latin typeface="Century Gothic"/>
                <a:ea typeface="+mn-ea"/>
                <a:cs typeface="+mn-cs"/>
              </a:rPr>
              <a:t>LOW start-up rate </a:t>
            </a:r>
            <a:r>
              <a:rPr kumimoji="0" lang="en-US" sz="1600" b="0" i="0" u="none" strike="noStrike" kern="1200" cap="none" spc="0" normalizeH="0" baseline="0" noProof="0" dirty="0">
                <a:ln>
                  <a:noFill/>
                </a:ln>
                <a:solidFill>
                  <a:prstClr val="black"/>
                </a:solidFill>
                <a:effectLst/>
                <a:uLnTx/>
                <a:uFillTx/>
                <a:latin typeface="Century Gothic"/>
                <a:ea typeface="+mn-ea"/>
                <a:cs typeface="+mn-cs"/>
              </a:rPr>
              <a:t>of new businesses and </a:t>
            </a:r>
            <a:r>
              <a:rPr kumimoji="0" lang="en-US" sz="1600" b="1" i="0" u="none" strike="noStrike" kern="1200" cap="none" spc="0" normalizeH="0" baseline="0" noProof="0" dirty="0">
                <a:ln>
                  <a:noFill/>
                </a:ln>
                <a:solidFill>
                  <a:prstClr val="black"/>
                </a:solidFill>
                <a:effectLst/>
                <a:uLnTx/>
                <a:uFillTx/>
                <a:latin typeface="Century Gothic"/>
                <a:ea typeface="+mn-ea"/>
                <a:cs typeface="+mn-cs"/>
              </a:rPr>
              <a:t>HIGH failure rate </a:t>
            </a:r>
            <a:r>
              <a:rPr kumimoji="0" lang="en-US" sz="1600" b="0" i="0" u="none" strike="noStrike" kern="1200" cap="none" spc="0" normalizeH="0" baseline="0" noProof="0" dirty="0">
                <a:ln>
                  <a:noFill/>
                </a:ln>
                <a:solidFill>
                  <a:prstClr val="black"/>
                </a:solidFill>
                <a:effectLst/>
                <a:uLnTx/>
                <a:uFillTx/>
                <a:latin typeface="Century Gothic"/>
                <a:ea typeface="+mn-ea"/>
                <a:cs typeface="+mn-cs"/>
              </a:rPr>
              <a:t>of existing businesses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entury Gothic"/>
              <a:ea typeface="+mn-ea"/>
              <a:cs typeface="+mn-cs"/>
            </a:endParaRPr>
          </a:p>
          <a:p>
            <a:pPr marL="633413" marR="0" lvl="1" indent="-176213" algn="l" defTabSz="914400" rtl="0" eaLnBrk="1" fontAlgn="auto" latinLnBrk="0" hangingPunct="1">
              <a:lnSpc>
                <a:spcPct val="150000"/>
              </a:lnSpc>
              <a:spcBef>
                <a:spcPts val="0"/>
              </a:spcBef>
              <a:spcAft>
                <a:spcPts val="0"/>
              </a:spcAft>
              <a:buClrTx/>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Century Gothic"/>
                <a:ea typeface="+mn-ea"/>
                <a:cs typeface="+mn-cs"/>
              </a:rPr>
              <a:t>Some key inhibiting factors:</a:t>
            </a:r>
          </a:p>
          <a:p>
            <a:pPr marL="1090613" marR="0" lvl="2" indent="-176213" algn="l" defTabSz="914400" rtl="0" eaLnBrk="1" fontAlgn="auto" latinLnBrk="0" hangingPunct="1">
              <a:lnSpc>
                <a:spcPct val="100000"/>
              </a:lnSpc>
              <a:spcBef>
                <a:spcPts val="0"/>
              </a:spcBef>
              <a:spcAft>
                <a:spcPts val="0"/>
              </a:spcAft>
              <a:buClrTx/>
              <a:buSzTx/>
              <a:buFont typeface="Arial"/>
              <a:buChar char="•"/>
              <a:tabLst/>
              <a:defRPr/>
            </a:pPr>
            <a:r>
              <a:rPr kumimoji="0" lang="en-US" sz="1400" b="0" i="0" u="none" strike="noStrike" kern="1200" cap="none" spc="0" normalizeH="0" baseline="0" noProof="0" dirty="0">
                <a:ln>
                  <a:noFill/>
                </a:ln>
                <a:solidFill>
                  <a:prstClr val="black"/>
                </a:solidFill>
                <a:effectLst/>
                <a:uLnTx/>
                <a:uFillTx/>
                <a:latin typeface="Century Gothic"/>
                <a:ea typeface="+mn-ea"/>
                <a:cs typeface="+mn-cs"/>
              </a:rPr>
              <a:t>A “</a:t>
            </a:r>
            <a:r>
              <a:rPr kumimoji="0" lang="en-US" sz="1400" b="1" i="0" u="none" strike="noStrike" kern="1200" cap="none" spc="0" normalizeH="0" baseline="0" noProof="0" dirty="0">
                <a:ln>
                  <a:noFill/>
                </a:ln>
                <a:solidFill>
                  <a:prstClr val="black"/>
                </a:solidFill>
                <a:effectLst/>
                <a:uLnTx/>
                <a:uFillTx/>
                <a:latin typeface="Century Gothic"/>
                <a:ea typeface="+mn-ea"/>
                <a:cs typeface="+mn-cs"/>
              </a:rPr>
              <a:t>not-so-encouraging</a:t>
            </a:r>
            <a:r>
              <a:rPr kumimoji="0" lang="en-US" sz="1400" b="0" i="0" u="none" strike="noStrike" kern="1200" cap="none" spc="0" normalizeH="0" baseline="0" noProof="0" dirty="0">
                <a:ln>
                  <a:noFill/>
                </a:ln>
                <a:solidFill>
                  <a:prstClr val="black"/>
                </a:solidFill>
                <a:effectLst/>
                <a:uLnTx/>
                <a:uFillTx/>
                <a:latin typeface="Century Gothic"/>
                <a:ea typeface="+mn-ea"/>
                <a:cs typeface="+mn-cs"/>
              </a:rPr>
              <a:t>” entrepreneurship </a:t>
            </a:r>
            <a:r>
              <a:rPr kumimoji="0" lang="en-US" sz="1400" b="1" i="0" u="none" strike="noStrike" kern="1200" cap="none" spc="0" normalizeH="0" baseline="0" noProof="0" dirty="0">
                <a:ln>
                  <a:noFill/>
                </a:ln>
                <a:solidFill>
                  <a:prstClr val="black"/>
                </a:solidFill>
                <a:effectLst/>
                <a:uLnTx/>
                <a:uFillTx/>
                <a:latin typeface="Century Gothic"/>
                <a:ea typeface="+mn-ea"/>
                <a:cs typeface="+mn-cs"/>
              </a:rPr>
              <a:t>culture</a:t>
            </a:r>
            <a:r>
              <a:rPr kumimoji="0" lang="en-US" sz="1400" b="0" i="0" u="none" strike="noStrike" kern="1200" cap="none" spc="0" normalizeH="0" baseline="0" noProof="0" dirty="0">
                <a:ln>
                  <a:noFill/>
                </a:ln>
                <a:solidFill>
                  <a:prstClr val="black"/>
                </a:solidFill>
                <a:effectLst/>
                <a:uLnTx/>
                <a:uFillTx/>
                <a:latin typeface="Century Gothic"/>
                <a:ea typeface="+mn-ea"/>
                <a:cs typeface="+mn-cs"/>
              </a:rPr>
              <a:t> in communities</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entury Gothic"/>
              <a:ea typeface="+mn-ea"/>
              <a:cs typeface="+mn-cs"/>
            </a:endParaRPr>
          </a:p>
          <a:p>
            <a:pPr marL="1090613" marR="0" lvl="2" indent="-176213" algn="l" defTabSz="914400" rtl="0" eaLnBrk="1" fontAlgn="auto" latinLnBrk="0" hangingPunct="1">
              <a:lnSpc>
                <a:spcPct val="100000"/>
              </a:lnSpc>
              <a:spcBef>
                <a:spcPts val="0"/>
              </a:spcBef>
              <a:spcAft>
                <a:spcPts val="0"/>
              </a:spcAft>
              <a:buClrTx/>
              <a:buSzTx/>
              <a:buFont typeface="Arial"/>
              <a:buChar char="•"/>
              <a:tabLst/>
              <a:defRPr/>
            </a:pPr>
            <a:r>
              <a:rPr kumimoji="0" lang="en-US" sz="1400" b="1" i="0" u="none" strike="noStrike" kern="1200" cap="none" spc="0" normalizeH="0" baseline="0" noProof="0" dirty="0">
                <a:ln>
                  <a:noFill/>
                </a:ln>
                <a:solidFill>
                  <a:prstClr val="black"/>
                </a:solidFill>
                <a:effectLst/>
                <a:uLnTx/>
                <a:uFillTx/>
                <a:latin typeface="Century Gothic"/>
                <a:ea typeface="+mn-ea"/>
                <a:cs typeface="+mn-cs"/>
              </a:rPr>
              <a:t>Not an option </a:t>
            </a:r>
            <a:r>
              <a:rPr kumimoji="0" lang="en-US" sz="1400" b="0" i="0" u="none" strike="noStrike" kern="1200" cap="none" spc="0" normalizeH="0" baseline="0" noProof="0" dirty="0">
                <a:ln>
                  <a:noFill/>
                </a:ln>
                <a:solidFill>
                  <a:prstClr val="black"/>
                </a:solidFill>
                <a:effectLst/>
                <a:uLnTx/>
                <a:uFillTx/>
                <a:latin typeface="Century Gothic"/>
                <a:ea typeface="+mn-ea"/>
                <a:cs typeface="+mn-cs"/>
              </a:rPr>
              <a:t>for young people, “Get a job …. “</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entury Gothic"/>
              <a:ea typeface="+mn-ea"/>
              <a:cs typeface="+mn-cs"/>
            </a:endParaRPr>
          </a:p>
          <a:p>
            <a:pPr marL="1090613" marR="0" lvl="2" indent="-176213" algn="l" defTabSz="914400" rtl="0" eaLnBrk="1" fontAlgn="auto" latinLnBrk="0" hangingPunct="1">
              <a:lnSpc>
                <a:spcPct val="100000"/>
              </a:lnSpc>
              <a:spcBef>
                <a:spcPts val="0"/>
              </a:spcBef>
              <a:spcAft>
                <a:spcPts val="0"/>
              </a:spcAft>
              <a:buClrTx/>
              <a:buSzTx/>
              <a:buFont typeface="Arial"/>
              <a:buChar char="•"/>
              <a:tabLst/>
              <a:defRPr/>
            </a:pPr>
            <a:r>
              <a:rPr kumimoji="0" lang="en-US" sz="1400" b="1" i="0" u="none" strike="noStrike" kern="1200" cap="none" spc="0" normalizeH="0" baseline="0" noProof="0" dirty="0">
                <a:ln>
                  <a:noFill/>
                </a:ln>
                <a:solidFill>
                  <a:prstClr val="black"/>
                </a:solidFill>
                <a:effectLst/>
                <a:uLnTx/>
                <a:uFillTx/>
                <a:latin typeface="Century Gothic"/>
                <a:ea typeface="+mn-ea"/>
                <a:cs typeface="+mn-cs"/>
              </a:rPr>
              <a:t>Inadequate support</a:t>
            </a:r>
            <a:r>
              <a:rPr kumimoji="0" lang="en-US" sz="1400" b="0" i="0" u="none" strike="noStrike" kern="1200" cap="none" spc="0" normalizeH="0" baseline="0" noProof="0" dirty="0">
                <a:ln>
                  <a:noFill/>
                </a:ln>
                <a:solidFill>
                  <a:prstClr val="black"/>
                </a:solidFill>
                <a:effectLst/>
                <a:uLnTx/>
                <a:uFillTx/>
                <a:latin typeface="Century Gothic"/>
                <a:ea typeface="+mn-ea"/>
                <a:cs typeface="+mn-cs"/>
              </a:rPr>
              <a:t> (financial and non-financial)  eco-system …. both in terms of business stage of development (e.g., start-up) and geographical distribution (urban vs rural)</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entury Gothic"/>
              <a:ea typeface="+mn-ea"/>
              <a:cs typeface="+mn-cs"/>
            </a:endParaRPr>
          </a:p>
          <a:p>
            <a:pPr marL="1090613" marR="0" lvl="2" indent="-176213" algn="l" defTabSz="914400" rtl="0" eaLnBrk="1" fontAlgn="auto" latinLnBrk="0" hangingPunct="1">
              <a:lnSpc>
                <a:spcPct val="100000"/>
              </a:lnSpc>
              <a:spcBef>
                <a:spcPts val="0"/>
              </a:spcBef>
              <a:spcAft>
                <a:spcPts val="0"/>
              </a:spcAft>
              <a:buClrTx/>
              <a:buSzTx/>
              <a:buFont typeface="Arial"/>
              <a:buChar char="•"/>
              <a:tabLst/>
              <a:defRPr/>
            </a:pPr>
            <a:r>
              <a:rPr kumimoji="0" lang="en-US" sz="1400" b="1" i="0" u="none" strike="noStrike" kern="1200" cap="none" spc="0" normalizeH="0" baseline="0" noProof="0" dirty="0">
                <a:ln>
                  <a:noFill/>
                </a:ln>
                <a:solidFill>
                  <a:prstClr val="black"/>
                </a:solidFill>
                <a:effectLst/>
                <a:uLnTx/>
                <a:uFillTx/>
                <a:latin typeface="Century Gothic"/>
                <a:ea typeface="+mn-ea"/>
                <a:cs typeface="+mn-cs"/>
              </a:rPr>
              <a:t>Poor levels of education </a:t>
            </a:r>
            <a:r>
              <a:rPr kumimoji="0" lang="en-US" sz="1400" b="0" i="0" u="none" strike="noStrike" kern="1200" cap="none" spc="0" normalizeH="0" baseline="0" noProof="0" dirty="0">
                <a:ln>
                  <a:noFill/>
                </a:ln>
                <a:solidFill>
                  <a:prstClr val="black"/>
                </a:solidFill>
                <a:effectLst/>
                <a:uLnTx/>
                <a:uFillTx/>
                <a:latin typeface="Century Gothic"/>
                <a:ea typeface="+mn-ea"/>
                <a:cs typeface="+mn-cs"/>
              </a:rPr>
              <a:t>and training </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entury Gothic"/>
              <a:ea typeface="+mn-ea"/>
              <a:cs typeface="+mn-cs"/>
            </a:endParaRPr>
          </a:p>
          <a:p>
            <a:pPr marL="1090613" marR="0" lvl="2" indent="-176213" algn="l" defTabSz="914400" rtl="0" eaLnBrk="1" fontAlgn="auto" latinLnBrk="0" hangingPunct="1">
              <a:lnSpc>
                <a:spcPct val="100000"/>
              </a:lnSpc>
              <a:spcBef>
                <a:spcPts val="0"/>
              </a:spcBef>
              <a:spcAft>
                <a:spcPts val="0"/>
              </a:spcAft>
              <a:buClrTx/>
              <a:buSzTx/>
              <a:buFont typeface="Arial"/>
              <a:buChar char="•"/>
              <a:tabLst/>
              <a:defRPr/>
            </a:pPr>
            <a:r>
              <a:rPr kumimoji="0" lang="en-US" sz="1400" b="1" i="0" u="none" strike="noStrike" kern="1200" cap="none" spc="0" normalizeH="0" baseline="0" noProof="0" dirty="0">
                <a:ln>
                  <a:noFill/>
                </a:ln>
                <a:solidFill>
                  <a:prstClr val="black"/>
                </a:solidFill>
                <a:effectLst/>
                <a:uLnTx/>
                <a:uFillTx/>
                <a:latin typeface="Century Gothic"/>
                <a:ea typeface="+mn-ea"/>
                <a:cs typeface="+mn-cs"/>
              </a:rPr>
              <a:t>Red tape </a:t>
            </a:r>
            <a:r>
              <a:rPr kumimoji="0" lang="en-US" sz="1400" b="0" i="0" u="none" strike="noStrike" kern="1200" cap="none" spc="0" normalizeH="0" baseline="0" noProof="0" dirty="0">
                <a:ln>
                  <a:noFill/>
                </a:ln>
                <a:solidFill>
                  <a:prstClr val="black"/>
                </a:solidFill>
                <a:effectLst/>
                <a:uLnTx/>
                <a:uFillTx/>
                <a:latin typeface="Century Gothic"/>
                <a:ea typeface="+mn-ea"/>
                <a:cs typeface="+mn-cs"/>
              </a:rPr>
              <a:t>and government bureaucracy  - regulatory constraints (e.g., rigid labour laws)</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entury Gothic"/>
              <a:ea typeface="+mn-ea"/>
              <a:cs typeface="+mn-cs"/>
            </a:endParaRPr>
          </a:p>
          <a:p>
            <a:pPr marL="1090613" marR="0" lvl="2" indent="-176213" algn="l" defTabSz="914400" rtl="0" eaLnBrk="1" fontAlgn="auto" latinLnBrk="0" hangingPunct="1">
              <a:lnSpc>
                <a:spcPct val="100000"/>
              </a:lnSpc>
              <a:spcBef>
                <a:spcPts val="0"/>
              </a:spcBef>
              <a:spcAft>
                <a:spcPts val="0"/>
              </a:spcAft>
              <a:buClrTx/>
              <a:buSzTx/>
              <a:buFont typeface="Arial"/>
              <a:buChar char="•"/>
              <a:tabLst/>
              <a:defRPr/>
            </a:pPr>
            <a:r>
              <a:rPr kumimoji="0" lang="en-US" sz="1400" b="1" i="0" u="none" strike="noStrike" kern="1200" cap="none" spc="0" normalizeH="0" baseline="0" noProof="0" dirty="0">
                <a:ln>
                  <a:noFill/>
                </a:ln>
                <a:solidFill>
                  <a:prstClr val="black"/>
                </a:solidFill>
                <a:effectLst/>
                <a:uLnTx/>
                <a:uFillTx/>
                <a:latin typeface="Century Gothic"/>
                <a:ea typeface="+mn-ea"/>
                <a:cs typeface="+mn-cs"/>
              </a:rPr>
              <a:t>Availability of technical </a:t>
            </a:r>
            <a:r>
              <a:rPr kumimoji="0" lang="en-US" sz="1400" b="0" i="0" u="none" strike="noStrike" kern="1200" cap="none" spc="0" normalizeH="0" baseline="0" noProof="0" dirty="0">
                <a:ln>
                  <a:noFill/>
                </a:ln>
                <a:solidFill>
                  <a:prstClr val="black"/>
                </a:solidFill>
                <a:effectLst/>
                <a:uLnTx/>
                <a:uFillTx/>
                <a:latin typeface="Century Gothic"/>
                <a:ea typeface="+mn-ea"/>
                <a:cs typeface="+mn-cs"/>
              </a:rPr>
              <a:t>and industry-specific </a:t>
            </a:r>
            <a:r>
              <a:rPr kumimoji="0" lang="en-US" sz="1400" b="1" i="0" u="none" strike="noStrike" kern="1200" cap="none" spc="0" normalizeH="0" baseline="0" noProof="0" dirty="0">
                <a:ln>
                  <a:noFill/>
                </a:ln>
                <a:solidFill>
                  <a:prstClr val="black"/>
                </a:solidFill>
                <a:effectLst/>
                <a:uLnTx/>
                <a:uFillTx/>
                <a:latin typeface="Century Gothic"/>
                <a:ea typeface="+mn-ea"/>
                <a:cs typeface="+mn-cs"/>
              </a:rPr>
              <a:t>training</a:t>
            </a:r>
            <a:r>
              <a:rPr kumimoji="0" lang="en-US" sz="1400" b="0" i="0" u="none" strike="noStrike" kern="1200" cap="none" spc="0" normalizeH="0" baseline="0" noProof="0" dirty="0">
                <a:ln>
                  <a:noFill/>
                </a:ln>
                <a:solidFill>
                  <a:prstClr val="black"/>
                </a:solidFill>
                <a:effectLst/>
                <a:uLnTx/>
                <a:uFillTx/>
                <a:latin typeface="Century Gothic"/>
                <a:ea typeface="+mn-ea"/>
                <a:cs typeface="+mn-cs"/>
              </a:rPr>
              <a:t> (e.g., artisans becoming entrepreneurs)</a:t>
            </a:r>
            <a:endParaRPr kumimoji="0" lang="en-US" sz="16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0" name="TextBox 9">
            <a:extLst>
              <a:ext uri="{FF2B5EF4-FFF2-40B4-BE49-F238E27FC236}">
                <a16:creationId xmlns:a16="http://schemas.microsoft.com/office/drawing/2014/main" id="{7829CFCC-4DE8-585E-492B-FFE3E2743746}"/>
              </a:ext>
            </a:extLst>
          </p:cNvPr>
          <p:cNvSpPr txBox="1"/>
          <p:nvPr/>
        </p:nvSpPr>
        <p:spPr>
          <a:xfrm>
            <a:off x="5921340" y="1133356"/>
            <a:ext cx="6130247" cy="57246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a:ea typeface="+mn-ea"/>
                <a:cs typeface="+mn-cs"/>
              </a:rPr>
              <a:t>    Our Response</a:t>
            </a:r>
            <a:r>
              <a:rPr kumimoji="0" lang="en-US" sz="2000" b="0" i="0" u="none" strike="noStrike" kern="1200" cap="none" spc="0" normalizeH="0" baseline="0" noProof="0" dirty="0">
                <a:ln>
                  <a:noFill/>
                </a:ln>
                <a:solidFill>
                  <a:prstClr val="black"/>
                </a:solidFill>
                <a:effectLst/>
                <a:uLnTx/>
                <a:uFillTx/>
                <a:latin typeface="Century Gothic"/>
                <a:ea typeface="+mn-ea"/>
                <a:cs typeface="+mn-cs"/>
              </a:rPr>
              <a:t>:</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black"/>
              </a:solidFill>
              <a:effectLst/>
              <a:uLnTx/>
              <a:uFillTx/>
              <a:latin typeface="Century Gothic"/>
              <a:ea typeface="+mn-ea"/>
              <a:cs typeface="+mn-cs"/>
            </a:endParaRPr>
          </a:p>
          <a:p>
            <a:pPr marL="633413" marR="0" lvl="1" indent="-176213" algn="l" defTabSz="914400"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Century Gothic"/>
                <a:ea typeface="+mn-ea"/>
                <a:cs typeface="+mn-cs"/>
              </a:rPr>
              <a:t>Realise &amp; accept that the economy and entrepreneurship is critical for our prosperity</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entury Gothic"/>
              <a:ea typeface="+mn-ea"/>
              <a:cs typeface="+mn-cs"/>
            </a:endParaRPr>
          </a:p>
          <a:p>
            <a:pPr marL="633413" marR="0" lvl="1" indent="-176213" algn="l" defTabSz="914400"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Century Gothic"/>
                <a:ea typeface="+mn-ea"/>
                <a:cs typeface="+mn-cs"/>
              </a:rPr>
              <a:t>Let's do this together - all 3 spheres of gov &amp; agencies, tertiary education, private sector, support organisations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entury Gothic"/>
              <a:ea typeface="+mn-ea"/>
              <a:cs typeface="+mn-cs"/>
            </a:endParaRPr>
          </a:p>
          <a:p>
            <a:pPr marL="633413" marR="0" lvl="1" indent="-176213" algn="l" defTabSz="914400" rtl="0" eaLnBrk="1" fontAlgn="auto" latinLnBrk="0" hangingPunct="1">
              <a:lnSpc>
                <a:spcPct val="150000"/>
              </a:lnSpc>
              <a:spcBef>
                <a:spcPts val="0"/>
              </a:spcBef>
              <a:spcAft>
                <a:spcPts val="0"/>
              </a:spcAft>
              <a:buClrTx/>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Century Gothic"/>
                <a:ea typeface="+mn-ea"/>
                <a:cs typeface="+mn-cs"/>
              </a:rPr>
              <a:t>Selected key thrusts:</a:t>
            </a:r>
          </a:p>
          <a:p>
            <a:pPr marL="1090613" marR="0" lvl="2" indent="-176213" algn="l" defTabSz="914400" rtl="0" eaLnBrk="1" fontAlgn="auto" latinLnBrk="0" hangingPunct="1">
              <a:lnSpc>
                <a:spcPct val="100000"/>
              </a:lnSpc>
              <a:spcBef>
                <a:spcPts val="0"/>
              </a:spcBef>
              <a:spcAft>
                <a:spcPts val="0"/>
              </a:spcAft>
              <a:buClrTx/>
              <a:buSzTx/>
              <a:buFont typeface="Arial"/>
              <a:buChar char="•"/>
              <a:tabLst/>
              <a:defRPr/>
            </a:pPr>
            <a:r>
              <a:rPr kumimoji="0" lang="en-US" sz="1400" b="1" i="0" u="none" strike="noStrike" kern="1200" cap="none" spc="0" normalizeH="0" baseline="0" noProof="0" dirty="0">
                <a:ln>
                  <a:noFill/>
                </a:ln>
                <a:solidFill>
                  <a:prstClr val="black"/>
                </a:solidFill>
                <a:effectLst/>
                <a:uLnTx/>
                <a:uFillTx/>
                <a:latin typeface="Century Gothic"/>
                <a:ea typeface="+mn-ea"/>
                <a:cs typeface="+mn-cs"/>
              </a:rPr>
              <a:t>Regulatory reform </a:t>
            </a:r>
            <a:r>
              <a:rPr kumimoji="0" lang="en-US" sz="1400" b="0" i="0" u="none" strike="noStrike" kern="1200" cap="none" spc="0" normalizeH="0" baseline="0" noProof="0" dirty="0">
                <a:ln>
                  <a:noFill/>
                </a:ln>
                <a:solidFill>
                  <a:prstClr val="black"/>
                </a:solidFill>
                <a:effectLst/>
                <a:uLnTx/>
                <a:uFillTx/>
                <a:latin typeface="Century Gothic"/>
                <a:ea typeface="+mn-ea"/>
                <a:cs typeface="+mn-cs"/>
              </a:rPr>
              <a:t>and reduction of government bureaucracy (Red Tape Reduction Programme)</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entury Gothic"/>
              <a:ea typeface="+mn-ea"/>
              <a:cs typeface="+mn-cs"/>
            </a:endParaRPr>
          </a:p>
          <a:p>
            <a:pPr marL="1090613" marR="0" lvl="2" indent="-176213" algn="l" defTabSz="914400" rtl="0" eaLnBrk="1" fontAlgn="auto" latinLnBrk="0" hangingPunct="1">
              <a:lnSpc>
                <a:spcPct val="100000"/>
              </a:lnSpc>
              <a:spcBef>
                <a:spcPts val="0"/>
              </a:spcBef>
              <a:spcAft>
                <a:spcPts val="0"/>
              </a:spcAft>
              <a:buClrTx/>
              <a:buSzTx/>
              <a:buFont typeface="Arial"/>
              <a:buChar char="•"/>
              <a:tabLst/>
              <a:defRPr/>
            </a:pPr>
            <a:r>
              <a:rPr kumimoji="0" lang="en-US" sz="1400" b="0" i="0" u="none" strike="noStrike" kern="1200" cap="none" spc="0" normalizeH="0" baseline="0" noProof="0" dirty="0">
                <a:ln>
                  <a:noFill/>
                </a:ln>
                <a:solidFill>
                  <a:prstClr val="black"/>
                </a:solidFill>
                <a:effectLst/>
                <a:uLnTx/>
                <a:uFillTx/>
                <a:latin typeface="Century Gothic"/>
                <a:ea typeface="+mn-ea"/>
                <a:cs typeface="+mn-cs"/>
              </a:rPr>
              <a:t>Province and </a:t>
            </a:r>
            <a:r>
              <a:rPr kumimoji="0" lang="en-US" sz="1400" b="1" i="0" u="none" strike="noStrike" kern="1200" cap="none" spc="0" normalizeH="0" baseline="0" noProof="0" dirty="0">
                <a:ln>
                  <a:noFill/>
                </a:ln>
                <a:solidFill>
                  <a:prstClr val="black"/>
                </a:solidFill>
                <a:effectLst/>
                <a:uLnTx/>
                <a:uFillTx/>
                <a:latin typeface="Century Gothic"/>
                <a:ea typeface="+mn-ea"/>
                <a:cs typeface="+mn-cs"/>
              </a:rPr>
              <a:t>district-wide entrepreneurship promotion </a:t>
            </a:r>
            <a:r>
              <a:rPr kumimoji="0" lang="en-US" sz="1400" b="0" i="0" u="none" strike="noStrike" kern="1200" cap="none" spc="0" normalizeH="0" baseline="0" noProof="0" dirty="0">
                <a:ln>
                  <a:noFill/>
                </a:ln>
                <a:solidFill>
                  <a:prstClr val="black"/>
                </a:solidFill>
                <a:effectLst/>
                <a:uLnTx/>
                <a:uFillTx/>
                <a:latin typeface="Century Gothic"/>
                <a:ea typeface="+mn-ea"/>
                <a:cs typeface="+mn-cs"/>
              </a:rPr>
              <a:t>(e.g., events, workshops, training)</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entury Gothic"/>
              <a:ea typeface="+mn-ea"/>
              <a:cs typeface="+mn-cs"/>
            </a:endParaRPr>
          </a:p>
          <a:p>
            <a:pPr marL="1090613" marR="0" lvl="2" indent="-176213" algn="l" defTabSz="914400" rtl="0" eaLnBrk="1" fontAlgn="auto" latinLnBrk="0" hangingPunct="1">
              <a:lnSpc>
                <a:spcPct val="100000"/>
              </a:lnSpc>
              <a:spcBef>
                <a:spcPts val="0"/>
              </a:spcBef>
              <a:spcAft>
                <a:spcPts val="0"/>
              </a:spcAft>
              <a:buClrTx/>
              <a:buSzTx/>
              <a:buFont typeface="Arial"/>
              <a:buChar char="•"/>
              <a:tabLst/>
              <a:defRPr/>
            </a:pPr>
            <a:r>
              <a:rPr kumimoji="0" lang="en-US" sz="1400" b="1" i="0" u="none" strike="noStrike" kern="1200" cap="none" spc="0" normalizeH="0" baseline="0" noProof="0" dirty="0">
                <a:ln>
                  <a:noFill/>
                </a:ln>
                <a:solidFill>
                  <a:prstClr val="black"/>
                </a:solidFill>
                <a:effectLst/>
                <a:uLnTx/>
                <a:uFillTx/>
                <a:latin typeface="Century Gothic"/>
                <a:ea typeface="+mn-ea"/>
                <a:cs typeface="+mn-cs"/>
              </a:rPr>
              <a:t>Supplier development </a:t>
            </a:r>
            <a:r>
              <a:rPr kumimoji="0" lang="en-US" sz="1400" b="0" i="0" u="none" strike="noStrike" kern="1200" cap="none" spc="0" normalizeH="0" baseline="0" noProof="0" dirty="0">
                <a:ln>
                  <a:noFill/>
                </a:ln>
                <a:solidFill>
                  <a:prstClr val="black"/>
                </a:solidFill>
                <a:effectLst/>
                <a:uLnTx/>
                <a:uFillTx/>
                <a:latin typeface="Century Gothic"/>
                <a:ea typeface="+mn-ea"/>
                <a:cs typeface="+mn-cs"/>
              </a:rPr>
              <a:t>(public sector local suppliers)</a:t>
            </a:r>
          </a:p>
          <a:p>
            <a:pPr marL="1090613" marR="0" lvl="2" indent="-176213" algn="l" defTabSz="914400" rtl="0" eaLnBrk="1" fontAlgn="auto" latinLnBrk="0" hangingPunct="1">
              <a:lnSpc>
                <a:spcPct val="100000"/>
              </a:lnSpc>
              <a:spcBef>
                <a:spcPts val="0"/>
              </a:spcBef>
              <a:spcAft>
                <a:spcPts val="0"/>
              </a:spcAft>
              <a:buClrTx/>
              <a:buSzTx/>
              <a:buFont typeface="Arial"/>
              <a:buChar char="•"/>
              <a:tabLst/>
              <a:defRPr/>
            </a:pPr>
            <a:endParaRPr kumimoji="0" lang="en-US" sz="800" b="0" i="0" u="none" strike="noStrike" kern="1200" cap="none" spc="0" normalizeH="0" baseline="0" noProof="0" dirty="0">
              <a:ln>
                <a:noFill/>
              </a:ln>
              <a:solidFill>
                <a:prstClr val="black"/>
              </a:solidFill>
              <a:effectLst/>
              <a:uLnTx/>
              <a:uFillTx/>
              <a:latin typeface="Century Gothic"/>
              <a:ea typeface="+mn-ea"/>
              <a:cs typeface="+mn-cs"/>
            </a:endParaRPr>
          </a:p>
          <a:p>
            <a:pPr marL="1090613" marR="0" lvl="2" indent="-176213" algn="l" defTabSz="914400" rtl="0" eaLnBrk="1" fontAlgn="auto" latinLnBrk="0" hangingPunct="1">
              <a:lnSpc>
                <a:spcPct val="100000"/>
              </a:lnSpc>
              <a:spcBef>
                <a:spcPts val="0"/>
              </a:spcBef>
              <a:spcAft>
                <a:spcPts val="0"/>
              </a:spcAft>
              <a:buClrTx/>
              <a:buSzTx/>
              <a:buFont typeface="Arial"/>
              <a:buChar char="•"/>
              <a:tabLst/>
              <a:defRPr/>
            </a:pPr>
            <a:r>
              <a:rPr kumimoji="0" lang="en-US" sz="1400" b="0" i="0" u="none" strike="noStrike" kern="1200" cap="none" spc="0" normalizeH="0" baseline="0" noProof="0" dirty="0">
                <a:ln>
                  <a:noFill/>
                </a:ln>
                <a:solidFill>
                  <a:prstClr val="black"/>
                </a:solidFill>
                <a:effectLst/>
                <a:uLnTx/>
                <a:uFillTx/>
                <a:latin typeface="Century Gothic"/>
                <a:ea typeface="+mn-ea"/>
                <a:cs typeface="+mn-cs"/>
              </a:rPr>
              <a:t>Private &amp; public sector </a:t>
            </a:r>
            <a:r>
              <a:rPr kumimoji="0" lang="en-US" sz="1400" b="1" i="0" u="none" strike="noStrike" kern="1200" cap="none" spc="0" normalizeH="0" baseline="0" noProof="0" dirty="0">
                <a:ln>
                  <a:noFill/>
                </a:ln>
                <a:solidFill>
                  <a:prstClr val="black"/>
                </a:solidFill>
                <a:effectLst/>
                <a:uLnTx/>
                <a:uFillTx/>
                <a:latin typeface="Century Gothic"/>
                <a:ea typeface="+mn-ea"/>
                <a:cs typeface="+mn-cs"/>
              </a:rPr>
              <a:t>business opportunity linkages</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entury Gothic"/>
              <a:ea typeface="+mn-ea"/>
              <a:cs typeface="+mn-cs"/>
            </a:endParaRPr>
          </a:p>
          <a:p>
            <a:pPr marL="1090613" marR="0" lvl="2" indent="-176213" algn="l" defTabSz="914400" rtl="0" eaLnBrk="1" fontAlgn="auto" latinLnBrk="0" hangingPunct="1">
              <a:lnSpc>
                <a:spcPct val="100000"/>
              </a:lnSpc>
              <a:spcBef>
                <a:spcPts val="0"/>
              </a:spcBef>
              <a:spcAft>
                <a:spcPts val="0"/>
              </a:spcAft>
              <a:buClrTx/>
              <a:buSzTx/>
              <a:buFont typeface="Arial"/>
              <a:buChar char="•"/>
              <a:tabLst/>
              <a:defRPr/>
            </a:pPr>
            <a:r>
              <a:rPr kumimoji="0" lang="en-US" sz="1400" b="1" i="0" u="none" strike="noStrike" kern="1200" cap="none" spc="0" normalizeH="0" baseline="0" noProof="0" dirty="0">
                <a:ln>
                  <a:noFill/>
                </a:ln>
                <a:solidFill>
                  <a:prstClr val="black"/>
                </a:solidFill>
                <a:effectLst/>
                <a:uLnTx/>
                <a:uFillTx/>
                <a:latin typeface="Century Gothic"/>
                <a:ea typeface="+mn-ea"/>
                <a:cs typeface="+mn-cs"/>
              </a:rPr>
              <a:t>School and post-school entrepreneurship promotion </a:t>
            </a:r>
            <a:r>
              <a:rPr kumimoji="0" lang="en-US" sz="1400" b="0" i="0" u="none" strike="noStrike" kern="1200" cap="none" spc="0" normalizeH="0" baseline="0" noProof="0" dirty="0">
                <a:ln>
                  <a:noFill/>
                </a:ln>
                <a:solidFill>
                  <a:prstClr val="black"/>
                </a:solidFill>
                <a:effectLst/>
                <a:uLnTx/>
                <a:uFillTx/>
                <a:latin typeface="Century Gothic"/>
                <a:ea typeface="+mn-ea"/>
                <a:cs typeface="+mn-cs"/>
              </a:rPr>
              <a:t>&amp; development </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entury Gothic"/>
              <a:ea typeface="+mn-ea"/>
              <a:cs typeface="+mn-cs"/>
            </a:endParaRPr>
          </a:p>
          <a:p>
            <a:pPr marL="1090613" marR="0" lvl="2" indent="-176213" algn="l" defTabSz="914400" rtl="0" eaLnBrk="1" fontAlgn="auto" latinLnBrk="0" hangingPunct="1">
              <a:lnSpc>
                <a:spcPct val="100000"/>
              </a:lnSpc>
              <a:spcBef>
                <a:spcPts val="0"/>
              </a:spcBef>
              <a:spcAft>
                <a:spcPts val="0"/>
              </a:spcAft>
              <a:buClrTx/>
              <a:buSzTx/>
              <a:buFont typeface="Arial"/>
              <a:buChar char="•"/>
              <a:tabLst/>
              <a:defRPr/>
            </a:pPr>
            <a:r>
              <a:rPr kumimoji="0" lang="en-US" sz="1400" b="1" i="0" u="none" strike="noStrike" kern="1200" cap="none" spc="0" normalizeH="0" baseline="0" noProof="0" dirty="0">
                <a:ln>
                  <a:noFill/>
                </a:ln>
                <a:solidFill>
                  <a:prstClr val="black"/>
                </a:solidFill>
                <a:effectLst/>
                <a:uLnTx/>
                <a:uFillTx/>
                <a:latin typeface="Century Gothic"/>
                <a:ea typeface="+mn-ea"/>
                <a:cs typeface="+mn-cs"/>
              </a:rPr>
              <a:t>Township and informal business </a:t>
            </a:r>
            <a:r>
              <a:rPr kumimoji="0" lang="en-US" sz="1400" b="0" i="0" u="none" strike="noStrike" kern="1200" cap="none" spc="0" normalizeH="0" baseline="0" noProof="0" dirty="0">
                <a:ln>
                  <a:noFill/>
                </a:ln>
                <a:solidFill>
                  <a:prstClr val="black"/>
                </a:solidFill>
                <a:effectLst/>
                <a:uLnTx/>
                <a:uFillTx/>
                <a:latin typeface="Century Gothic"/>
                <a:ea typeface="+mn-ea"/>
                <a:cs typeface="+mn-cs"/>
              </a:rPr>
              <a:t>support</a:t>
            </a:r>
          </a:p>
          <a:p>
            <a:pPr marL="1090613" marR="0" lvl="2" indent="-176213" algn="l" defTabSz="914400" rtl="0" eaLnBrk="1" fontAlgn="auto" latinLnBrk="0" hangingPunct="1">
              <a:lnSpc>
                <a:spcPct val="100000"/>
              </a:lnSpc>
              <a:spcBef>
                <a:spcPts val="0"/>
              </a:spcBef>
              <a:spcAft>
                <a:spcPts val="0"/>
              </a:spcAft>
              <a:buClrTx/>
              <a:buSzTx/>
              <a:buFont typeface="Arial"/>
              <a:buChar char="•"/>
              <a:tabLst/>
              <a:defRPr/>
            </a:pPr>
            <a:endParaRPr kumimoji="0" lang="en-US" sz="800" b="0" i="0" u="none" strike="noStrike" kern="1200" cap="none" spc="0" normalizeH="0" baseline="0" noProof="0" dirty="0">
              <a:ln>
                <a:noFill/>
              </a:ln>
              <a:solidFill>
                <a:prstClr val="black"/>
              </a:solidFill>
              <a:effectLst/>
              <a:uLnTx/>
              <a:uFillTx/>
              <a:latin typeface="Century Gothic"/>
              <a:ea typeface="+mn-ea"/>
              <a:cs typeface="+mn-cs"/>
            </a:endParaRPr>
          </a:p>
          <a:p>
            <a:pPr marL="1090613" marR="0" lvl="2" indent="-176213" algn="l" defTabSz="914400" rtl="0" eaLnBrk="1" fontAlgn="auto" latinLnBrk="0" hangingPunct="1">
              <a:lnSpc>
                <a:spcPct val="100000"/>
              </a:lnSpc>
              <a:spcBef>
                <a:spcPts val="0"/>
              </a:spcBef>
              <a:spcAft>
                <a:spcPts val="0"/>
              </a:spcAft>
              <a:buClrTx/>
              <a:buSzTx/>
              <a:buFont typeface="Arial"/>
              <a:buChar char="•"/>
              <a:tabLst/>
              <a:defRPr/>
            </a:pPr>
            <a:r>
              <a:rPr kumimoji="0" lang="en-US" sz="1400" b="1" i="0" u="none" strike="noStrike" kern="1200" cap="none" spc="0" normalizeH="0" baseline="0" noProof="0" dirty="0">
                <a:ln>
                  <a:noFill/>
                </a:ln>
                <a:solidFill>
                  <a:prstClr val="black"/>
                </a:solidFill>
                <a:effectLst/>
                <a:uLnTx/>
                <a:uFillTx/>
                <a:latin typeface="Century Gothic"/>
                <a:ea typeface="+mn-ea"/>
                <a:cs typeface="+mn-cs"/>
              </a:rPr>
              <a:t>Women, start-ups &amp;  youth </a:t>
            </a:r>
            <a:r>
              <a:rPr kumimoji="0" lang="en-US" sz="1400" b="0" i="0" u="none" strike="noStrike" kern="1200" cap="none" spc="0" normalizeH="0" baseline="0" noProof="0" dirty="0">
                <a:ln>
                  <a:noFill/>
                </a:ln>
                <a:solidFill>
                  <a:prstClr val="black"/>
                </a:solidFill>
                <a:effectLst/>
                <a:uLnTx/>
                <a:uFillTx/>
                <a:latin typeface="Century Gothic"/>
                <a:ea typeface="+mn-ea"/>
                <a:cs typeface="+mn-cs"/>
              </a:rPr>
              <a:t>as key themes</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a:ea typeface="+mn-ea"/>
              <a:cs typeface="+mn-cs"/>
            </a:endParaRPr>
          </a:p>
          <a:p>
            <a:pPr marL="1090613" marR="0" lvl="2" indent="-176213" algn="l" defTabSz="914400" rtl="0" eaLnBrk="1" fontAlgn="auto" latinLnBrk="0" hangingPunct="1">
              <a:lnSpc>
                <a:spcPct val="100000"/>
              </a:lnSpc>
              <a:spcBef>
                <a:spcPts val="0"/>
              </a:spcBef>
              <a:spcAft>
                <a:spcPts val="0"/>
              </a:spcAft>
              <a:buClrTx/>
              <a:buSzTx/>
              <a:buFont typeface="Arial"/>
              <a:buChar char="•"/>
              <a:tabLst/>
              <a:defRPr/>
            </a:pPr>
            <a:endParaRPr kumimoji="0" lang="en-US" sz="1400" b="0" i="0" u="none" strike="noStrike" kern="1200" cap="none" spc="0" normalizeH="0" baseline="0" noProof="0" dirty="0">
              <a:ln>
                <a:noFill/>
              </a:ln>
              <a:solidFill>
                <a:prstClr val="black"/>
              </a:solidFill>
              <a:effectLst/>
              <a:uLnTx/>
              <a:uFillTx/>
              <a:latin typeface="Century Gothic"/>
              <a:ea typeface="+mn-ea"/>
              <a:cs typeface="+mn-cs"/>
            </a:endParaRPr>
          </a:p>
        </p:txBody>
      </p:sp>
    </p:spTree>
    <p:custDataLst>
      <p:tags r:id="rId1"/>
    </p:custDataLst>
    <p:extLst>
      <p:ext uri="{BB962C8B-B14F-4D97-AF65-F5344CB8AC3E}">
        <p14:creationId xmlns:p14="http://schemas.microsoft.com/office/powerpoint/2010/main" val="666818784"/>
      </p:ext>
    </p:extLst>
  </p:cSld>
  <p:clrMapOvr>
    <a:masterClrMapping/>
  </p:clrMapOvr>
  <mc:AlternateContent xmlns:mc="http://schemas.openxmlformats.org/markup-compatibility/2006" xmlns:p14="http://schemas.microsoft.com/office/powerpoint/2010/main">
    <mc:Choice Requires="p14">
      <p:transition spd="slow" p14:dur="2000" advTm="4289"/>
    </mc:Choice>
    <mc:Fallback xmlns="">
      <p:transition spd="slow" advTm="428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6FDE0-69FB-5334-169F-421315C4F8DF}"/>
              </a:ext>
            </a:extLst>
          </p:cNvPr>
          <p:cNvSpPr>
            <a:spLocks noGrp="1"/>
          </p:cNvSpPr>
          <p:nvPr>
            <p:ph type="title"/>
          </p:nvPr>
        </p:nvSpPr>
        <p:spPr>
          <a:xfrm>
            <a:off x="364530" y="138148"/>
            <a:ext cx="11462940" cy="559256"/>
          </a:xfrm>
        </p:spPr>
        <p:txBody>
          <a:bodyPr/>
          <a:lstStyle/>
          <a:p>
            <a:r>
              <a:rPr lang="en-US" dirty="0">
                <a:solidFill>
                  <a:srgbClr val="001484"/>
                </a:solidFill>
              </a:rPr>
              <a:t>DEDAT’s </a:t>
            </a:r>
            <a:r>
              <a:rPr lang="en-US" b="1" dirty="0">
                <a:solidFill>
                  <a:srgbClr val="001484"/>
                </a:solidFill>
              </a:rPr>
              <a:t>Township Growth</a:t>
            </a:r>
            <a:r>
              <a:rPr lang="en-US" dirty="0">
                <a:solidFill>
                  <a:srgbClr val="001484"/>
                </a:solidFill>
              </a:rPr>
              <a:t> in Support of G4J</a:t>
            </a:r>
          </a:p>
        </p:txBody>
      </p:sp>
      <p:sp>
        <p:nvSpPr>
          <p:cNvPr id="5" name="TextBox 4">
            <a:extLst>
              <a:ext uri="{FF2B5EF4-FFF2-40B4-BE49-F238E27FC236}">
                <a16:creationId xmlns:a16="http://schemas.microsoft.com/office/drawing/2014/main" id="{3AAA28EA-8F20-34E7-7D55-3C584307612E}"/>
              </a:ext>
            </a:extLst>
          </p:cNvPr>
          <p:cNvSpPr txBox="1"/>
          <p:nvPr/>
        </p:nvSpPr>
        <p:spPr>
          <a:xfrm>
            <a:off x="71919" y="1070326"/>
            <a:ext cx="5907640" cy="59708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a:ea typeface="+mn-ea"/>
                <a:cs typeface="+mn-cs"/>
              </a:rPr>
              <a:t>    Context</a:t>
            </a:r>
            <a:r>
              <a:rPr kumimoji="0" lang="en-US" sz="2000" b="0" i="0" u="none" strike="noStrike" kern="1200" cap="none" spc="0" normalizeH="0" baseline="0" noProof="0" dirty="0">
                <a:ln>
                  <a:noFill/>
                </a:ln>
                <a:solidFill>
                  <a:prstClr val="black"/>
                </a:solidFill>
                <a:effectLst/>
                <a:uLnTx/>
                <a:uFillTx/>
                <a:latin typeface="Century Gothic"/>
                <a:ea typeface="+mn-ea"/>
                <a:cs typeface="+mn-cs"/>
              </a:rPr>
              <a:t>:</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black"/>
              </a:solidFill>
              <a:effectLst/>
              <a:uLnTx/>
              <a:uFillTx/>
              <a:latin typeface="Century Gothic"/>
              <a:ea typeface="+mn-ea"/>
              <a:cs typeface="+mn-cs"/>
            </a:endParaRPr>
          </a:p>
          <a:p>
            <a:pPr marL="633413" marR="0" lvl="1" indent="-176213" algn="l" defTabSz="914400"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Century Gothic"/>
                <a:ea typeface="+mn-ea"/>
                <a:cs typeface="+mn-cs"/>
              </a:rPr>
              <a:t>Need to include those excluded from the economy because of e.g. (lack of) skills &amp; income, geography</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entury Gothic"/>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entury Gothic"/>
              <a:ea typeface="+mn-ea"/>
              <a:cs typeface="+mn-cs"/>
            </a:endParaRPr>
          </a:p>
          <a:p>
            <a:pPr marL="633413" marR="0" lvl="1" indent="-176213" algn="l" defTabSz="914400" rtl="0" eaLnBrk="1" fontAlgn="auto" latinLnBrk="0" hangingPunct="1">
              <a:lnSpc>
                <a:spcPct val="150000"/>
              </a:lnSpc>
              <a:spcBef>
                <a:spcPts val="0"/>
              </a:spcBef>
              <a:spcAft>
                <a:spcPts val="0"/>
              </a:spcAft>
              <a:buClrTx/>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Century Gothic"/>
                <a:ea typeface="+mn-ea"/>
                <a:cs typeface="+mn-cs"/>
              </a:rPr>
              <a:t>Rationale for supporting township &amp; informal sector</a:t>
            </a:r>
          </a:p>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entury Gothic"/>
              <a:ea typeface="+mn-ea"/>
              <a:cs typeface="+mn-cs"/>
            </a:endParaRPr>
          </a:p>
          <a:p>
            <a:pPr marL="1547813" marR="0" lvl="3" indent="-176213" algn="l" defTabSz="914400" rtl="0" eaLnBrk="1" fontAlgn="auto" latinLnBrk="0" hangingPunct="1">
              <a:lnSpc>
                <a:spcPct val="100000"/>
              </a:lnSpc>
              <a:spcBef>
                <a:spcPts val="0"/>
              </a:spcBef>
              <a:spcAft>
                <a:spcPts val="0"/>
              </a:spcAft>
              <a:buClrTx/>
              <a:buSzTx/>
              <a:buFont typeface="Arial"/>
              <a:buChar char="•"/>
              <a:tabLst/>
              <a:defRPr/>
            </a:pPr>
            <a:r>
              <a:rPr kumimoji="0" lang="en-US" sz="1400" b="0" i="0" u="none" strike="noStrike" kern="1200" cap="none" spc="0" normalizeH="0" baseline="0" noProof="0" dirty="0">
                <a:ln>
                  <a:noFill/>
                </a:ln>
                <a:solidFill>
                  <a:prstClr val="black"/>
                </a:solidFill>
                <a:effectLst/>
                <a:uLnTx/>
                <a:uFillTx/>
                <a:latin typeface="Century Gothic"/>
                <a:ea typeface="+mn-ea"/>
                <a:cs typeface="+mn-cs"/>
              </a:rPr>
              <a:t>Historical and existing social deprivation with concomitant unemployment, poverty &amp; feelings of hopelessness</a:t>
            </a:r>
          </a:p>
          <a:p>
            <a:pPr marL="1090613" marR="0" lvl="2" indent="-176213" algn="l" defTabSz="914400" rtl="0" eaLnBrk="1" fontAlgn="auto" latinLnBrk="0" hangingPunct="1">
              <a:lnSpc>
                <a:spcPct val="100000"/>
              </a:lnSpc>
              <a:spcBef>
                <a:spcPts val="0"/>
              </a:spcBef>
              <a:spcAft>
                <a:spcPts val="0"/>
              </a:spcAft>
              <a:buClrTx/>
              <a:buSzTx/>
              <a:buFont typeface="Arial"/>
              <a:buChar char="•"/>
              <a:tabLst/>
              <a:defRPr/>
            </a:pPr>
            <a:endParaRPr kumimoji="0" lang="en-US" sz="1400" b="0" i="0" u="none" strike="noStrike" kern="1200" cap="none" spc="0" normalizeH="0" baseline="0" noProof="0" dirty="0">
              <a:ln>
                <a:noFill/>
              </a:ln>
              <a:solidFill>
                <a:prstClr val="black"/>
              </a:solidFill>
              <a:effectLst/>
              <a:uLnTx/>
              <a:uFillTx/>
              <a:latin typeface="Century Gothic"/>
              <a:ea typeface="+mn-ea"/>
              <a:cs typeface="+mn-cs"/>
            </a:endParaRPr>
          </a:p>
          <a:p>
            <a:pPr marL="1090613" marR="0" lvl="2" indent="-176213" algn="l" defTabSz="914400" rtl="0" eaLnBrk="1" fontAlgn="auto" latinLnBrk="0" hangingPunct="1">
              <a:lnSpc>
                <a:spcPct val="100000"/>
              </a:lnSpc>
              <a:spcBef>
                <a:spcPts val="0"/>
              </a:spcBef>
              <a:spcAft>
                <a:spcPts val="0"/>
              </a:spcAft>
              <a:buClrTx/>
              <a:buSzTx/>
              <a:buFont typeface="Arial"/>
              <a:buChar char="•"/>
              <a:tabLst/>
              <a:defRPr/>
            </a:pPr>
            <a:endParaRPr kumimoji="0" lang="en-US" sz="1400" b="0" i="0" u="none" strike="noStrike" kern="1200" cap="none" spc="0" normalizeH="0" baseline="0" noProof="0" dirty="0">
              <a:ln>
                <a:noFill/>
              </a:ln>
              <a:solidFill>
                <a:prstClr val="black"/>
              </a:solidFill>
              <a:effectLst/>
              <a:uLnTx/>
              <a:uFillTx/>
              <a:latin typeface="Century Gothic"/>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a:ea typeface="+mn-ea"/>
              <a:cs typeface="+mn-cs"/>
            </a:endParaRPr>
          </a:p>
          <a:p>
            <a:pPr marL="1090613" marR="0" lvl="2" indent="-176213" algn="l" defTabSz="914400" rtl="0" eaLnBrk="1" fontAlgn="auto" latinLnBrk="0" hangingPunct="1">
              <a:lnSpc>
                <a:spcPct val="100000"/>
              </a:lnSpc>
              <a:spcBef>
                <a:spcPts val="0"/>
              </a:spcBef>
              <a:spcAft>
                <a:spcPts val="0"/>
              </a:spcAft>
              <a:buClrTx/>
              <a:buSzTx/>
              <a:buFont typeface="Arial"/>
              <a:buChar char="•"/>
              <a:tabLst/>
              <a:defRPr/>
            </a:pPr>
            <a:endParaRPr kumimoji="0" lang="en-US" sz="1400" b="0" i="0" u="none" strike="noStrike" kern="1200" cap="none" spc="0" normalizeH="0" baseline="0" noProof="0" dirty="0">
              <a:ln>
                <a:noFill/>
              </a:ln>
              <a:solidFill>
                <a:prstClr val="black"/>
              </a:solidFill>
              <a:effectLst/>
              <a:uLnTx/>
              <a:uFillTx/>
              <a:latin typeface="Century Gothic"/>
              <a:ea typeface="+mn-ea"/>
              <a:cs typeface="+mn-cs"/>
            </a:endParaRPr>
          </a:p>
          <a:p>
            <a:pPr marL="1547813" marR="0" lvl="3" indent="-176213" algn="l" defTabSz="914400" rtl="0" eaLnBrk="1" fontAlgn="auto" latinLnBrk="0" hangingPunct="1">
              <a:lnSpc>
                <a:spcPct val="100000"/>
              </a:lnSpc>
              <a:spcBef>
                <a:spcPts val="0"/>
              </a:spcBef>
              <a:spcAft>
                <a:spcPts val="0"/>
              </a:spcAft>
              <a:buClrTx/>
              <a:buSzTx/>
              <a:buFont typeface="Arial"/>
              <a:buChar char="•"/>
              <a:tabLst/>
              <a:defRPr/>
            </a:pPr>
            <a:r>
              <a:rPr kumimoji="0" lang="en-US" sz="1400" b="0" i="0" u="none" strike="noStrike" kern="1200" cap="none" spc="0" normalizeH="0" baseline="0" noProof="0" dirty="0">
                <a:ln>
                  <a:noFill/>
                </a:ln>
                <a:solidFill>
                  <a:prstClr val="black"/>
                </a:solidFill>
                <a:effectLst/>
                <a:uLnTx/>
                <a:uFillTx/>
                <a:latin typeface="Century Gothic"/>
                <a:ea typeface="+mn-ea"/>
                <a:cs typeface="+mn-cs"/>
              </a:rPr>
              <a:t>Means to address challenge of urbanisation and in-migration</a:t>
            </a:r>
          </a:p>
          <a:p>
            <a:pPr marL="1090613" marR="0" lvl="2" indent="-176213" algn="l" defTabSz="914400" rtl="0" eaLnBrk="1" fontAlgn="auto" latinLnBrk="0" hangingPunct="1">
              <a:lnSpc>
                <a:spcPct val="100000"/>
              </a:lnSpc>
              <a:spcBef>
                <a:spcPts val="0"/>
              </a:spcBef>
              <a:spcAft>
                <a:spcPts val="0"/>
              </a:spcAft>
              <a:buClrTx/>
              <a:buSzTx/>
              <a:buFont typeface="Arial"/>
              <a:buChar char="•"/>
              <a:tabLst/>
              <a:defRPr/>
            </a:pPr>
            <a:endParaRPr kumimoji="0" lang="en-US" sz="1400" b="0" i="0" u="none" strike="noStrike" kern="1200" cap="none" spc="0" normalizeH="0" baseline="0" noProof="0" dirty="0">
              <a:ln>
                <a:noFill/>
              </a:ln>
              <a:solidFill>
                <a:prstClr val="black"/>
              </a:solidFill>
              <a:effectLst/>
              <a:uLnTx/>
              <a:uFillTx/>
              <a:latin typeface="Century Gothic"/>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a:ea typeface="+mn-ea"/>
              <a:cs typeface="+mn-cs"/>
            </a:endParaRPr>
          </a:p>
          <a:p>
            <a:pPr marL="1090613" marR="0" lvl="2" indent="-176213" algn="l" defTabSz="914400" rtl="0" eaLnBrk="1" fontAlgn="auto" latinLnBrk="0" hangingPunct="1">
              <a:lnSpc>
                <a:spcPct val="100000"/>
              </a:lnSpc>
              <a:spcBef>
                <a:spcPts val="0"/>
              </a:spcBef>
              <a:spcAft>
                <a:spcPts val="0"/>
              </a:spcAft>
              <a:buClrTx/>
              <a:buSzTx/>
              <a:buFont typeface="Arial"/>
              <a:buChar char="•"/>
              <a:tabLst/>
              <a:defRPr/>
            </a:pPr>
            <a:endParaRPr kumimoji="0" lang="en-US" sz="1400" b="0" i="0" u="none" strike="noStrike" kern="1200" cap="none" spc="0" normalizeH="0" baseline="0" noProof="0" dirty="0">
              <a:ln>
                <a:noFill/>
              </a:ln>
              <a:solidFill>
                <a:prstClr val="black"/>
              </a:solidFill>
              <a:effectLst/>
              <a:uLnTx/>
              <a:uFillTx/>
              <a:latin typeface="Century Gothic"/>
              <a:ea typeface="+mn-ea"/>
              <a:cs typeface="+mn-cs"/>
            </a:endParaRPr>
          </a:p>
          <a:p>
            <a:pPr marL="1547813" marR="0" lvl="3" indent="-176213" algn="l" defTabSz="914400" rtl="0" eaLnBrk="1" fontAlgn="auto" latinLnBrk="0" hangingPunct="1">
              <a:lnSpc>
                <a:spcPct val="100000"/>
              </a:lnSpc>
              <a:spcBef>
                <a:spcPts val="0"/>
              </a:spcBef>
              <a:spcAft>
                <a:spcPts val="0"/>
              </a:spcAft>
              <a:buClrTx/>
              <a:buSzTx/>
              <a:buFont typeface="Arial"/>
              <a:buChar char="•"/>
              <a:tabLst/>
              <a:defRPr/>
            </a:pPr>
            <a:r>
              <a:rPr kumimoji="0" lang="en-US" sz="1400" b="0" i="0" u="none" strike="noStrike" kern="1200" cap="none" spc="0" normalizeH="0" baseline="0" noProof="0" dirty="0">
                <a:ln>
                  <a:noFill/>
                </a:ln>
                <a:solidFill>
                  <a:prstClr val="black"/>
                </a:solidFill>
                <a:effectLst/>
                <a:uLnTx/>
                <a:uFillTx/>
                <a:latin typeface="Century Gothic"/>
                <a:ea typeface="+mn-ea"/>
                <a:cs typeface="+mn-cs"/>
              </a:rPr>
              <a:t>Potential enormous economic opportunities to contribute significantly to the “mainstream” economy</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0" name="TextBox 9">
            <a:extLst>
              <a:ext uri="{FF2B5EF4-FFF2-40B4-BE49-F238E27FC236}">
                <a16:creationId xmlns:a16="http://schemas.microsoft.com/office/drawing/2014/main" id="{7829CFCC-4DE8-585E-492B-FFE3E2743746}"/>
              </a:ext>
            </a:extLst>
          </p:cNvPr>
          <p:cNvSpPr txBox="1"/>
          <p:nvPr/>
        </p:nvSpPr>
        <p:spPr>
          <a:xfrm>
            <a:off x="5914490" y="1614856"/>
            <a:ext cx="6205591" cy="45858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a:ea typeface="+mn-ea"/>
                <a:cs typeface="+mn-cs"/>
              </a:rPr>
              <a:t>    Our Response</a:t>
            </a:r>
            <a:r>
              <a:rPr kumimoji="0" lang="en-US" sz="2000" b="0" i="0" u="none" strike="noStrike" kern="1200" cap="none" spc="0" normalizeH="0" baseline="0" noProof="0" dirty="0">
                <a:ln>
                  <a:noFill/>
                </a:ln>
                <a:solidFill>
                  <a:prstClr val="black"/>
                </a:solidFill>
                <a:effectLst/>
                <a:uLnTx/>
                <a:uFillTx/>
                <a:latin typeface="Century Gothic"/>
                <a:ea typeface="+mn-ea"/>
                <a:cs typeface="+mn-cs"/>
              </a:rPr>
              <a:t>:</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black"/>
              </a:solidFill>
              <a:effectLst/>
              <a:uLnTx/>
              <a:uFillTx/>
              <a:latin typeface="Century Gothic"/>
              <a:ea typeface="+mn-ea"/>
              <a:cs typeface="+mn-cs"/>
            </a:endParaRPr>
          </a:p>
          <a:p>
            <a:pPr marL="633413" marR="0" lvl="1" indent="-176213" algn="l" defTabSz="914400"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Century Gothic"/>
                <a:ea typeface="+mn-ea"/>
                <a:cs typeface="+mn-cs"/>
              </a:rPr>
              <a:t>Finalisation of a township economic growth strategy (TEGS)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entury Gothic"/>
              <a:ea typeface="+mn-ea"/>
              <a:cs typeface="+mn-cs"/>
            </a:endParaRPr>
          </a:p>
          <a:p>
            <a:pPr marL="633413" marR="0" lvl="1" indent="-176213" algn="l" defTabSz="914400"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Century Gothic"/>
                <a:ea typeface="+mn-ea"/>
                <a:cs typeface="+mn-cs"/>
              </a:rPr>
              <a:t>Selection of about 2 pilot sites for implementation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entury Gothic"/>
              <a:ea typeface="+mn-ea"/>
              <a:cs typeface="+mn-cs"/>
            </a:endParaRPr>
          </a:p>
          <a:p>
            <a:pPr marL="633413" marR="0" lvl="1" indent="-176213" algn="l" defTabSz="914400" rtl="0" eaLnBrk="1" fontAlgn="auto" latinLnBrk="0" hangingPunct="1">
              <a:lnSpc>
                <a:spcPct val="150000"/>
              </a:lnSpc>
              <a:spcBef>
                <a:spcPts val="0"/>
              </a:spcBef>
              <a:spcAft>
                <a:spcPts val="0"/>
              </a:spcAft>
              <a:buClrTx/>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Century Gothic"/>
                <a:ea typeface="+mn-ea"/>
                <a:cs typeface="+mn-cs"/>
              </a:rPr>
              <a:t>Key thrusts:</a:t>
            </a:r>
          </a:p>
          <a:p>
            <a:pPr marL="1090613" marR="0" lvl="2" indent="-176213" algn="l" defTabSz="914400" rtl="0" eaLnBrk="1" fontAlgn="auto" latinLnBrk="0" hangingPunct="1">
              <a:lnSpc>
                <a:spcPct val="100000"/>
              </a:lnSpc>
              <a:spcBef>
                <a:spcPts val="0"/>
              </a:spcBef>
              <a:spcAft>
                <a:spcPts val="0"/>
              </a:spcAft>
              <a:buClrTx/>
              <a:buSzTx/>
              <a:buFont typeface="Arial"/>
              <a:buChar char="•"/>
              <a:tabLst/>
              <a:defRPr/>
            </a:pPr>
            <a:r>
              <a:rPr kumimoji="0" lang="en-US" sz="1400" b="0" i="0" u="none" strike="noStrike" kern="1200" cap="none" spc="0" normalizeH="0" baseline="0" noProof="0" dirty="0">
                <a:ln>
                  <a:noFill/>
                </a:ln>
                <a:solidFill>
                  <a:prstClr val="black"/>
                </a:solidFill>
                <a:effectLst/>
                <a:uLnTx/>
                <a:uFillTx/>
                <a:latin typeface="Century Gothic"/>
                <a:ea typeface="+mn-ea"/>
                <a:cs typeface="+mn-cs"/>
              </a:rPr>
              <a:t>Spatial Planning</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entury Gothic"/>
              <a:ea typeface="+mn-ea"/>
              <a:cs typeface="+mn-cs"/>
            </a:endParaRPr>
          </a:p>
          <a:p>
            <a:pPr marL="1090613" marR="0" lvl="2" indent="-176213" algn="l" defTabSz="914400" rtl="0" eaLnBrk="1" fontAlgn="auto" latinLnBrk="0" hangingPunct="1">
              <a:lnSpc>
                <a:spcPct val="100000"/>
              </a:lnSpc>
              <a:spcBef>
                <a:spcPts val="0"/>
              </a:spcBef>
              <a:spcAft>
                <a:spcPts val="0"/>
              </a:spcAft>
              <a:buClrTx/>
              <a:buSzTx/>
              <a:buFont typeface="Arial"/>
              <a:buChar char="•"/>
              <a:tabLst/>
              <a:defRPr/>
            </a:pPr>
            <a:r>
              <a:rPr kumimoji="0" lang="en-US" sz="1400" b="0" i="0" u="none" strike="noStrike" kern="1200" cap="none" spc="0" normalizeH="0" baseline="0" noProof="0" dirty="0">
                <a:ln>
                  <a:noFill/>
                </a:ln>
                <a:solidFill>
                  <a:prstClr val="black"/>
                </a:solidFill>
                <a:effectLst/>
                <a:uLnTx/>
                <a:uFillTx/>
                <a:latin typeface="Century Gothic"/>
                <a:ea typeface="+mn-ea"/>
                <a:cs typeface="+mn-cs"/>
              </a:rPr>
              <a:t>Regulatory reform</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entury Gothic"/>
              <a:ea typeface="+mn-ea"/>
              <a:cs typeface="+mn-cs"/>
            </a:endParaRPr>
          </a:p>
          <a:p>
            <a:pPr marL="1090613" marR="0" lvl="2" indent="-176213" algn="l" defTabSz="914400" rtl="0" eaLnBrk="1" fontAlgn="auto" latinLnBrk="0" hangingPunct="1">
              <a:lnSpc>
                <a:spcPct val="100000"/>
              </a:lnSpc>
              <a:spcBef>
                <a:spcPts val="0"/>
              </a:spcBef>
              <a:spcAft>
                <a:spcPts val="0"/>
              </a:spcAft>
              <a:buClrTx/>
              <a:buSzTx/>
              <a:buFont typeface="Arial"/>
              <a:buChar char="•"/>
              <a:tabLst/>
              <a:defRPr/>
            </a:pPr>
            <a:r>
              <a:rPr kumimoji="0" lang="en-US" sz="1400" b="0" i="0" u="none" strike="noStrike" kern="1200" cap="none" spc="0" normalizeH="0" baseline="0" noProof="0" dirty="0">
                <a:ln>
                  <a:noFill/>
                </a:ln>
                <a:solidFill>
                  <a:prstClr val="black"/>
                </a:solidFill>
                <a:effectLst/>
                <a:uLnTx/>
                <a:uFillTx/>
                <a:latin typeface="Century Gothic"/>
                <a:ea typeface="+mn-ea"/>
                <a:cs typeface="+mn-cs"/>
              </a:rPr>
              <a:t>Enterprise development &amp; business support</a:t>
            </a:r>
          </a:p>
          <a:p>
            <a:pPr marL="1090613" marR="0" lvl="2" indent="-176213" algn="l" defTabSz="914400" rtl="0" eaLnBrk="1" fontAlgn="auto" latinLnBrk="0" hangingPunct="1">
              <a:lnSpc>
                <a:spcPct val="100000"/>
              </a:lnSpc>
              <a:spcBef>
                <a:spcPts val="0"/>
              </a:spcBef>
              <a:spcAft>
                <a:spcPts val="0"/>
              </a:spcAft>
              <a:buClrTx/>
              <a:buSzTx/>
              <a:buFont typeface="Arial"/>
              <a:buChar char="•"/>
              <a:tabLst/>
              <a:defRPr/>
            </a:pPr>
            <a:endParaRPr kumimoji="0" lang="en-US" sz="800" b="0" i="0" u="none" strike="noStrike" kern="1200" cap="none" spc="0" normalizeH="0" baseline="0" noProof="0" dirty="0">
              <a:ln>
                <a:noFill/>
              </a:ln>
              <a:solidFill>
                <a:prstClr val="black"/>
              </a:solidFill>
              <a:effectLst/>
              <a:uLnTx/>
              <a:uFillTx/>
              <a:latin typeface="Century Gothic"/>
              <a:ea typeface="+mn-ea"/>
              <a:cs typeface="+mn-cs"/>
            </a:endParaRPr>
          </a:p>
          <a:p>
            <a:pPr marL="1090613" marR="0" lvl="2" indent="-176213" algn="l" defTabSz="914400" rtl="0" eaLnBrk="1" fontAlgn="auto" latinLnBrk="0" hangingPunct="1">
              <a:lnSpc>
                <a:spcPct val="100000"/>
              </a:lnSpc>
              <a:spcBef>
                <a:spcPts val="0"/>
              </a:spcBef>
              <a:spcAft>
                <a:spcPts val="0"/>
              </a:spcAft>
              <a:buClrTx/>
              <a:buSzTx/>
              <a:buFont typeface="Arial"/>
              <a:buChar char="•"/>
              <a:tabLst/>
              <a:defRPr/>
            </a:pPr>
            <a:r>
              <a:rPr kumimoji="0" lang="en-US" sz="1400" b="0" i="0" u="none" strike="noStrike" kern="1200" cap="none" spc="0" normalizeH="0" baseline="0" noProof="0" dirty="0">
                <a:ln>
                  <a:noFill/>
                </a:ln>
                <a:solidFill>
                  <a:prstClr val="black"/>
                </a:solidFill>
                <a:effectLst/>
                <a:uLnTx/>
                <a:uFillTx/>
                <a:latin typeface="Century Gothic"/>
                <a:ea typeface="+mn-ea"/>
                <a:cs typeface="+mn-cs"/>
              </a:rPr>
              <a:t>Infrastructure (social and economic)</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entury Gothic"/>
              <a:ea typeface="+mn-ea"/>
              <a:cs typeface="+mn-cs"/>
            </a:endParaRPr>
          </a:p>
          <a:p>
            <a:pPr marL="1090613" marR="0" lvl="2" indent="-176213" algn="l" defTabSz="914400" rtl="0" eaLnBrk="1" fontAlgn="auto" latinLnBrk="0" hangingPunct="1">
              <a:lnSpc>
                <a:spcPct val="100000"/>
              </a:lnSpc>
              <a:spcBef>
                <a:spcPts val="0"/>
              </a:spcBef>
              <a:spcAft>
                <a:spcPts val="0"/>
              </a:spcAft>
              <a:buClrTx/>
              <a:buSzTx/>
              <a:buFont typeface="Arial"/>
              <a:buChar char="•"/>
              <a:tabLst/>
              <a:defRPr/>
            </a:pPr>
            <a:r>
              <a:rPr kumimoji="0" lang="en-US" sz="1400" b="0" i="0" u="none" strike="noStrike" kern="1200" cap="none" spc="0" normalizeH="0" baseline="0" noProof="0" dirty="0">
                <a:ln>
                  <a:noFill/>
                </a:ln>
                <a:solidFill>
                  <a:prstClr val="black"/>
                </a:solidFill>
                <a:effectLst/>
                <a:uLnTx/>
                <a:uFillTx/>
                <a:latin typeface="Century Gothic"/>
                <a:ea typeface="+mn-ea"/>
                <a:cs typeface="+mn-cs"/>
              </a:rPr>
              <a:t>Skills development and training</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entury Gothic"/>
              <a:ea typeface="+mn-ea"/>
              <a:cs typeface="+mn-cs"/>
            </a:endParaRPr>
          </a:p>
          <a:p>
            <a:pPr marL="1090613" marR="0" lvl="2" indent="-176213" algn="l" defTabSz="914400" rtl="0" eaLnBrk="1" fontAlgn="auto" latinLnBrk="0" hangingPunct="1">
              <a:lnSpc>
                <a:spcPct val="100000"/>
              </a:lnSpc>
              <a:spcBef>
                <a:spcPts val="0"/>
              </a:spcBef>
              <a:spcAft>
                <a:spcPts val="0"/>
              </a:spcAft>
              <a:buClrTx/>
              <a:buSzTx/>
              <a:buFont typeface="Arial"/>
              <a:buChar char="•"/>
              <a:tabLst/>
              <a:defRPr/>
            </a:pPr>
            <a:r>
              <a:rPr kumimoji="0" lang="en-US" sz="1400" b="0" i="0" u="none" strike="noStrike" kern="1200" cap="none" spc="0" normalizeH="0" baseline="0" noProof="0" dirty="0">
                <a:ln>
                  <a:noFill/>
                </a:ln>
                <a:solidFill>
                  <a:prstClr val="black"/>
                </a:solidFill>
                <a:effectLst/>
                <a:uLnTx/>
                <a:uFillTx/>
                <a:latin typeface="Century Gothic"/>
                <a:ea typeface="+mn-ea"/>
                <a:cs typeface="+mn-cs"/>
              </a:rPr>
              <a:t>Crime (and extortion)</a:t>
            </a:r>
          </a:p>
          <a:p>
            <a:pPr marL="1090613" marR="0" lvl="2" indent="-176213" algn="l" defTabSz="914400" rtl="0" eaLnBrk="1" fontAlgn="auto" latinLnBrk="0" hangingPunct="1">
              <a:lnSpc>
                <a:spcPct val="100000"/>
              </a:lnSpc>
              <a:spcBef>
                <a:spcPts val="0"/>
              </a:spcBef>
              <a:spcAft>
                <a:spcPts val="0"/>
              </a:spcAft>
              <a:buClrTx/>
              <a:buSzTx/>
              <a:buFont typeface="Arial"/>
              <a:buChar char="•"/>
              <a:tabLst/>
              <a:defRPr/>
            </a:pPr>
            <a:endParaRPr kumimoji="0" lang="en-US" sz="800" b="0" i="0" u="none" strike="noStrike" kern="1200" cap="none" spc="0" normalizeH="0" baseline="0" noProof="0" dirty="0">
              <a:ln>
                <a:noFill/>
              </a:ln>
              <a:solidFill>
                <a:prstClr val="black"/>
              </a:solidFill>
              <a:effectLst/>
              <a:uLnTx/>
              <a:uFillTx/>
              <a:latin typeface="Century Gothic"/>
              <a:ea typeface="+mn-ea"/>
              <a:cs typeface="+mn-cs"/>
            </a:endParaRPr>
          </a:p>
          <a:p>
            <a:pPr marL="1090613" marR="0" lvl="2" indent="-176213" algn="l" defTabSz="914400" rtl="0" eaLnBrk="1" fontAlgn="auto" latinLnBrk="0" hangingPunct="1">
              <a:lnSpc>
                <a:spcPct val="100000"/>
              </a:lnSpc>
              <a:spcBef>
                <a:spcPts val="0"/>
              </a:spcBef>
              <a:spcAft>
                <a:spcPts val="0"/>
              </a:spcAft>
              <a:buClrTx/>
              <a:buSzTx/>
              <a:buFont typeface="Arial"/>
              <a:buChar char="•"/>
              <a:tabLst/>
              <a:defRPr/>
            </a:pPr>
            <a:r>
              <a:rPr kumimoji="0" lang="en-US" sz="1400" b="0" i="0" u="none" strike="noStrike" kern="1200" cap="none" spc="0" normalizeH="0" baseline="0" noProof="0" dirty="0">
                <a:ln>
                  <a:noFill/>
                </a:ln>
                <a:solidFill>
                  <a:prstClr val="black"/>
                </a:solidFill>
                <a:effectLst/>
                <a:uLnTx/>
                <a:uFillTx/>
                <a:latin typeface="Century Gothic"/>
                <a:ea typeface="+mn-ea"/>
                <a:cs typeface="+mn-cs"/>
              </a:rPr>
              <a:t>Technology and innovation</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a:ea typeface="+mn-ea"/>
              <a:cs typeface="+mn-cs"/>
            </a:endParaRPr>
          </a:p>
          <a:p>
            <a:pPr marL="1090613" marR="0" lvl="2" indent="-176213" algn="l" defTabSz="914400" rtl="0" eaLnBrk="1" fontAlgn="auto" latinLnBrk="0" hangingPunct="1">
              <a:lnSpc>
                <a:spcPct val="100000"/>
              </a:lnSpc>
              <a:spcBef>
                <a:spcPts val="0"/>
              </a:spcBef>
              <a:spcAft>
                <a:spcPts val="0"/>
              </a:spcAft>
              <a:buClrTx/>
              <a:buSzTx/>
              <a:buFont typeface="Arial"/>
              <a:buChar char="•"/>
              <a:tabLst/>
              <a:defRPr/>
            </a:pPr>
            <a:endParaRPr kumimoji="0" lang="en-US" sz="1400" b="0" i="0" u="none" strike="noStrike" kern="1200" cap="none" spc="0" normalizeH="0" baseline="0" noProof="0" dirty="0">
              <a:ln>
                <a:noFill/>
              </a:ln>
              <a:solidFill>
                <a:prstClr val="black"/>
              </a:solidFill>
              <a:effectLst/>
              <a:uLnTx/>
              <a:uFillTx/>
              <a:latin typeface="Century Gothic"/>
              <a:ea typeface="+mn-ea"/>
              <a:cs typeface="+mn-cs"/>
            </a:endParaRPr>
          </a:p>
        </p:txBody>
      </p:sp>
      <p:pic>
        <p:nvPicPr>
          <p:cNvPr id="3" name="Picture Placeholder 4">
            <a:extLst>
              <a:ext uri="{FF2B5EF4-FFF2-40B4-BE49-F238E27FC236}">
                <a16:creationId xmlns:a16="http://schemas.microsoft.com/office/drawing/2014/main" id="{22C83AB7-7EA1-F81E-0691-AD67ADB7F5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204" y="5590999"/>
            <a:ext cx="1244641" cy="1057923"/>
          </a:xfrm>
          <a:prstGeom prst="rect">
            <a:avLst/>
          </a:prstGeom>
        </p:spPr>
      </p:pic>
      <p:pic>
        <p:nvPicPr>
          <p:cNvPr id="4" name="Picture 3">
            <a:extLst>
              <a:ext uri="{FF2B5EF4-FFF2-40B4-BE49-F238E27FC236}">
                <a16:creationId xmlns:a16="http://schemas.microsoft.com/office/drawing/2014/main" id="{3A9FF422-7791-ED01-BBF5-9BBD06A8BA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4204" y="4392671"/>
            <a:ext cx="1244641" cy="904126"/>
          </a:xfrm>
          <a:prstGeom prst="rect">
            <a:avLst/>
          </a:prstGeom>
        </p:spPr>
      </p:pic>
      <p:pic>
        <p:nvPicPr>
          <p:cNvPr id="6" name="Picture Placeholder 4">
            <a:extLst>
              <a:ext uri="{FF2B5EF4-FFF2-40B4-BE49-F238E27FC236}">
                <a16:creationId xmlns:a16="http://schemas.microsoft.com/office/drawing/2014/main" id="{4E91A655-9A6B-0E92-1855-3A864D424C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4205" y="3041151"/>
            <a:ext cx="1244640" cy="1057318"/>
          </a:xfrm>
          <a:prstGeom prst="rect">
            <a:avLst/>
          </a:prstGeom>
        </p:spPr>
      </p:pic>
    </p:spTree>
    <p:custDataLst>
      <p:tags r:id="rId1"/>
    </p:custDataLst>
    <p:extLst>
      <p:ext uri="{BB962C8B-B14F-4D97-AF65-F5344CB8AC3E}">
        <p14:creationId xmlns:p14="http://schemas.microsoft.com/office/powerpoint/2010/main" val="2630810872"/>
      </p:ext>
    </p:extLst>
  </p:cSld>
  <p:clrMapOvr>
    <a:masterClrMapping/>
  </p:clrMapOvr>
  <mc:AlternateContent xmlns:mc="http://schemas.openxmlformats.org/markup-compatibility/2006" xmlns:p14="http://schemas.microsoft.com/office/powerpoint/2010/main">
    <mc:Choice Requires="p14">
      <p:transition spd="slow" p14:dur="2000" advTm="4717"/>
    </mc:Choice>
    <mc:Fallback xmlns="">
      <p:transition spd="slow" advTm="47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73CAC-001B-7216-EDA2-7D2689334A74}"/>
              </a:ext>
            </a:extLst>
          </p:cNvPr>
          <p:cNvSpPr>
            <a:spLocks noGrp="1"/>
          </p:cNvSpPr>
          <p:nvPr>
            <p:ph type="title"/>
          </p:nvPr>
        </p:nvSpPr>
        <p:spPr/>
        <p:txBody>
          <a:bodyPr/>
          <a:lstStyle/>
          <a:p>
            <a:r>
              <a:rPr lang="en-US" dirty="0"/>
              <a:t>WCED response overview</a:t>
            </a:r>
          </a:p>
        </p:txBody>
      </p:sp>
      <p:sp>
        <p:nvSpPr>
          <p:cNvPr id="3" name="Text Placeholder 2">
            <a:extLst>
              <a:ext uri="{FF2B5EF4-FFF2-40B4-BE49-F238E27FC236}">
                <a16:creationId xmlns:a16="http://schemas.microsoft.com/office/drawing/2014/main" id="{B55D4D58-F2BB-E164-7AD1-DF81C93B47C5}"/>
              </a:ext>
            </a:extLst>
          </p:cNvPr>
          <p:cNvSpPr>
            <a:spLocks noGrp="1"/>
          </p:cNvSpPr>
          <p:nvPr>
            <p:ph type="body" sz="quarter" idx="10"/>
          </p:nvPr>
        </p:nvSpPr>
        <p:spPr/>
        <p:txBody>
          <a:bodyPr>
            <a:noAutofit/>
          </a:bodyPr>
          <a:lstStyle/>
          <a:p>
            <a:pPr marL="342900" indent="-342900">
              <a:buAutoNum type="arabicPeriod"/>
            </a:pPr>
            <a:r>
              <a:rPr lang="en-US" dirty="0"/>
              <a:t>The WCED has welcomed and embraced its dedicated  inclusion in the WCG Economic Development </a:t>
            </a:r>
          </a:p>
          <a:p>
            <a:r>
              <a:rPr lang="en-US" dirty="0"/>
              <a:t>Planning process – G4J. </a:t>
            </a:r>
          </a:p>
          <a:p>
            <a:endParaRPr lang="en-US" dirty="0"/>
          </a:p>
          <a:p>
            <a:pPr lvl="1">
              <a:buFont typeface="Wingdings" panose="05000000000000000000" pitchFamily="2" charset="2"/>
              <a:buChar char="§"/>
            </a:pPr>
            <a:r>
              <a:rPr lang="en-US" dirty="0"/>
              <a:t>It provides the opportunity to enhance the WCG work done before in the Skills De elopement pipeline to strengthen the relationship between SCHOOLS , TERTIARY EDUCATION,  WORLD of WORK, and SOCIETY</a:t>
            </a:r>
          </a:p>
          <a:p>
            <a:pPr lvl="1">
              <a:buFont typeface="Wingdings" panose="05000000000000000000" pitchFamily="2" charset="2"/>
              <a:buChar char="§"/>
            </a:pPr>
            <a:r>
              <a:rPr lang="en-US" dirty="0"/>
              <a:t>Schools can become more responsive developing better readiness for TERTIARY EDUCATION, WORLD OF WORK and CITIZENSHIP roles </a:t>
            </a:r>
          </a:p>
          <a:p>
            <a:pPr lvl="1">
              <a:buFont typeface="Wingdings" panose="05000000000000000000" pitchFamily="2" charset="2"/>
              <a:buChar char="§"/>
            </a:pPr>
            <a:r>
              <a:rPr lang="en-US" dirty="0"/>
              <a:t>The WCED has received presentations  from G4J Seco, made inputs to the development of the Strategy, allocated officials to this and other PFAs, and included the work in the Performance Agreements of relevant officials  </a:t>
            </a:r>
          </a:p>
          <a:p>
            <a:pPr marL="0" lvl="1" indent="0">
              <a:buNone/>
            </a:pPr>
            <a:endParaRPr lang="en-US" dirty="0"/>
          </a:p>
          <a:p>
            <a:pPr marL="0" lvl="1" indent="0">
              <a:buNone/>
            </a:pPr>
            <a:endParaRPr lang="en-US" dirty="0"/>
          </a:p>
          <a:p>
            <a:pPr marL="342900" lvl="1" indent="-342900">
              <a:buAutoNum type="arabicPeriod" startAt="2"/>
            </a:pPr>
            <a:r>
              <a:rPr lang="en-US" b="1" dirty="0"/>
              <a:t>The WCED is appreciative of being made the PFA lead department for PFA 7 and to work with all the WCG Departments on the initiative as a whole and in the PFA  specifically.</a:t>
            </a:r>
          </a:p>
          <a:p>
            <a:pPr marL="0" lvl="1" indent="0">
              <a:buNone/>
            </a:pPr>
            <a:endParaRPr lang="en-US" b="1" dirty="0"/>
          </a:p>
          <a:p>
            <a:pPr lvl="1">
              <a:buFont typeface="Wingdings" panose="05000000000000000000" pitchFamily="2" charset="2"/>
              <a:buChar char="§"/>
            </a:pPr>
            <a:r>
              <a:rPr lang="en-US" dirty="0"/>
              <a:t>Through this,  the intervention on Career Awareness has acquired an inter-departmental and whole of society platform that can lead substantially increased awareness and choice-making </a:t>
            </a:r>
          </a:p>
          <a:p>
            <a:pPr lvl="1">
              <a:buFont typeface="Wingdings" panose="05000000000000000000" pitchFamily="2" charset="2"/>
              <a:buChar char="§"/>
            </a:pPr>
            <a:r>
              <a:rPr lang="en-US" dirty="0"/>
              <a:t>The 3 Streams model ( Academic, Technical and Vocational)  can be enhanced through a wider set of partnerships within WCG and across private and community sectors. </a:t>
            </a:r>
          </a:p>
          <a:p>
            <a:pPr marL="0" lvl="1" indent="0">
              <a:buNone/>
            </a:pPr>
            <a:endParaRPr lang="en-US" dirty="0"/>
          </a:p>
          <a:p>
            <a:pPr indent="-180000"/>
            <a:endParaRPr lang="en-US" b="1" dirty="0"/>
          </a:p>
          <a:p>
            <a:pPr marL="0" lvl="1" indent="0">
              <a:buNone/>
            </a:pPr>
            <a:endParaRPr lang="en-US" b="1" dirty="0"/>
          </a:p>
          <a:p>
            <a:pPr marL="342900" lvl="1" indent="-342900">
              <a:buAutoNum type="arabicPeriod" startAt="2"/>
            </a:pPr>
            <a:endParaRPr lang="en-US" dirty="0"/>
          </a:p>
          <a:p>
            <a:pPr marL="0" lvl="1" indent="0">
              <a:buNone/>
            </a:pPr>
            <a:r>
              <a:rPr lang="en-US" dirty="0"/>
              <a:t>  </a:t>
            </a:r>
          </a:p>
          <a:p>
            <a:endParaRPr lang="en-US" dirty="0"/>
          </a:p>
          <a:p>
            <a:endParaRPr lang="en-US" dirty="0"/>
          </a:p>
        </p:txBody>
      </p:sp>
    </p:spTree>
    <p:custDataLst>
      <p:tags r:id="rId1"/>
    </p:custDataLst>
    <p:extLst>
      <p:ext uri="{BB962C8B-B14F-4D97-AF65-F5344CB8AC3E}">
        <p14:creationId xmlns:p14="http://schemas.microsoft.com/office/powerpoint/2010/main" val="2942237651"/>
      </p:ext>
    </p:extLst>
  </p:cSld>
  <p:clrMapOvr>
    <a:masterClrMapping/>
  </p:clrMapOvr>
  <mc:AlternateContent xmlns:mc="http://schemas.openxmlformats.org/markup-compatibility/2006" xmlns:p14="http://schemas.microsoft.com/office/powerpoint/2010/main">
    <mc:Choice Requires="p14">
      <p:transition spd="slow" p14:dur="2000" advTm="1632"/>
    </mc:Choice>
    <mc:Fallback xmlns="">
      <p:transition spd="slow" advTm="16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EBF95-6C9D-F092-6E32-20879838591D}"/>
              </a:ext>
            </a:extLst>
          </p:cNvPr>
          <p:cNvSpPr>
            <a:spLocks noGrp="1"/>
          </p:cNvSpPr>
          <p:nvPr>
            <p:ph type="title"/>
          </p:nvPr>
        </p:nvSpPr>
        <p:spPr/>
        <p:txBody>
          <a:bodyPr/>
          <a:lstStyle/>
          <a:p>
            <a:r>
              <a:rPr lang="en-US" dirty="0"/>
              <a:t>FLAGSHIP 1:  Life Orientation – Establish Career clubs in all schools </a:t>
            </a:r>
            <a:endParaRPr lang="en-GB" dirty="0"/>
          </a:p>
        </p:txBody>
      </p:sp>
      <p:sp>
        <p:nvSpPr>
          <p:cNvPr id="5" name="Text Placeholder 4">
            <a:extLst>
              <a:ext uri="{FF2B5EF4-FFF2-40B4-BE49-F238E27FC236}">
                <a16:creationId xmlns:a16="http://schemas.microsoft.com/office/drawing/2014/main" id="{21760716-A0E8-9988-CF6A-72C33AB69300}"/>
              </a:ext>
            </a:extLst>
          </p:cNvPr>
          <p:cNvSpPr>
            <a:spLocks noGrp="1"/>
          </p:cNvSpPr>
          <p:nvPr>
            <p:ph type="body" sz="quarter" idx="14"/>
          </p:nvPr>
        </p:nvSpPr>
        <p:spPr>
          <a:xfrm>
            <a:off x="393701" y="1412777"/>
            <a:ext cx="2505616" cy="4281441"/>
          </a:xfrm>
        </p:spPr>
        <p:txBody>
          <a:bodyPr>
            <a:normAutofit fontScale="92500"/>
          </a:bodyPr>
          <a:lstStyle/>
          <a:p>
            <a:r>
              <a:rPr lang="en-US" sz="1600" dirty="0"/>
              <a:t>Outcomes:</a:t>
            </a:r>
          </a:p>
          <a:p>
            <a:endParaRPr lang="en-US" sz="1600" dirty="0"/>
          </a:p>
          <a:p>
            <a:pPr marL="285750" indent="-285750">
              <a:buFont typeface="Arial" panose="020B0604020202020204" pitchFamily="34" charset="0"/>
              <a:buChar char="•"/>
            </a:pPr>
            <a:r>
              <a:rPr lang="en-US" sz="1600" b="0" dirty="0"/>
              <a:t>Learners that are self-confident; have good self-esteem and understands his/her interests and abilities.</a:t>
            </a:r>
          </a:p>
          <a:p>
            <a:pPr marL="285750" indent="-285750">
              <a:buFont typeface="Arial" panose="020B0604020202020204" pitchFamily="34" charset="0"/>
              <a:buChar char="•"/>
            </a:pPr>
            <a:r>
              <a:rPr lang="en-US" sz="1600" b="0" dirty="0"/>
              <a:t>Learners that have a full understanding of the career landscape.</a:t>
            </a:r>
          </a:p>
          <a:p>
            <a:pPr marL="285750" indent="-285750">
              <a:buFont typeface="Arial" panose="020B0604020202020204" pitchFamily="34" charset="0"/>
              <a:buChar char="•"/>
            </a:pPr>
            <a:r>
              <a:rPr lang="en-US" sz="1600" b="0" dirty="0"/>
              <a:t>Well-informed learners that are enabled to make confident career choices. </a:t>
            </a:r>
          </a:p>
          <a:p>
            <a:pPr marL="285750" indent="-285750">
              <a:buFont typeface="Arial" panose="020B0604020202020204" pitchFamily="34" charset="0"/>
              <a:buChar char="•"/>
            </a:pPr>
            <a:r>
              <a:rPr lang="en-US" sz="1600" b="0" dirty="0"/>
              <a:t>Learners that understand the entrepreneurial mindset.</a:t>
            </a:r>
          </a:p>
          <a:p>
            <a:endParaRPr lang="en-GB" sz="1600" dirty="0"/>
          </a:p>
        </p:txBody>
      </p:sp>
      <p:sp>
        <p:nvSpPr>
          <p:cNvPr id="3" name="Subtitle 2">
            <a:extLst>
              <a:ext uri="{FF2B5EF4-FFF2-40B4-BE49-F238E27FC236}">
                <a16:creationId xmlns:a16="http://schemas.microsoft.com/office/drawing/2014/main" id="{0C2DB6B3-0CB2-43B3-A918-FB34E2AA9B9F}"/>
              </a:ext>
            </a:extLst>
          </p:cNvPr>
          <p:cNvSpPr>
            <a:spLocks noGrp="1"/>
          </p:cNvSpPr>
          <p:nvPr>
            <p:ph type="body" sz="quarter" idx="10"/>
          </p:nvPr>
        </p:nvSpPr>
        <p:spPr/>
        <p:txBody>
          <a:bodyPr vert="horz" lIns="121920" tIns="60960" rIns="121920" bIns="60960" rtlCol="0">
            <a:normAutofit/>
          </a:bodyPr>
          <a:lstStyle/>
          <a:p>
            <a:pPr marL="514338" indent="-304792" algn="l" defTabSz="1219170">
              <a:spcBef>
                <a:spcPts val="0"/>
              </a:spcBef>
              <a:buFont typeface="Arial" panose="020B0604020202020204" pitchFamily="34" charset="0"/>
              <a:buChar char="•"/>
            </a:pPr>
            <a:endParaRPr lang="en-US" sz="1867" dirty="0">
              <a:latin typeface="Century Gothic" panose="020B0502020202020204" pitchFamily="34" charset="0"/>
            </a:endParaRPr>
          </a:p>
          <a:p>
            <a:pPr marL="514338" indent="-304792" algn="l" defTabSz="1219170">
              <a:spcBef>
                <a:spcPts val="0"/>
              </a:spcBef>
              <a:buFont typeface="Arial" panose="020B0604020202020204" pitchFamily="34" charset="0"/>
              <a:buChar char="•"/>
            </a:pPr>
            <a:endParaRPr lang="en-US" sz="1867" dirty="0">
              <a:latin typeface="Century Gothic" panose="020B0502020202020204" pitchFamily="34" charset="0"/>
            </a:endParaRPr>
          </a:p>
          <a:p>
            <a:pPr marL="514338" indent="-304792" algn="l" defTabSz="1219170">
              <a:spcBef>
                <a:spcPts val="0"/>
              </a:spcBef>
              <a:buFont typeface="Arial" panose="020B0604020202020204" pitchFamily="34" charset="0"/>
              <a:buChar char="•"/>
            </a:pPr>
            <a:endParaRPr lang="en-US" sz="1867" dirty="0"/>
          </a:p>
          <a:p>
            <a:pPr marL="514338" indent="-304792" algn="l" defTabSz="1219170">
              <a:spcBef>
                <a:spcPts val="0"/>
              </a:spcBef>
              <a:buFont typeface="Arial" panose="020B0604020202020204" pitchFamily="34" charset="0"/>
              <a:buChar char="•"/>
            </a:pPr>
            <a:endParaRPr lang="en-US" sz="1867" dirty="0"/>
          </a:p>
        </p:txBody>
      </p:sp>
      <p:sp>
        <p:nvSpPr>
          <p:cNvPr id="4" name="Text Placeholder 3">
            <a:extLst>
              <a:ext uri="{FF2B5EF4-FFF2-40B4-BE49-F238E27FC236}">
                <a16:creationId xmlns:a16="http://schemas.microsoft.com/office/drawing/2014/main" id="{772ECBA9-6046-8D9D-6C7C-92199EBB1662}"/>
              </a:ext>
            </a:extLst>
          </p:cNvPr>
          <p:cNvSpPr>
            <a:spLocks noGrp="1"/>
          </p:cNvSpPr>
          <p:nvPr>
            <p:ph type="body" sz="quarter" idx="13"/>
          </p:nvPr>
        </p:nvSpPr>
        <p:spPr/>
        <p:txBody>
          <a:bodyPr/>
          <a:lstStyle/>
          <a:p>
            <a:endParaRPr lang="en-GB"/>
          </a:p>
        </p:txBody>
      </p:sp>
      <p:sp>
        <p:nvSpPr>
          <p:cNvPr id="6" name="Text Placeholder 5">
            <a:extLst>
              <a:ext uri="{FF2B5EF4-FFF2-40B4-BE49-F238E27FC236}">
                <a16:creationId xmlns:a16="http://schemas.microsoft.com/office/drawing/2014/main" id="{21E77F59-FCE5-6495-85DD-EB13CCC46C30}"/>
              </a:ext>
            </a:extLst>
          </p:cNvPr>
          <p:cNvSpPr>
            <a:spLocks noGrp="1"/>
          </p:cNvSpPr>
          <p:nvPr>
            <p:ph type="body" sz="quarter" idx="15"/>
          </p:nvPr>
        </p:nvSpPr>
        <p:spPr/>
        <p:txBody>
          <a:bodyPr/>
          <a:lstStyle/>
          <a:p>
            <a:endParaRPr lang="en-GB"/>
          </a:p>
        </p:txBody>
      </p:sp>
      <p:pic>
        <p:nvPicPr>
          <p:cNvPr id="7" name="Picture 6">
            <a:extLst>
              <a:ext uri="{FF2B5EF4-FFF2-40B4-BE49-F238E27FC236}">
                <a16:creationId xmlns:a16="http://schemas.microsoft.com/office/drawing/2014/main" id="{59EBB432-6C39-3769-24BF-0F1CCA7E58F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782" r="1" b="7764"/>
          <a:stretch/>
        </p:blipFill>
        <p:spPr>
          <a:xfrm>
            <a:off x="3100835" y="1328904"/>
            <a:ext cx="8768576" cy="4529609"/>
          </a:xfrm>
          <a:prstGeom prst="rect">
            <a:avLst/>
          </a:prstGeom>
          <a:solidFill>
            <a:srgbClr val="FFC000"/>
          </a:solidFill>
        </p:spPr>
      </p:pic>
    </p:spTree>
    <p:extLst>
      <p:ext uri="{BB962C8B-B14F-4D97-AF65-F5344CB8AC3E}">
        <p14:creationId xmlns:p14="http://schemas.microsoft.com/office/powerpoint/2010/main" val="462668271"/>
      </p:ext>
    </p:extLst>
  </p:cSld>
  <p:clrMapOvr>
    <a:masterClrMapping/>
  </p:clrMapOvr>
  <mc:AlternateContent xmlns:mc="http://schemas.openxmlformats.org/markup-compatibility/2006" xmlns:p14="http://schemas.microsoft.com/office/powerpoint/2010/main">
    <mc:Choice Requires="p14">
      <p:transition spd="slow" p14:dur="2000" advTm="178"/>
    </mc:Choice>
    <mc:Fallback xmlns="">
      <p:transition spd="slow" advTm="17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7C3C7C-1198-C260-B1AB-6EF56BCB4E29}"/>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806A37FC-EE06-0237-B3B0-D4B9576098B7}"/>
              </a:ext>
            </a:extLst>
          </p:cNvPr>
          <p:cNvSpPr>
            <a:spLocks noGrp="1"/>
          </p:cNvSpPr>
          <p:nvPr>
            <p:ph type="ftr" sz="quarter" idx="11"/>
          </p:nvPr>
        </p:nvSpPr>
        <p:spPr/>
        <p:txBody>
          <a:bodyPr/>
          <a:lstStyle/>
          <a:p>
            <a:endParaRPr lang="en-US" dirty="0"/>
          </a:p>
        </p:txBody>
      </p:sp>
      <p:graphicFrame>
        <p:nvGraphicFramePr>
          <p:cNvPr id="4" name="Diagram 3">
            <a:extLst>
              <a:ext uri="{FF2B5EF4-FFF2-40B4-BE49-F238E27FC236}">
                <a16:creationId xmlns:a16="http://schemas.microsoft.com/office/drawing/2014/main" id="{220ED87B-E762-219F-9E1F-CFD047134A2B}"/>
              </a:ext>
            </a:extLst>
          </p:cNvPr>
          <p:cNvGraphicFramePr/>
          <p:nvPr>
            <p:extLst>
              <p:ext uri="{D42A27DB-BD31-4B8C-83A1-F6EECF244321}">
                <p14:modId xmlns:p14="http://schemas.microsoft.com/office/powerpoint/2010/main" val="1369674004"/>
              </p:ext>
            </p:extLst>
          </p:nvPr>
        </p:nvGraphicFramePr>
        <p:xfrm>
          <a:off x="2165815" y="105420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8920653"/>
      </p:ext>
    </p:extLst>
  </p:cSld>
  <p:clrMapOvr>
    <a:masterClrMapping/>
  </p:clrMapOvr>
  <mc:AlternateContent xmlns:mc="http://schemas.openxmlformats.org/markup-compatibility/2006" xmlns:p14="http://schemas.microsoft.com/office/powerpoint/2010/main">
    <mc:Choice Requires="p14">
      <p:transition spd="slow" p14:dur="2000" advTm="416"/>
    </mc:Choice>
    <mc:Fallback xmlns="">
      <p:transition spd="slow" advTm="41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A8F6B141-9E80-8FDA-43A3-1A915685150E}"/>
              </a:ext>
            </a:extLst>
          </p:cNvPr>
          <p:cNvSpPr/>
          <p:nvPr/>
        </p:nvSpPr>
        <p:spPr>
          <a:xfrm>
            <a:off x="788891" y="3927766"/>
            <a:ext cx="622169" cy="646331"/>
          </a:xfrm>
          <a:prstGeom prst="ellipse">
            <a:avLst/>
          </a:prstGeom>
          <a:solidFill>
            <a:schemeClr val="bg1"/>
          </a:solidFill>
          <a:ln w="57150">
            <a:solidFill>
              <a:srgbClr val="CCC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800" b="1">
              <a:solidFill>
                <a:schemeClr val="bg1">
                  <a:lumMod val="50000"/>
                </a:schemeClr>
              </a:solidFill>
            </a:endParaRPr>
          </a:p>
        </p:txBody>
      </p:sp>
      <p:pic>
        <p:nvPicPr>
          <p:cNvPr id="13" name="Picture 12" descr="A blue and white sign&#10;&#10;Description automatically generated">
            <a:extLst>
              <a:ext uri="{FF2B5EF4-FFF2-40B4-BE49-F238E27FC236}">
                <a16:creationId xmlns:a16="http://schemas.microsoft.com/office/drawing/2014/main" id="{6D2839E5-99EF-4444-B81A-9CFCD16AC8E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9058" y="6544568"/>
            <a:ext cx="1839441" cy="210947"/>
          </a:xfrm>
          <a:prstGeom prst="rect">
            <a:avLst/>
          </a:prstGeom>
          <a:noFill/>
          <a:ln>
            <a:noFill/>
          </a:ln>
        </p:spPr>
      </p:pic>
      <p:sp>
        <p:nvSpPr>
          <p:cNvPr id="2" name="Title 1">
            <a:extLst>
              <a:ext uri="{FF2B5EF4-FFF2-40B4-BE49-F238E27FC236}">
                <a16:creationId xmlns:a16="http://schemas.microsoft.com/office/drawing/2014/main" id="{AB8D7008-C010-E55D-A005-712758E11C1A}"/>
              </a:ext>
            </a:extLst>
          </p:cNvPr>
          <p:cNvSpPr>
            <a:spLocks noGrp="1"/>
          </p:cNvSpPr>
          <p:nvPr>
            <p:ph type="title"/>
          </p:nvPr>
        </p:nvSpPr>
        <p:spPr/>
        <p:txBody>
          <a:bodyPr/>
          <a:lstStyle/>
          <a:p>
            <a:r>
              <a:rPr lang="en-US" dirty="0"/>
              <a:t>Outline</a:t>
            </a:r>
            <a:endParaRPr lang="en-GB" dirty="0"/>
          </a:p>
        </p:txBody>
      </p:sp>
      <p:sp>
        <p:nvSpPr>
          <p:cNvPr id="11" name="Text Placeholder 10">
            <a:extLst>
              <a:ext uri="{FF2B5EF4-FFF2-40B4-BE49-F238E27FC236}">
                <a16:creationId xmlns:a16="http://schemas.microsoft.com/office/drawing/2014/main" id="{D1FE4818-9B72-0974-DF2A-A932E33FD1B4}"/>
              </a:ext>
            </a:extLst>
          </p:cNvPr>
          <p:cNvSpPr>
            <a:spLocks noGrp="1"/>
          </p:cNvSpPr>
          <p:nvPr>
            <p:ph type="body" sz="quarter" idx="13"/>
          </p:nvPr>
        </p:nvSpPr>
        <p:spPr>
          <a:xfrm>
            <a:off x="393701" y="1543413"/>
            <a:ext cx="11462940" cy="288925"/>
          </a:xfrm>
        </p:spPr>
        <p:txBody>
          <a:bodyPr/>
          <a:lstStyle/>
          <a:p>
            <a:endParaRPr lang="en-GB"/>
          </a:p>
        </p:txBody>
      </p:sp>
      <p:sp>
        <p:nvSpPr>
          <p:cNvPr id="12" name="Rectangle 11">
            <a:extLst>
              <a:ext uri="{FF2B5EF4-FFF2-40B4-BE49-F238E27FC236}">
                <a16:creationId xmlns:a16="http://schemas.microsoft.com/office/drawing/2014/main" id="{9DD30785-A6BB-9A61-19C9-3C0A08B87309}"/>
              </a:ext>
            </a:extLst>
          </p:cNvPr>
          <p:cNvSpPr/>
          <p:nvPr/>
        </p:nvSpPr>
        <p:spPr>
          <a:xfrm>
            <a:off x="1790987" y="3860889"/>
            <a:ext cx="8801669" cy="653845"/>
          </a:xfrm>
          <a:prstGeom prst="rect">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r>
              <a:rPr lang="en-US" sz="1600" dirty="0">
                <a:solidFill>
                  <a:srgbClr val="3B3838"/>
                </a:solidFill>
                <a:effectLst/>
                <a:latin typeface="Arial" panose="020B0604020202020204" pitchFamily="34" charset="0"/>
                <a:ea typeface="Calibri" panose="020F0502020204030204" pitchFamily="34" charset="0"/>
                <a:cs typeface="Arial" panose="020B0604020202020204" pitchFamily="34" charset="0"/>
              </a:rPr>
              <a:t>Conclusion</a:t>
            </a:r>
          </a:p>
        </p:txBody>
      </p:sp>
      <p:sp>
        <p:nvSpPr>
          <p:cNvPr id="15" name="Rectangle 14">
            <a:extLst>
              <a:ext uri="{FF2B5EF4-FFF2-40B4-BE49-F238E27FC236}">
                <a16:creationId xmlns:a16="http://schemas.microsoft.com/office/drawing/2014/main" id="{0F222839-860D-1719-1529-C4A1075EE3BB}"/>
              </a:ext>
            </a:extLst>
          </p:cNvPr>
          <p:cNvSpPr/>
          <p:nvPr/>
        </p:nvSpPr>
        <p:spPr>
          <a:xfrm>
            <a:off x="1790986" y="2947766"/>
            <a:ext cx="8801670" cy="552879"/>
          </a:xfrm>
          <a:prstGeom prst="rect">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r>
              <a:rPr lang="en-US" sz="1600" dirty="0">
                <a:solidFill>
                  <a:srgbClr val="3B3838"/>
                </a:solidFill>
                <a:effectLst/>
                <a:latin typeface="Arial" panose="020B0604020202020204" pitchFamily="34" charset="0"/>
                <a:ea typeface="Calibri" panose="020F0502020204030204" pitchFamily="34" charset="0"/>
                <a:cs typeface="Arial" panose="020B0604020202020204" pitchFamily="34" charset="0"/>
              </a:rPr>
              <a:t>Key Aspects of the WCED response </a:t>
            </a:r>
          </a:p>
        </p:txBody>
      </p:sp>
      <p:sp>
        <p:nvSpPr>
          <p:cNvPr id="17" name="Rectangle 16">
            <a:extLst>
              <a:ext uri="{FF2B5EF4-FFF2-40B4-BE49-F238E27FC236}">
                <a16:creationId xmlns:a16="http://schemas.microsoft.com/office/drawing/2014/main" id="{E421AA0B-F791-E091-C90E-4101E839EA8F}"/>
              </a:ext>
            </a:extLst>
          </p:cNvPr>
          <p:cNvSpPr/>
          <p:nvPr/>
        </p:nvSpPr>
        <p:spPr>
          <a:xfrm>
            <a:off x="1790986" y="1952224"/>
            <a:ext cx="8801670" cy="720000"/>
          </a:xfrm>
          <a:prstGeom prst="rect">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r>
              <a:rPr lang="en-US" sz="1600" dirty="0">
                <a:solidFill>
                  <a:srgbClr val="3B3838"/>
                </a:solidFill>
                <a:effectLst/>
                <a:latin typeface="Arial" panose="020B0604020202020204" pitchFamily="34" charset="0"/>
                <a:ea typeface="Calibri" panose="020F0502020204030204" pitchFamily="34" charset="0"/>
                <a:cs typeface="Arial" panose="020B0604020202020204" pitchFamily="34" charset="0"/>
              </a:rPr>
              <a:t>PFA7 Overview</a:t>
            </a:r>
          </a:p>
        </p:txBody>
      </p:sp>
      <p:sp>
        <p:nvSpPr>
          <p:cNvPr id="18" name="Oval 17">
            <a:extLst>
              <a:ext uri="{FF2B5EF4-FFF2-40B4-BE49-F238E27FC236}">
                <a16:creationId xmlns:a16="http://schemas.microsoft.com/office/drawing/2014/main" id="{305BAE8C-DC1A-99FC-4097-D9AF273F1AF9}"/>
              </a:ext>
            </a:extLst>
          </p:cNvPr>
          <p:cNvSpPr/>
          <p:nvPr/>
        </p:nvSpPr>
        <p:spPr>
          <a:xfrm>
            <a:off x="781831" y="1952224"/>
            <a:ext cx="622169" cy="646331"/>
          </a:xfrm>
          <a:prstGeom prst="ellipse">
            <a:avLst/>
          </a:prstGeom>
          <a:solidFill>
            <a:schemeClr val="bg1"/>
          </a:solidFill>
          <a:ln w="5715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800" b="1">
              <a:solidFill>
                <a:schemeClr val="bg1">
                  <a:lumMod val="50000"/>
                </a:schemeClr>
              </a:solidFill>
            </a:endParaRPr>
          </a:p>
        </p:txBody>
      </p:sp>
      <p:pic>
        <p:nvPicPr>
          <p:cNvPr id="19" name="Picture 18" descr="A picture containing text&#10;&#10;Description automatically generated">
            <a:extLst>
              <a:ext uri="{FF2B5EF4-FFF2-40B4-BE49-F238E27FC236}">
                <a16:creationId xmlns:a16="http://schemas.microsoft.com/office/drawing/2014/main" id="{B2268EA5-E560-FDC5-1668-4AECC75D0A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541" t="11733" r="14868" b="12353"/>
          <a:stretch/>
        </p:blipFill>
        <p:spPr>
          <a:xfrm>
            <a:off x="912516" y="4068333"/>
            <a:ext cx="357514" cy="401541"/>
          </a:xfrm>
          <a:prstGeom prst="rect">
            <a:avLst/>
          </a:prstGeom>
          <a:ln w="25400">
            <a:noFill/>
          </a:ln>
        </p:spPr>
      </p:pic>
      <p:sp>
        <p:nvSpPr>
          <p:cNvPr id="20" name="Oval 19">
            <a:extLst>
              <a:ext uri="{FF2B5EF4-FFF2-40B4-BE49-F238E27FC236}">
                <a16:creationId xmlns:a16="http://schemas.microsoft.com/office/drawing/2014/main" id="{A5EC0DBB-2171-1C34-813C-95617C33929C}"/>
              </a:ext>
            </a:extLst>
          </p:cNvPr>
          <p:cNvSpPr/>
          <p:nvPr/>
        </p:nvSpPr>
        <p:spPr>
          <a:xfrm>
            <a:off x="781831" y="2884329"/>
            <a:ext cx="622169" cy="646331"/>
          </a:xfrm>
          <a:prstGeom prst="ellipse">
            <a:avLst/>
          </a:prstGeom>
          <a:solidFill>
            <a:schemeClr val="bg1"/>
          </a:solidFill>
          <a:ln w="571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800" b="1">
              <a:solidFill>
                <a:schemeClr val="bg1">
                  <a:lumMod val="50000"/>
                </a:schemeClr>
              </a:solidFill>
            </a:endParaRPr>
          </a:p>
        </p:txBody>
      </p:sp>
      <p:pic>
        <p:nvPicPr>
          <p:cNvPr id="24" name="Graphic 23" descr="Blueprint outline">
            <a:extLst>
              <a:ext uri="{FF2B5EF4-FFF2-40B4-BE49-F238E27FC236}">
                <a16:creationId xmlns:a16="http://schemas.microsoft.com/office/drawing/2014/main" id="{420E4A00-3FC3-2261-68C4-6D22B5A49AB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3208" y="2077323"/>
            <a:ext cx="396131" cy="396131"/>
          </a:xfrm>
          <a:prstGeom prst="rect">
            <a:avLst/>
          </a:prstGeom>
        </p:spPr>
      </p:pic>
      <p:pic>
        <p:nvPicPr>
          <p:cNvPr id="26" name="Graphic 25" descr="List outline">
            <a:extLst>
              <a:ext uri="{FF2B5EF4-FFF2-40B4-BE49-F238E27FC236}">
                <a16:creationId xmlns:a16="http://schemas.microsoft.com/office/drawing/2014/main" id="{F14EA924-C010-4AFC-533F-BECC5FE1B8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9156" y="2987886"/>
            <a:ext cx="444236" cy="444236"/>
          </a:xfrm>
          <a:prstGeom prst="rect">
            <a:avLst/>
          </a:prstGeom>
        </p:spPr>
      </p:pic>
    </p:spTree>
    <p:extLst>
      <p:ext uri="{BB962C8B-B14F-4D97-AF65-F5344CB8AC3E}">
        <p14:creationId xmlns:p14="http://schemas.microsoft.com/office/powerpoint/2010/main" val="361970557"/>
      </p:ext>
    </p:extLst>
  </p:cSld>
  <p:clrMapOvr>
    <a:masterClrMapping/>
  </p:clrMapOvr>
  <mc:AlternateContent xmlns:mc="http://schemas.openxmlformats.org/markup-compatibility/2006" xmlns:p14="http://schemas.microsoft.com/office/powerpoint/2010/main">
    <mc:Choice Requires="p14">
      <p:transition spd="slow" p14:dur="2000" advTm="57387"/>
    </mc:Choice>
    <mc:Fallback xmlns="">
      <p:transition spd="slow" advTm="5738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0673D-9BA9-4879-AE77-55E4E57AB6E4}"/>
              </a:ext>
            </a:extLst>
          </p:cNvPr>
          <p:cNvSpPr>
            <a:spLocks noGrp="1"/>
          </p:cNvSpPr>
          <p:nvPr>
            <p:ph type="title"/>
          </p:nvPr>
        </p:nvSpPr>
        <p:spPr>
          <a:xfrm>
            <a:off x="364530" y="153902"/>
            <a:ext cx="11462940" cy="559256"/>
          </a:xfrm>
        </p:spPr>
        <p:txBody>
          <a:bodyPr/>
          <a:lstStyle/>
          <a:p>
            <a:endParaRPr lang="en-US" dirty="0"/>
          </a:p>
        </p:txBody>
      </p:sp>
      <p:graphicFrame>
        <p:nvGraphicFramePr>
          <p:cNvPr id="6" name="Table 5">
            <a:extLst>
              <a:ext uri="{FF2B5EF4-FFF2-40B4-BE49-F238E27FC236}">
                <a16:creationId xmlns:a16="http://schemas.microsoft.com/office/drawing/2014/main" id="{385512DF-1461-4052-9894-E7B7B3E21F7D}"/>
              </a:ext>
            </a:extLst>
          </p:cNvPr>
          <p:cNvGraphicFramePr>
            <a:graphicFrameLocks noGrp="1"/>
          </p:cNvGraphicFramePr>
          <p:nvPr>
            <p:extLst>
              <p:ext uri="{D42A27DB-BD31-4B8C-83A1-F6EECF244321}">
                <p14:modId xmlns:p14="http://schemas.microsoft.com/office/powerpoint/2010/main" val="2188415293"/>
              </p:ext>
            </p:extLst>
          </p:nvPr>
        </p:nvGraphicFramePr>
        <p:xfrm>
          <a:off x="524359" y="5494977"/>
          <a:ext cx="10325098" cy="1384554"/>
        </p:xfrm>
        <a:graphic>
          <a:graphicData uri="http://schemas.openxmlformats.org/drawingml/2006/table">
            <a:tbl>
              <a:tblPr firstRow="1" firstCol="1" bandRow="1"/>
              <a:tblGrid>
                <a:gridCol w="3473865">
                  <a:extLst>
                    <a:ext uri="{9D8B030D-6E8A-4147-A177-3AD203B41FA5}">
                      <a16:colId xmlns:a16="http://schemas.microsoft.com/office/drawing/2014/main" val="1307515475"/>
                    </a:ext>
                  </a:extLst>
                </a:gridCol>
                <a:gridCol w="4308060">
                  <a:extLst>
                    <a:ext uri="{9D8B030D-6E8A-4147-A177-3AD203B41FA5}">
                      <a16:colId xmlns:a16="http://schemas.microsoft.com/office/drawing/2014/main" val="3140710475"/>
                    </a:ext>
                  </a:extLst>
                </a:gridCol>
                <a:gridCol w="1419225">
                  <a:extLst>
                    <a:ext uri="{9D8B030D-6E8A-4147-A177-3AD203B41FA5}">
                      <a16:colId xmlns:a16="http://schemas.microsoft.com/office/drawing/2014/main" val="4202831166"/>
                    </a:ext>
                  </a:extLst>
                </a:gridCol>
                <a:gridCol w="1123948">
                  <a:extLst>
                    <a:ext uri="{9D8B030D-6E8A-4147-A177-3AD203B41FA5}">
                      <a16:colId xmlns:a16="http://schemas.microsoft.com/office/drawing/2014/main" val="3392646576"/>
                    </a:ext>
                  </a:extLst>
                </a:gridCol>
              </a:tblGrid>
              <a:tr h="0">
                <a:tc>
                  <a:txBody>
                    <a:bodyPr/>
                    <a:lstStyle/>
                    <a:p>
                      <a:pPr marL="0" marR="0" algn="just">
                        <a:lnSpc>
                          <a:spcPct val="115000"/>
                        </a:lnSpc>
                        <a:spcBef>
                          <a:spcPts val="600"/>
                        </a:spcBef>
                        <a:spcAft>
                          <a:spcPts val="600"/>
                        </a:spcAft>
                        <a:tabLst>
                          <a:tab pos="180340" algn="l"/>
                          <a:tab pos="360045" algn="l"/>
                          <a:tab pos="540385" algn="l"/>
                        </a:tabLst>
                      </a:pPr>
                      <a:r>
                        <a:rPr lang="en-GB" sz="1600" b="1" kern="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Outcome</a:t>
                      </a: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marL="0" marR="0" algn="just">
                        <a:lnSpc>
                          <a:spcPct val="115000"/>
                        </a:lnSpc>
                        <a:spcBef>
                          <a:spcPts val="600"/>
                        </a:spcBef>
                        <a:spcAft>
                          <a:spcPts val="600"/>
                        </a:spcAft>
                        <a:tabLst>
                          <a:tab pos="180340" algn="l"/>
                          <a:tab pos="360045" algn="l"/>
                          <a:tab pos="540385" algn="l"/>
                        </a:tabLst>
                      </a:pPr>
                      <a:r>
                        <a:rPr lang="en-GB" sz="1600" b="1" kern="12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Outcome Indicator</a:t>
                      </a:r>
                      <a:endParaRPr lang="en-US" sz="16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marL="0" marR="0" algn="just">
                        <a:lnSpc>
                          <a:spcPct val="115000"/>
                        </a:lnSpc>
                        <a:spcBef>
                          <a:spcPts val="600"/>
                        </a:spcBef>
                        <a:spcAft>
                          <a:spcPts val="600"/>
                        </a:spcAft>
                        <a:tabLst>
                          <a:tab pos="180340" algn="l"/>
                          <a:tab pos="360045" algn="l"/>
                          <a:tab pos="540385" algn="l"/>
                        </a:tabLst>
                      </a:pPr>
                      <a:r>
                        <a:rPr lang="en-GB" sz="1600" b="1" kern="12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Baseline 2018/19</a:t>
                      </a:r>
                      <a:endParaRPr lang="en-US" sz="16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marL="0" marR="0" algn="just">
                        <a:lnSpc>
                          <a:spcPct val="115000"/>
                        </a:lnSpc>
                        <a:spcBef>
                          <a:spcPts val="600"/>
                        </a:spcBef>
                        <a:spcAft>
                          <a:spcPts val="600"/>
                        </a:spcAft>
                        <a:tabLst>
                          <a:tab pos="180340" algn="l"/>
                          <a:tab pos="360045" algn="l"/>
                          <a:tab pos="540385" algn="l"/>
                        </a:tabLst>
                      </a:pPr>
                      <a:r>
                        <a:rPr lang="en-GB" sz="1600" b="1" kern="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Five Year target</a:t>
                      </a: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4040282907"/>
                  </a:ext>
                </a:extLst>
              </a:tr>
              <a:tr h="628650">
                <a:tc>
                  <a:txBody>
                    <a:bodyPr/>
                    <a:lstStyle/>
                    <a:p>
                      <a:pPr marL="0" marR="0" algn="just">
                        <a:lnSpc>
                          <a:spcPct val="115000"/>
                        </a:lnSpc>
                        <a:spcBef>
                          <a:spcPts val="600"/>
                        </a:spcBef>
                        <a:spcAft>
                          <a:spcPts val="600"/>
                        </a:spcAft>
                        <a:tabLst>
                          <a:tab pos="180340" algn="l"/>
                          <a:tab pos="360045" algn="l"/>
                          <a:tab pos="540385" algn="l"/>
                        </a:tabLst>
                      </a:pPr>
                      <a:r>
                        <a:rPr lang="en-GB"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Increase access to Technical, Agricultural, Vocational and Skills subjects and schools</a:t>
                      </a:r>
                      <a:endParaRPr lang="en-US" sz="16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just">
                        <a:lnSpc>
                          <a:spcPct val="115000"/>
                        </a:lnSpc>
                        <a:spcBef>
                          <a:spcPts val="600"/>
                        </a:spcBef>
                        <a:spcAft>
                          <a:spcPts val="600"/>
                        </a:spcAft>
                        <a:tabLst>
                          <a:tab pos="180340" algn="l"/>
                          <a:tab pos="360045" algn="l"/>
                          <a:tab pos="540385" algn="l"/>
                        </a:tabLst>
                      </a:pPr>
                      <a:r>
                        <a:rPr lang="en-GB" sz="16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Percentage of learners who offer at least one subject in the technical, agricultural, vocational and skills fields. </a:t>
                      </a: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gn="just">
                        <a:lnSpc>
                          <a:spcPct val="115000"/>
                        </a:lnSpc>
                        <a:spcBef>
                          <a:spcPts val="600"/>
                        </a:spcBef>
                        <a:spcAft>
                          <a:spcPts val="600"/>
                        </a:spcAft>
                        <a:tabLst>
                          <a:tab pos="180340" algn="l"/>
                          <a:tab pos="360045" algn="l"/>
                          <a:tab pos="540385" algn="l"/>
                        </a:tabLst>
                      </a:pPr>
                      <a:r>
                        <a:rPr lang="en-GB" sz="16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gn="just">
                        <a:lnSpc>
                          <a:spcPct val="115000"/>
                        </a:lnSpc>
                        <a:spcBef>
                          <a:spcPts val="600"/>
                        </a:spcBef>
                        <a:spcAft>
                          <a:spcPts val="600"/>
                        </a:spcAft>
                        <a:tabLst>
                          <a:tab pos="180340" algn="l"/>
                          <a:tab pos="360045" algn="l"/>
                          <a:tab pos="540385" algn="l"/>
                        </a:tabLst>
                      </a:pPr>
                      <a:r>
                        <a:rPr lang="en-GB" sz="16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3656533949"/>
                  </a:ext>
                </a:extLst>
              </a:tr>
            </a:tbl>
          </a:graphicData>
        </a:graphic>
      </p:graphicFrame>
      <p:sp>
        <p:nvSpPr>
          <p:cNvPr id="7" name="Rectangle 1">
            <a:extLst>
              <a:ext uri="{FF2B5EF4-FFF2-40B4-BE49-F238E27FC236}">
                <a16:creationId xmlns:a16="http://schemas.microsoft.com/office/drawing/2014/main" id="{BE29308E-E2D7-44CC-9009-D64464E0313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 pos="360363" algn="l"/>
                <a:tab pos="539750"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 pos="360363" algn="l"/>
                <a:tab pos="539750"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 pos="360363" algn="l"/>
                <a:tab pos="539750"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 pos="360363" algn="l"/>
                <a:tab pos="539750"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 pos="360363" algn="l"/>
                <a:tab pos="539750"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 pos="360363" algn="l"/>
                <a:tab pos="539750"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 pos="360363" algn="l"/>
                <a:tab pos="539750"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 pos="360363" algn="l"/>
                <a:tab pos="539750"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 pos="360363" algn="l"/>
                <a:tab pos="5397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80975" algn="l"/>
                <a:tab pos="360363" algn="l"/>
                <a:tab pos="539750" algn="l"/>
              </a:tabLst>
              <a:defRPr/>
            </a:pPr>
            <a:r>
              <a:rPr kumimoji="0" lang="en-ZA" altLang="en-US" sz="11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APP Targets</a:t>
            </a:r>
            <a:r>
              <a:rPr kumimoji="0" lang="en-ZA" altLang="en-US" sz="11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endParaRPr kumimoji="0" lang="en-US" alt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 pos="360363" algn="l"/>
                <a:tab pos="539750" algn="l"/>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 name="Oval 2">
            <a:extLst>
              <a:ext uri="{FF2B5EF4-FFF2-40B4-BE49-F238E27FC236}">
                <a16:creationId xmlns:a16="http://schemas.microsoft.com/office/drawing/2014/main" id="{32305220-70E6-456E-89D2-DA02800595A4}"/>
              </a:ext>
            </a:extLst>
          </p:cNvPr>
          <p:cNvSpPr/>
          <p:nvPr/>
        </p:nvSpPr>
        <p:spPr>
          <a:xfrm>
            <a:off x="8342419" y="2819027"/>
            <a:ext cx="2176599" cy="57623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Content Placeholder 9">
            <a:extLst>
              <a:ext uri="{FF2B5EF4-FFF2-40B4-BE49-F238E27FC236}">
                <a16:creationId xmlns:a16="http://schemas.microsoft.com/office/drawing/2014/main" id="{C780F506-DCE0-4AB7-918A-AE95286B8446}"/>
              </a:ext>
            </a:extLst>
          </p:cNvPr>
          <p:cNvSpPr>
            <a:spLocks noGrp="1"/>
          </p:cNvSpPr>
          <p:nvPr>
            <p:ph idx="1"/>
          </p:nvPr>
        </p:nvSpPr>
        <p:spPr>
          <a:xfrm>
            <a:off x="609600" y="1072036"/>
            <a:ext cx="10972800" cy="4525963"/>
          </a:xfrm>
        </p:spPr>
        <p:txBody>
          <a:bodyPr/>
          <a:lstStyle/>
          <a:p>
            <a:pPr marL="0" indent="0">
              <a:buNone/>
            </a:pPr>
            <a:endParaRPr lang="en-US" dirty="0"/>
          </a:p>
          <a:p>
            <a:pPr marL="0" indent="0">
              <a:buNone/>
            </a:pPr>
            <a:endParaRPr lang="en-US" dirty="0"/>
          </a:p>
          <a:p>
            <a:pPr marL="0" indent="0">
              <a:buNone/>
            </a:pPr>
            <a:endParaRPr lang="en-US" dirty="0"/>
          </a:p>
        </p:txBody>
      </p:sp>
      <p:sp>
        <p:nvSpPr>
          <p:cNvPr id="12" name="Rectangle: Rounded Corners 11">
            <a:extLst>
              <a:ext uri="{FF2B5EF4-FFF2-40B4-BE49-F238E27FC236}">
                <a16:creationId xmlns:a16="http://schemas.microsoft.com/office/drawing/2014/main" id="{EA2D42AC-90C3-46FE-B0BC-1719D9080584}"/>
              </a:ext>
            </a:extLst>
          </p:cNvPr>
          <p:cNvSpPr/>
          <p:nvPr/>
        </p:nvSpPr>
        <p:spPr>
          <a:xfrm>
            <a:off x="1912136" y="0"/>
            <a:ext cx="8254751" cy="112433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2060"/>
                </a:solidFill>
              </a:rPr>
              <a:t>3 Streams -  Emergent Policy Implementation aiming to increase access learning pathways</a:t>
            </a:r>
          </a:p>
        </p:txBody>
      </p:sp>
      <p:sp>
        <p:nvSpPr>
          <p:cNvPr id="13" name="Parallelogram 12">
            <a:extLst>
              <a:ext uri="{FF2B5EF4-FFF2-40B4-BE49-F238E27FC236}">
                <a16:creationId xmlns:a16="http://schemas.microsoft.com/office/drawing/2014/main" id="{E30A8869-42AC-4270-9DB0-41F1F6C76B9E}"/>
              </a:ext>
            </a:extLst>
          </p:cNvPr>
          <p:cNvSpPr/>
          <p:nvPr/>
        </p:nvSpPr>
        <p:spPr>
          <a:xfrm>
            <a:off x="128611" y="2319590"/>
            <a:ext cx="3660802" cy="2816509"/>
          </a:xfrm>
          <a:prstGeom prst="parallelogram">
            <a:avLst/>
          </a:prstGeom>
        </p:spPr>
        <p:style>
          <a:lnRef idx="1">
            <a:schemeClr val="accent1"/>
          </a:lnRef>
          <a:fillRef idx="3">
            <a:schemeClr val="accent1"/>
          </a:fillRef>
          <a:effectRef idx="2">
            <a:schemeClr val="accent1"/>
          </a:effectRef>
          <a:fontRef idx="minor">
            <a:schemeClr val="lt1"/>
          </a:fontRef>
        </p:style>
        <p:txBody>
          <a:bodyPr rtlCol="0" anchor="ctr"/>
          <a:lstStyle/>
          <a:p>
            <a:pPr lvl="1"/>
            <a:r>
              <a:rPr lang="en-ZA" sz="2000" b="1" dirty="0">
                <a:solidFill>
                  <a:srgbClr val="C00000"/>
                </a:solidFill>
              </a:rPr>
              <a:t>ACADEMIC ( 97%) </a:t>
            </a:r>
          </a:p>
          <a:p>
            <a:pPr lvl="1"/>
            <a:endParaRPr lang="en-ZA" sz="2000" b="1" dirty="0">
              <a:solidFill>
                <a:srgbClr val="C00000"/>
              </a:solidFill>
            </a:endParaRPr>
          </a:p>
          <a:p>
            <a:pPr lvl="1"/>
            <a:r>
              <a:rPr lang="en-ZA" b="1" dirty="0">
                <a:solidFill>
                  <a:srgbClr val="002060"/>
                </a:solidFill>
              </a:rPr>
              <a:t>General, formative, well-rounded Post School Education &amp; Training  studies   </a:t>
            </a:r>
            <a:endParaRPr lang="en-US" b="1" dirty="0">
              <a:solidFill>
                <a:srgbClr val="002060"/>
              </a:solidFill>
            </a:endParaRPr>
          </a:p>
        </p:txBody>
      </p:sp>
      <p:sp>
        <p:nvSpPr>
          <p:cNvPr id="14" name="Rectangle 13">
            <a:extLst>
              <a:ext uri="{FF2B5EF4-FFF2-40B4-BE49-F238E27FC236}">
                <a16:creationId xmlns:a16="http://schemas.microsoft.com/office/drawing/2014/main" id="{ED783395-CFF9-4E0B-B933-317A294EBB74}"/>
              </a:ext>
            </a:extLst>
          </p:cNvPr>
          <p:cNvSpPr/>
          <p:nvPr/>
        </p:nvSpPr>
        <p:spPr>
          <a:xfrm>
            <a:off x="4086785" y="2271635"/>
            <a:ext cx="3370728" cy="304390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1"/>
            <a:endParaRPr lang="en-ZA" sz="2400" b="1" dirty="0">
              <a:solidFill>
                <a:srgbClr val="00B050"/>
              </a:solidFill>
            </a:endParaRPr>
          </a:p>
          <a:p>
            <a:pPr lvl="1"/>
            <a:endParaRPr lang="en-ZA" sz="2400" b="1" dirty="0">
              <a:solidFill>
                <a:srgbClr val="00B050"/>
              </a:solidFill>
            </a:endParaRPr>
          </a:p>
          <a:p>
            <a:pPr lvl="1"/>
            <a:r>
              <a:rPr lang="en-ZA" sz="2400" b="1" dirty="0">
                <a:solidFill>
                  <a:srgbClr val="00B050"/>
                </a:solidFill>
              </a:rPr>
              <a:t>VOCATIONAL   </a:t>
            </a:r>
          </a:p>
          <a:p>
            <a:pPr lvl="1"/>
            <a:r>
              <a:rPr lang="en-ZA" sz="1600" dirty="0">
                <a:solidFill>
                  <a:srgbClr val="002060"/>
                </a:solidFill>
              </a:rPr>
              <a:t>Broadly aligned to a vocation ; Both ordinary and Focus</a:t>
            </a:r>
            <a:endParaRPr lang="en-ZA" sz="3600" b="1" dirty="0">
              <a:solidFill>
                <a:srgbClr val="002060"/>
              </a:solidFill>
            </a:endParaRPr>
          </a:p>
          <a:p>
            <a:pPr lvl="1"/>
            <a:endParaRPr lang="en-ZA" sz="2400" b="1" dirty="0">
              <a:solidFill>
                <a:srgbClr val="00B050"/>
              </a:solidFill>
            </a:endParaRPr>
          </a:p>
          <a:p>
            <a:pPr lvl="1"/>
            <a:endParaRPr lang="en-ZA" sz="2400" b="1" dirty="0">
              <a:solidFill>
                <a:srgbClr val="00B050"/>
              </a:solidFill>
            </a:endParaRPr>
          </a:p>
          <a:p>
            <a:pPr lvl="1"/>
            <a:endParaRPr lang="en-ZA" sz="2400" b="1" dirty="0">
              <a:solidFill>
                <a:srgbClr val="00B050"/>
              </a:solidFill>
            </a:endParaRPr>
          </a:p>
          <a:p>
            <a:pPr lvl="1"/>
            <a:endParaRPr lang="en-ZA" sz="2400" b="1" dirty="0">
              <a:solidFill>
                <a:srgbClr val="00B050"/>
              </a:solidFill>
            </a:endParaRPr>
          </a:p>
          <a:p>
            <a:pPr lvl="1"/>
            <a:endParaRPr lang="en-ZA" sz="2400" b="1" dirty="0">
              <a:solidFill>
                <a:srgbClr val="00B050"/>
              </a:solidFill>
            </a:endParaRPr>
          </a:p>
          <a:p>
            <a:pPr lvl="1"/>
            <a:endParaRPr lang="en-ZA" sz="2400" b="1" dirty="0">
              <a:solidFill>
                <a:srgbClr val="00B050"/>
              </a:solidFill>
            </a:endParaRPr>
          </a:p>
          <a:p>
            <a:pPr lvl="1"/>
            <a:endParaRPr lang="en-ZA" sz="2400" b="1" dirty="0">
              <a:solidFill>
                <a:srgbClr val="00B050"/>
              </a:solidFill>
            </a:endParaRPr>
          </a:p>
        </p:txBody>
      </p:sp>
      <p:sp>
        <p:nvSpPr>
          <p:cNvPr id="17" name="Rectangle 16">
            <a:extLst>
              <a:ext uri="{FF2B5EF4-FFF2-40B4-BE49-F238E27FC236}">
                <a16:creationId xmlns:a16="http://schemas.microsoft.com/office/drawing/2014/main" id="{6AC7612F-BDD9-42D0-B9A0-5C2259F476C5}"/>
              </a:ext>
            </a:extLst>
          </p:cNvPr>
          <p:cNvSpPr/>
          <p:nvPr/>
        </p:nvSpPr>
        <p:spPr>
          <a:xfrm>
            <a:off x="4084544" y="3476585"/>
            <a:ext cx="3375210" cy="1841398"/>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a:t>Focus Schools such as Technical, Agricultural, and Art high schools</a:t>
            </a:r>
            <a:endParaRPr lang="en-US"/>
          </a:p>
        </p:txBody>
      </p:sp>
      <p:sp>
        <p:nvSpPr>
          <p:cNvPr id="25" name="Rectangle 24">
            <a:extLst>
              <a:ext uri="{FF2B5EF4-FFF2-40B4-BE49-F238E27FC236}">
                <a16:creationId xmlns:a16="http://schemas.microsoft.com/office/drawing/2014/main" id="{F25D56D0-87E1-49EA-B8A6-9F94CCAF240D}"/>
              </a:ext>
            </a:extLst>
          </p:cNvPr>
          <p:cNvSpPr/>
          <p:nvPr/>
        </p:nvSpPr>
        <p:spPr>
          <a:xfrm>
            <a:off x="8107785" y="2205892"/>
            <a:ext cx="3370728" cy="304390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1"/>
            <a:endParaRPr lang="en-ZA" sz="2400" b="1" dirty="0">
              <a:solidFill>
                <a:srgbClr val="00B050"/>
              </a:solidFill>
            </a:endParaRPr>
          </a:p>
          <a:p>
            <a:pPr lvl="1"/>
            <a:endParaRPr lang="en-ZA" sz="2000" dirty="0">
              <a:solidFill>
                <a:srgbClr val="C00000"/>
              </a:solidFill>
            </a:endParaRPr>
          </a:p>
          <a:p>
            <a:pPr lvl="1"/>
            <a:endParaRPr lang="en-ZA" sz="2000" dirty="0">
              <a:solidFill>
                <a:srgbClr val="C00000"/>
              </a:solidFill>
            </a:endParaRPr>
          </a:p>
          <a:p>
            <a:pPr lvl="1"/>
            <a:r>
              <a:rPr lang="en-ZA" sz="2400" dirty="0">
                <a:solidFill>
                  <a:srgbClr val="C00000"/>
                </a:solidFill>
              </a:rPr>
              <a:t>OCCUPATIONAL  - </a:t>
            </a:r>
            <a:r>
              <a:rPr lang="en-ZA" sz="1400" dirty="0">
                <a:solidFill>
                  <a:srgbClr val="002060"/>
                </a:solidFill>
              </a:rPr>
              <a:t>preparing learners for the workplace</a:t>
            </a:r>
            <a:endParaRPr lang="en-ZA" sz="1100" dirty="0">
              <a:solidFill>
                <a:srgbClr val="002060"/>
              </a:solidFill>
            </a:endParaRPr>
          </a:p>
          <a:p>
            <a:pPr lvl="1"/>
            <a:endParaRPr lang="en-ZA" sz="2400" b="1" dirty="0">
              <a:solidFill>
                <a:srgbClr val="00B050"/>
              </a:solidFill>
            </a:endParaRPr>
          </a:p>
          <a:p>
            <a:pPr lvl="1"/>
            <a:endParaRPr lang="en-ZA" sz="2400" b="1" dirty="0">
              <a:solidFill>
                <a:srgbClr val="00B050"/>
              </a:solidFill>
            </a:endParaRPr>
          </a:p>
          <a:p>
            <a:pPr lvl="1"/>
            <a:endParaRPr lang="en-ZA" sz="2400" b="1" dirty="0">
              <a:solidFill>
                <a:srgbClr val="00B050"/>
              </a:solidFill>
            </a:endParaRPr>
          </a:p>
          <a:p>
            <a:pPr lvl="1"/>
            <a:endParaRPr lang="en-ZA" sz="2400" b="1" dirty="0">
              <a:solidFill>
                <a:srgbClr val="00B050"/>
              </a:solidFill>
            </a:endParaRPr>
          </a:p>
          <a:p>
            <a:pPr lvl="1"/>
            <a:endParaRPr lang="en-ZA" sz="2400" b="1" dirty="0">
              <a:solidFill>
                <a:srgbClr val="00B050"/>
              </a:solidFill>
            </a:endParaRPr>
          </a:p>
          <a:p>
            <a:pPr lvl="1"/>
            <a:endParaRPr lang="en-ZA" sz="2400" b="1" dirty="0">
              <a:solidFill>
                <a:srgbClr val="00B050"/>
              </a:solidFill>
            </a:endParaRPr>
          </a:p>
          <a:p>
            <a:pPr lvl="1"/>
            <a:endParaRPr lang="en-ZA" sz="2400" b="1" dirty="0">
              <a:solidFill>
                <a:srgbClr val="00B050"/>
              </a:solidFill>
            </a:endParaRPr>
          </a:p>
          <a:p>
            <a:pPr lvl="1"/>
            <a:endParaRPr lang="en-ZA" sz="2400" b="1" dirty="0">
              <a:solidFill>
                <a:srgbClr val="00B050"/>
              </a:solidFill>
            </a:endParaRPr>
          </a:p>
          <a:p>
            <a:pPr lvl="1"/>
            <a:endParaRPr lang="en-ZA" sz="2400" b="1" dirty="0">
              <a:solidFill>
                <a:srgbClr val="00B050"/>
              </a:solidFill>
            </a:endParaRPr>
          </a:p>
        </p:txBody>
      </p:sp>
      <p:sp>
        <p:nvSpPr>
          <p:cNvPr id="15" name="Rectangle 14">
            <a:extLst>
              <a:ext uri="{FF2B5EF4-FFF2-40B4-BE49-F238E27FC236}">
                <a16:creationId xmlns:a16="http://schemas.microsoft.com/office/drawing/2014/main" id="{D98FE0F6-5AE3-453A-A008-62B634D0C19E}"/>
              </a:ext>
            </a:extLst>
          </p:cNvPr>
          <p:cNvSpPr/>
          <p:nvPr/>
        </p:nvSpPr>
        <p:spPr>
          <a:xfrm>
            <a:off x="8107785" y="3177636"/>
            <a:ext cx="3375210" cy="2168999"/>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r>
              <a:rPr lang="en-US" dirty="0" err="1"/>
              <a:t>SoS</a:t>
            </a:r>
            <a:r>
              <a:rPr lang="en-US" dirty="0"/>
              <a:t> etc </a:t>
            </a:r>
          </a:p>
        </p:txBody>
      </p:sp>
    </p:spTree>
    <p:custDataLst>
      <p:tags r:id="rId1"/>
    </p:custDataLst>
    <p:extLst>
      <p:ext uri="{BB962C8B-B14F-4D97-AF65-F5344CB8AC3E}">
        <p14:creationId xmlns:p14="http://schemas.microsoft.com/office/powerpoint/2010/main" val="264545597"/>
      </p:ext>
    </p:extLst>
  </p:cSld>
  <p:clrMapOvr>
    <a:masterClrMapping/>
  </p:clrMapOvr>
  <mc:AlternateContent xmlns:mc="http://schemas.openxmlformats.org/markup-compatibility/2006" xmlns:p14="http://schemas.microsoft.com/office/powerpoint/2010/main">
    <mc:Choice Requires="p14">
      <p:transition spd="slow" p14:dur="2000" advTm="503"/>
    </mc:Choice>
    <mc:Fallback xmlns="">
      <p:transition spd="slow" advTm="5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animBg="1"/>
      <p:bldP spid="25"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7F871-DB13-4CBE-B8DD-76C5D21A12D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F530D9F-B274-40F3-BC4F-9ED4D1FA59C0}" type="datetime1">
              <a:rPr kumimoji="0" lang="en-US" sz="1800" b="0" i="0" u="none" strike="noStrike" kern="1200" cap="none" spc="0" normalizeH="0" baseline="0" noProof="0" smtClean="0">
                <a:ln>
                  <a:noFill/>
                </a:ln>
                <a:solidFill>
                  <a:prstClr val="black"/>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7/18/2023</a:t>
            </a:fld>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3" name="Footer Placeholder 2">
            <a:extLst>
              <a:ext uri="{FF2B5EF4-FFF2-40B4-BE49-F238E27FC236}">
                <a16:creationId xmlns:a16="http://schemas.microsoft.com/office/drawing/2014/main" id="{3223C842-2050-4E1B-851B-6B8D8971F51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4" name="TextBox 3">
            <a:extLst>
              <a:ext uri="{FF2B5EF4-FFF2-40B4-BE49-F238E27FC236}">
                <a16:creationId xmlns:a16="http://schemas.microsoft.com/office/drawing/2014/main" id="{95DABDC3-CC5D-4BA4-A712-E24A5ECAC4A7}"/>
              </a:ext>
            </a:extLst>
          </p:cNvPr>
          <p:cNvSpPr txBox="1"/>
          <p:nvPr/>
        </p:nvSpPr>
        <p:spPr>
          <a:xfrm>
            <a:off x="3819698" y="100389"/>
            <a:ext cx="541079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entury Gothic"/>
                <a:ea typeface="+mn-ea"/>
                <a:cs typeface="+mn-cs"/>
              </a:rPr>
              <a:t>WCED approach </a:t>
            </a:r>
          </a:p>
        </p:txBody>
      </p:sp>
      <p:sp>
        <p:nvSpPr>
          <p:cNvPr id="6" name="Rectangle: Rounded Corners 5">
            <a:extLst>
              <a:ext uri="{FF2B5EF4-FFF2-40B4-BE49-F238E27FC236}">
                <a16:creationId xmlns:a16="http://schemas.microsoft.com/office/drawing/2014/main" id="{26C82BB5-54BA-4CF4-B6E9-CF1EB863EF91}"/>
              </a:ext>
            </a:extLst>
          </p:cNvPr>
          <p:cNvSpPr/>
          <p:nvPr/>
        </p:nvSpPr>
        <p:spPr>
          <a:xfrm>
            <a:off x="1562793" y="1205345"/>
            <a:ext cx="8404167" cy="172073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entury Gothic"/>
                <a:ea typeface="+mn-ea"/>
                <a:cs typeface="+mn-cs"/>
              </a:rPr>
              <a:t>3 Streams </a:t>
            </a:r>
          </a:p>
        </p:txBody>
      </p:sp>
      <p:cxnSp>
        <p:nvCxnSpPr>
          <p:cNvPr id="8" name="Straight Arrow Connector 7">
            <a:extLst>
              <a:ext uri="{FF2B5EF4-FFF2-40B4-BE49-F238E27FC236}">
                <a16:creationId xmlns:a16="http://schemas.microsoft.com/office/drawing/2014/main" id="{4F58EFBC-0ABA-4BDE-8B55-F1A9A9276468}"/>
              </a:ext>
            </a:extLst>
          </p:cNvPr>
          <p:cNvCxnSpPr>
            <a:cxnSpLocks/>
          </p:cNvCxnSpPr>
          <p:nvPr/>
        </p:nvCxnSpPr>
        <p:spPr>
          <a:xfrm flipH="1">
            <a:off x="1911928" y="2916271"/>
            <a:ext cx="1787236" cy="1251066"/>
          </a:xfrm>
          <a:prstGeom prst="straightConnector1">
            <a:avLst/>
          </a:prstGeom>
          <a:ln w="63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06C52B0-FF87-41DB-86B4-0CCEC68AF9F6}"/>
              </a:ext>
            </a:extLst>
          </p:cNvPr>
          <p:cNvCxnSpPr>
            <a:cxnSpLocks/>
          </p:cNvCxnSpPr>
          <p:nvPr/>
        </p:nvCxnSpPr>
        <p:spPr>
          <a:xfrm>
            <a:off x="5935288" y="2830482"/>
            <a:ext cx="0" cy="1336855"/>
          </a:xfrm>
          <a:prstGeom prst="straightConnector1">
            <a:avLst/>
          </a:prstGeom>
          <a:ln w="63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DB89AC4-60CD-4F06-9460-7C396D5166B4}"/>
              </a:ext>
            </a:extLst>
          </p:cNvPr>
          <p:cNvSpPr/>
          <p:nvPr/>
        </p:nvSpPr>
        <p:spPr>
          <a:xfrm>
            <a:off x="760614" y="4056611"/>
            <a:ext cx="3059084" cy="28013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entury Gothic"/>
                <a:ea typeface="+mn-ea"/>
                <a:cs typeface="+mn-cs"/>
              </a:rPr>
              <a:t> Tech/SoS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prstClr val="white"/>
                </a:solidFill>
                <a:latin typeface="Century Gothic"/>
              </a:rPr>
              <a:t>26 Tech + 26 SoS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Century Gothic"/>
              </a:rPr>
              <a:t>10 Subjects-FET; 13 Subjects- GET   </a:t>
            </a:r>
            <a:r>
              <a:rPr kumimoji="0" lang="en-US" sz="2800" b="0" i="0" u="none" strike="noStrike" kern="1200" cap="none" spc="0" normalizeH="0" baseline="0" noProof="0" dirty="0">
                <a:ln>
                  <a:noFill/>
                </a:ln>
                <a:solidFill>
                  <a:prstClr val="white"/>
                </a:solidFill>
                <a:effectLst/>
                <a:uLnTx/>
                <a:uFillTx/>
                <a:latin typeface="Century Gothic"/>
              </a:rPr>
              <a:t> </a:t>
            </a:r>
          </a:p>
        </p:txBody>
      </p:sp>
      <p:sp>
        <p:nvSpPr>
          <p:cNvPr id="15" name="Rectangle 14">
            <a:extLst>
              <a:ext uri="{FF2B5EF4-FFF2-40B4-BE49-F238E27FC236}">
                <a16:creationId xmlns:a16="http://schemas.microsoft.com/office/drawing/2014/main" id="{854B398D-DD89-4745-B745-736349197D5A}"/>
              </a:ext>
            </a:extLst>
          </p:cNvPr>
          <p:cNvSpPr/>
          <p:nvPr/>
        </p:nvSpPr>
        <p:spPr>
          <a:xfrm>
            <a:off x="4405746" y="3931921"/>
            <a:ext cx="3059084" cy="29260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entury Gothic"/>
                <a:ea typeface="+mn-ea"/>
                <a:cs typeface="+mn-cs"/>
              </a:rPr>
              <a:t> </a:t>
            </a:r>
            <a:r>
              <a:rPr kumimoji="0" lang="en-US" sz="2400" b="1" i="1" u="none" strike="noStrike" kern="1200" cap="none" spc="0" normalizeH="0" baseline="0" noProof="0" dirty="0">
                <a:ln>
                  <a:noFill/>
                </a:ln>
                <a:solidFill>
                  <a:prstClr val="white"/>
                </a:solidFill>
                <a:effectLst/>
                <a:uLnTx/>
                <a:uFillTx/>
                <a:latin typeface="Century Gothic"/>
                <a:ea typeface="+mn-ea"/>
                <a:cs typeface="+mn-cs"/>
              </a:rPr>
              <a:t>FOCUS SCHOOLS (30)</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dirty="0">
              <a:solidFill>
                <a:prstClr val="white"/>
              </a:solidFill>
              <a:latin typeface="Century Gothic"/>
            </a:endParaRPr>
          </a:p>
          <a:p>
            <a:pPr algn="ctr">
              <a:defRPr/>
            </a:pPr>
            <a:r>
              <a:rPr lang="en-US" sz="2000" dirty="0">
                <a:latin typeface="Arial" panose="020B0604020202020204" pitchFamily="34" charset="0"/>
                <a:cs typeface="Arial" panose="020B0604020202020204" pitchFamily="34" charset="0"/>
              </a:rPr>
              <a:t>7 MST,  3 X BCM, 3 X Agric, 4 X  Engineering, 3 X ICT,  5 X Arts,  2 X Maritime and Marine, 3 x Service)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entury Gothic"/>
                <a:ea typeface="+mn-ea"/>
                <a:cs typeface="+mn-cs"/>
              </a:rPr>
              <a:t>  </a:t>
            </a:r>
          </a:p>
        </p:txBody>
      </p:sp>
      <p:cxnSp>
        <p:nvCxnSpPr>
          <p:cNvPr id="10" name="Straight Arrow Connector 9">
            <a:extLst>
              <a:ext uri="{FF2B5EF4-FFF2-40B4-BE49-F238E27FC236}">
                <a16:creationId xmlns:a16="http://schemas.microsoft.com/office/drawing/2014/main" id="{9F75E843-F960-4D9D-9EF1-4A5A2BE62809}"/>
              </a:ext>
            </a:extLst>
          </p:cNvPr>
          <p:cNvCxnSpPr>
            <a:cxnSpLocks/>
          </p:cNvCxnSpPr>
          <p:nvPr/>
        </p:nvCxnSpPr>
        <p:spPr>
          <a:xfrm>
            <a:off x="7186352" y="2926080"/>
            <a:ext cx="1924397" cy="1130531"/>
          </a:xfrm>
          <a:prstGeom prst="straightConnector1">
            <a:avLst/>
          </a:prstGeom>
          <a:ln w="63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602386E5-9093-490E-86B0-CE6CDE1A609B}"/>
              </a:ext>
            </a:extLst>
          </p:cNvPr>
          <p:cNvSpPr/>
          <p:nvPr/>
        </p:nvSpPr>
        <p:spPr>
          <a:xfrm>
            <a:off x="8254538" y="3931922"/>
            <a:ext cx="2992582" cy="29260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white"/>
                </a:solidFill>
                <a:effectLst/>
                <a:uLnTx/>
                <a:uFillTx/>
                <a:latin typeface="Century Gothic"/>
                <a:ea typeface="+mn-ea"/>
                <a:cs typeface="+mn-cs"/>
              </a:rPr>
              <a:t>E3(Entre/</a:t>
            </a:r>
            <a:r>
              <a:rPr kumimoji="0" lang="en-US" sz="3200" b="1" i="1" u="none" strike="noStrike" kern="1200" cap="none" spc="0" normalizeH="0" baseline="0" noProof="0" dirty="0" err="1">
                <a:ln>
                  <a:noFill/>
                </a:ln>
                <a:solidFill>
                  <a:prstClr val="white"/>
                </a:solidFill>
                <a:effectLst/>
                <a:uLnTx/>
                <a:uFillTx/>
                <a:latin typeface="Century Gothic"/>
                <a:ea typeface="+mn-ea"/>
                <a:cs typeface="+mn-cs"/>
              </a:rPr>
              <a:t>Empl</a:t>
            </a:r>
            <a:r>
              <a:rPr kumimoji="0" lang="en-US" sz="3200" b="1" i="1" u="none" strike="noStrike" kern="1200" cap="none" spc="0" normalizeH="0" baseline="0" noProof="0" dirty="0">
                <a:ln>
                  <a:noFill/>
                </a:ln>
                <a:solidFill>
                  <a:prstClr val="white"/>
                </a:solidFill>
                <a:effectLst/>
                <a:uLnTx/>
                <a:uFillTx/>
                <a:latin typeface="Century Gothic"/>
                <a:ea typeface="+mn-ea"/>
                <a:cs typeface="+mn-cs"/>
              </a:rPr>
              <a:t>/Educ)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entury Gothic"/>
                <a:ea typeface="+mn-ea"/>
                <a:cs typeface="+mn-cs"/>
              </a:rPr>
              <a:t> Pilot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Century Gothic"/>
              </a:rPr>
              <a:t>550 schools </a:t>
            </a:r>
            <a:r>
              <a:rPr kumimoji="0" lang="en-US" sz="3200" b="1" i="0" u="none" strike="noStrike" kern="1200" cap="none" spc="0" normalizeH="0" baseline="0" noProof="0" dirty="0">
                <a:ln>
                  <a:noFill/>
                </a:ln>
                <a:solidFill>
                  <a:prstClr val="white"/>
                </a:solidFill>
                <a:effectLst/>
                <a:uLnTx/>
                <a:uFillTx/>
                <a:latin typeface="Century Gothic"/>
                <a:ea typeface="+mn-ea"/>
                <a:cs typeface="+mn-cs"/>
              </a:rPr>
              <a:t> </a:t>
            </a:r>
          </a:p>
        </p:txBody>
      </p:sp>
    </p:spTree>
    <p:custDataLst>
      <p:tags r:id="rId1"/>
    </p:custDataLst>
    <p:extLst>
      <p:ext uri="{BB962C8B-B14F-4D97-AF65-F5344CB8AC3E}">
        <p14:creationId xmlns:p14="http://schemas.microsoft.com/office/powerpoint/2010/main" val="1850725624"/>
      </p:ext>
    </p:extLst>
  </p:cSld>
  <p:clrMapOvr>
    <a:masterClrMapping/>
  </p:clrMapOvr>
  <mc:AlternateContent xmlns:mc="http://schemas.openxmlformats.org/markup-compatibility/2006" xmlns:p14="http://schemas.microsoft.com/office/powerpoint/2010/main">
    <mc:Choice Requires="p14">
      <p:transition spd="slow" p14:dur="2000" advTm="298"/>
    </mc:Choice>
    <mc:Fallback xmlns="">
      <p:transition spd="slow" advTm="2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93829-77EC-EE97-6B13-C1D2D342E491}"/>
              </a:ext>
            </a:extLst>
          </p:cNvPr>
          <p:cNvSpPr>
            <a:spLocks noGrp="1"/>
          </p:cNvSpPr>
          <p:nvPr>
            <p:ph type="title"/>
          </p:nvPr>
        </p:nvSpPr>
        <p:spPr>
          <a:xfrm>
            <a:off x="383001" y="367789"/>
            <a:ext cx="11462940" cy="559256"/>
          </a:xfrm>
        </p:spPr>
        <p:txBody>
          <a:bodyPr/>
          <a:lstStyle/>
          <a:p>
            <a:r>
              <a:rPr lang="en-US" dirty="0"/>
              <a:t>List of Current Technical schools in WC </a:t>
            </a:r>
          </a:p>
        </p:txBody>
      </p:sp>
      <p:graphicFrame>
        <p:nvGraphicFramePr>
          <p:cNvPr id="8" name="Table 7">
            <a:extLst>
              <a:ext uri="{FF2B5EF4-FFF2-40B4-BE49-F238E27FC236}">
                <a16:creationId xmlns:a16="http://schemas.microsoft.com/office/drawing/2014/main" id="{F4EA4055-3D91-471B-9294-CE6CFE8DC7AE}"/>
              </a:ext>
            </a:extLst>
          </p:cNvPr>
          <p:cNvGraphicFramePr>
            <a:graphicFrameLocks noGrp="1"/>
          </p:cNvGraphicFramePr>
          <p:nvPr/>
        </p:nvGraphicFramePr>
        <p:xfrm>
          <a:off x="240144" y="1108363"/>
          <a:ext cx="11748654" cy="5209316"/>
        </p:xfrm>
        <a:graphic>
          <a:graphicData uri="http://schemas.openxmlformats.org/drawingml/2006/table">
            <a:tbl>
              <a:tblPr/>
              <a:tblGrid>
                <a:gridCol w="743586">
                  <a:extLst>
                    <a:ext uri="{9D8B030D-6E8A-4147-A177-3AD203B41FA5}">
                      <a16:colId xmlns:a16="http://schemas.microsoft.com/office/drawing/2014/main" val="1878760751"/>
                    </a:ext>
                  </a:extLst>
                </a:gridCol>
                <a:gridCol w="2156398">
                  <a:extLst>
                    <a:ext uri="{9D8B030D-6E8A-4147-A177-3AD203B41FA5}">
                      <a16:colId xmlns:a16="http://schemas.microsoft.com/office/drawing/2014/main" val="4214578862"/>
                    </a:ext>
                  </a:extLst>
                </a:gridCol>
                <a:gridCol w="2552978">
                  <a:extLst>
                    <a:ext uri="{9D8B030D-6E8A-4147-A177-3AD203B41FA5}">
                      <a16:colId xmlns:a16="http://schemas.microsoft.com/office/drawing/2014/main" val="1089876159"/>
                    </a:ext>
                  </a:extLst>
                </a:gridCol>
                <a:gridCol w="718799">
                  <a:extLst>
                    <a:ext uri="{9D8B030D-6E8A-4147-A177-3AD203B41FA5}">
                      <a16:colId xmlns:a16="http://schemas.microsoft.com/office/drawing/2014/main" val="4109164105"/>
                    </a:ext>
                  </a:extLst>
                </a:gridCol>
                <a:gridCol w="2552978">
                  <a:extLst>
                    <a:ext uri="{9D8B030D-6E8A-4147-A177-3AD203B41FA5}">
                      <a16:colId xmlns:a16="http://schemas.microsoft.com/office/drawing/2014/main" val="2769972735"/>
                    </a:ext>
                  </a:extLst>
                </a:gridCol>
                <a:gridCol w="3023915">
                  <a:extLst>
                    <a:ext uri="{9D8B030D-6E8A-4147-A177-3AD203B41FA5}">
                      <a16:colId xmlns:a16="http://schemas.microsoft.com/office/drawing/2014/main" val="830458968"/>
                    </a:ext>
                  </a:extLst>
                </a:gridCol>
              </a:tblGrid>
              <a:tr h="372094">
                <a:tc>
                  <a:txBody>
                    <a:bodyPr/>
                    <a:lstStyle/>
                    <a:p>
                      <a:pPr algn="l" fontAlgn="b"/>
                      <a:r>
                        <a:rPr lang="en-US" sz="20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2000" b="1" i="0" u="none" strike="noStrike">
                          <a:solidFill>
                            <a:srgbClr val="000000"/>
                          </a:solidFill>
                          <a:effectLst/>
                          <a:latin typeface="Calibri" panose="020F0502020204030204" pitchFamily="34" charset="0"/>
                        </a:rPr>
                        <a:t>Education District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2000" b="1" i="0" u="none" strike="noStrike">
                          <a:solidFill>
                            <a:srgbClr val="000000"/>
                          </a:solidFill>
                          <a:effectLst/>
                          <a:latin typeface="Calibri" panose="020F0502020204030204" pitchFamily="34" charset="0"/>
                        </a:rPr>
                        <a:t>School Name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2000" b="1" i="0" u="none" strike="noStrike">
                          <a:solidFill>
                            <a:srgbClr val="000000"/>
                          </a:solidFill>
                          <a:effectLst/>
                          <a:latin typeface="Calibri" panose="020F0502020204030204" pitchFamily="34" charset="0"/>
                        </a:rPr>
                        <a:t>Education District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2000" b="1" i="0" u="none" strike="noStrike" dirty="0">
                          <a:solidFill>
                            <a:srgbClr val="000000"/>
                          </a:solidFill>
                          <a:effectLst/>
                          <a:latin typeface="Calibri" panose="020F0502020204030204" pitchFamily="34" charset="0"/>
                        </a:rPr>
                        <a:t>School Name</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300127565"/>
                  </a:ext>
                </a:extLst>
              </a:tr>
              <a:tr h="372094">
                <a:tc>
                  <a:txBody>
                    <a:bodyPr/>
                    <a:lstStyle/>
                    <a:p>
                      <a:pPr algn="ctr" fontAlgn="b"/>
                      <a:r>
                        <a:rPr lang="en-US" sz="1800" b="0" i="0" u="none" strike="noStrike">
                          <a:solidFill>
                            <a:srgbClr val="000000"/>
                          </a:solidFill>
                          <a:effectLst/>
                          <a:latin typeface="Calibri" panose="020F0502020204030204" pitchFamily="34" charset="0"/>
                        </a:rPr>
                        <a:t>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800" b="0" i="0" u="none" strike="noStrike" dirty="0">
                          <a:solidFill>
                            <a:srgbClr val="000000"/>
                          </a:solidFill>
                          <a:effectLst/>
                          <a:latin typeface="Arial" panose="020B0604020202020204" pitchFamily="34" charset="0"/>
                        </a:rPr>
                        <a:t>Metro Central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Arial" panose="020B0604020202020204" pitchFamily="34" charset="0"/>
                        </a:rPr>
                        <a:t>Intshukumo SS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800" b="0" i="0" u="none" strike="noStrike">
                          <a:solidFill>
                            <a:srgbClr val="000000"/>
                          </a:solidFill>
                          <a:effectLst/>
                          <a:latin typeface="Calibri" panose="020F0502020204030204" pitchFamily="34" charset="0"/>
                        </a:rPr>
                        <a:t>Metro South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Oval North SS</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6806499"/>
                  </a:ext>
                </a:extLst>
              </a:tr>
              <a:tr h="372094">
                <a:tc>
                  <a:txBody>
                    <a:bodyPr/>
                    <a:lstStyle/>
                    <a:p>
                      <a:pPr algn="ctr" fontAlgn="b"/>
                      <a:r>
                        <a:rPr lang="en-US" sz="1800" b="0" i="0" u="none" strike="noStrike">
                          <a:solidFill>
                            <a:srgbClr val="000000"/>
                          </a:solidFill>
                          <a:effectLst/>
                          <a:latin typeface="Calibri" panose="020F0502020204030204" pitchFamily="34" charset="0"/>
                        </a:rPr>
                        <a:t>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800" b="0" i="0" u="none" strike="noStrike">
                          <a:solidFill>
                            <a:srgbClr val="000000"/>
                          </a:solidFill>
                          <a:effectLst/>
                          <a:latin typeface="Arial" panose="020B0604020202020204" pitchFamily="34" charset="0"/>
                        </a:rPr>
                        <a:t>Metro Central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Arial" panose="020B0604020202020204" pitchFamily="34" charset="0"/>
                        </a:rPr>
                        <a:t>Oude Molen THS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800" b="0" i="0" u="none" strike="noStrike">
                          <a:solidFill>
                            <a:srgbClr val="000000"/>
                          </a:solidFill>
                          <a:effectLst/>
                          <a:latin typeface="Calibri" panose="020F0502020204030204" pitchFamily="34" charset="0"/>
                        </a:rPr>
                        <a:t>Metro South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Wynberg Boys High</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0561071"/>
                  </a:ext>
                </a:extLst>
              </a:tr>
              <a:tr h="372094">
                <a:tc>
                  <a:txBody>
                    <a:bodyPr/>
                    <a:lstStyle/>
                    <a:p>
                      <a:pPr algn="ctr" fontAlgn="b"/>
                      <a:r>
                        <a:rPr lang="en-US" sz="1800" b="0" i="0" u="none" strike="noStrike">
                          <a:solidFill>
                            <a:srgbClr val="000000"/>
                          </a:solidFill>
                          <a:effectLst/>
                          <a:latin typeface="Calibri" panose="020F0502020204030204" pitchFamily="34" charset="0"/>
                        </a:rPr>
                        <a:t>3</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800" b="0" i="0" u="none" strike="noStrike">
                          <a:solidFill>
                            <a:srgbClr val="000000"/>
                          </a:solidFill>
                          <a:effectLst/>
                          <a:latin typeface="Arial" panose="020B0604020202020204" pitchFamily="34" charset="0"/>
                        </a:rPr>
                        <a:t>Metro Central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Arial" panose="020B0604020202020204" pitchFamily="34" charset="0"/>
                        </a:rPr>
                        <a:t>Spes Bona THS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800" b="0" i="0" u="none" strike="noStrike">
                          <a:solidFill>
                            <a:srgbClr val="000000"/>
                          </a:solidFill>
                          <a:effectLst/>
                          <a:latin typeface="Calibri" panose="020F0502020204030204" pitchFamily="34" charset="0"/>
                        </a:rPr>
                        <a:t>Metro South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Princeton SS</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8760280"/>
                  </a:ext>
                </a:extLst>
              </a:tr>
              <a:tr h="372094">
                <a:tc>
                  <a:txBody>
                    <a:bodyPr/>
                    <a:lstStyle/>
                    <a:p>
                      <a:pPr algn="ctr" fontAlgn="b"/>
                      <a:r>
                        <a:rPr lang="en-US" sz="1800" b="0" i="0" u="none" strike="noStrike">
                          <a:solidFill>
                            <a:srgbClr val="000000"/>
                          </a:solidFill>
                          <a:effectLst/>
                          <a:latin typeface="Calibri" panose="020F0502020204030204" pitchFamily="34" charset="0"/>
                        </a:rPr>
                        <a:t>4</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800" b="0" i="0" u="none" strike="noStrike">
                          <a:solidFill>
                            <a:srgbClr val="000000"/>
                          </a:solidFill>
                          <a:effectLst/>
                          <a:latin typeface="Arial" panose="020B0604020202020204" pitchFamily="34" charset="0"/>
                        </a:rPr>
                        <a:t>Metro East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Arial" panose="020B0604020202020204" pitchFamily="34" charset="0"/>
                        </a:rPr>
                        <a:t>Joe Slovo Engineering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800" b="0" i="0" u="none" strike="noStrike">
                          <a:solidFill>
                            <a:srgbClr val="000000"/>
                          </a:solidFill>
                          <a:effectLst/>
                          <a:latin typeface="Calibri" panose="020F0502020204030204" pitchFamily="34" charset="0"/>
                        </a:rPr>
                        <a:t>Eden - Central Karoo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Beaufort West SS</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2839764"/>
                  </a:ext>
                </a:extLst>
              </a:tr>
              <a:tr h="372094">
                <a:tc>
                  <a:txBody>
                    <a:bodyPr/>
                    <a:lstStyle/>
                    <a:p>
                      <a:pPr algn="ctr" fontAlgn="b"/>
                      <a:r>
                        <a:rPr lang="en-US" sz="1800" b="0" i="0" u="none" strike="noStrike">
                          <a:solidFill>
                            <a:srgbClr val="000000"/>
                          </a:solidFill>
                          <a:effectLst/>
                          <a:latin typeface="Calibri" panose="020F0502020204030204" pitchFamily="34" charset="0"/>
                        </a:rPr>
                        <a:t>5</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800" b="0" i="0" u="none" strike="noStrike">
                          <a:solidFill>
                            <a:srgbClr val="000000"/>
                          </a:solidFill>
                          <a:effectLst/>
                          <a:latin typeface="Arial" panose="020B0604020202020204" pitchFamily="34" charset="0"/>
                        </a:rPr>
                        <a:t>Metro East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Arial" panose="020B0604020202020204" pitchFamily="34" charset="0"/>
                        </a:rPr>
                        <a:t>Kuils River THS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800" b="0" i="0" u="none" strike="noStrike">
                          <a:solidFill>
                            <a:srgbClr val="000000"/>
                          </a:solidFill>
                          <a:effectLst/>
                          <a:latin typeface="Calibri" panose="020F0502020204030204" pitchFamily="34" charset="0"/>
                        </a:rPr>
                        <a:t>Eden - Central Karoo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Langenhoven Gymnasium</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3022746"/>
                  </a:ext>
                </a:extLst>
              </a:tr>
              <a:tr h="372094">
                <a:tc>
                  <a:txBody>
                    <a:bodyPr/>
                    <a:lstStyle/>
                    <a:p>
                      <a:pPr algn="ctr" fontAlgn="b"/>
                      <a:r>
                        <a:rPr lang="en-US" sz="1800" b="0" i="0" u="none" strike="noStrike">
                          <a:solidFill>
                            <a:srgbClr val="000000"/>
                          </a:solidFill>
                          <a:effectLst/>
                          <a:latin typeface="Calibri" panose="020F0502020204030204" pitchFamily="34" charset="0"/>
                        </a:rPr>
                        <a:t>6</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800" b="0" i="0" u="none" strike="noStrike">
                          <a:solidFill>
                            <a:srgbClr val="000000"/>
                          </a:solidFill>
                          <a:effectLst/>
                          <a:latin typeface="Arial" panose="020B0604020202020204" pitchFamily="34" charset="0"/>
                        </a:rPr>
                        <a:t>Metro East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Arial" panose="020B0604020202020204" pitchFamily="34" charset="0"/>
                        </a:rPr>
                        <a:t>Northpine THS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800" b="0" i="0" u="none" strike="noStrike">
                          <a:solidFill>
                            <a:srgbClr val="000000"/>
                          </a:solidFill>
                          <a:effectLst/>
                          <a:latin typeface="Calibri" panose="020F0502020204030204" pitchFamily="34" charset="0"/>
                        </a:rPr>
                        <a:t>Eden - Central Karoo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Morester SS</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3467937"/>
                  </a:ext>
                </a:extLst>
              </a:tr>
              <a:tr h="372094">
                <a:tc>
                  <a:txBody>
                    <a:bodyPr/>
                    <a:lstStyle/>
                    <a:p>
                      <a:pPr algn="ctr" fontAlgn="b"/>
                      <a:r>
                        <a:rPr lang="en-US" sz="1800" b="0" i="0" u="none" strike="noStrike">
                          <a:solidFill>
                            <a:srgbClr val="000000"/>
                          </a:solidFill>
                          <a:effectLst/>
                          <a:latin typeface="Calibri" panose="020F0502020204030204" pitchFamily="34" charset="0"/>
                        </a:rPr>
                        <a:t>7</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800" b="0" i="0" u="none" strike="noStrike">
                          <a:solidFill>
                            <a:srgbClr val="000000"/>
                          </a:solidFill>
                          <a:effectLst/>
                          <a:latin typeface="Arial" panose="020B0604020202020204" pitchFamily="34" charset="0"/>
                        </a:rPr>
                        <a:t>Metro East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Arial" panose="020B0604020202020204" pitchFamily="34" charset="0"/>
                        </a:rPr>
                        <a:t>Sizimisele THS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800" b="0" i="0" u="none" strike="noStrike">
                          <a:solidFill>
                            <a:srgbClr val="000000"/>
                          </a:solidFill>
                          <a:effectLst/>
                          <a:latin typeface="Calibri" panose="020F0502020204030204" pitchFamily="34" charset="0"/>
                        </a:rPr>
                        <a:t>Eden - Central Karoo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Eden THS</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4734749"/>
                  </a:ext>
                </a:extLst>
              </a:tr>
              <a:tr h="372094">
                <a:tc>
                  <a:txBody>
                    <a:bodyPr/>
                    <a:lstStyle/>
                    <a:p>
                      <a:pPr algn="ctr" fontAlgn="b"/>
                      <a:r>
                        <a:rPr lang="en-US" sz="1800" b="0" i="0" u="none" strike="noStrike">
                          <a:solidFill>
                            <a:srgbClr val="000000"/>
                          </a:solidFill>
                          <a:effectLst/>
                          <a:latin typeface="Calibri" panose="020F0502020204030204" pitchFamily="34" charset="0"/>
                        </a:rPr>
                        <a:t>8</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800" b="0" i="0" u="none" strike="noStrike">
                          <a:solidFill>
                            <a:srgbClr val="000000"/>
                          </a:solidFill>
                          <a:effectLst/>
                          <a:latin typeface="Arial" panose="020B0604020202020204" pitchFamily="34" charset="0"/>
                        </a:rPr>
                        <a:t>Metro East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Arial" panose="020B0604020202020204" pitchFamily="34" charset="0"/>
                        </a:rPr>
                        <a:t>Bellville HS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800" b="0" i="0" u="none" strike="noStrike">
                          <a:solidFill>
                            <a:srgbClr val="000000"/>
                          </a:solidFill>
                          <a:effectLst/>
                          <a:latin typeface="Calibri" panose="020F0502020204030204" pitchFamily="34" charset="0"/>
                        </a:rPr>
                        <a:t>Cape Winelands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Drostdy THS</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5001421"/>
                  </a:ext>
                </a:extLst>
              </a:tr>
              <a:tr h="372094">
                <a:tc>
                  <a:txBody>
                    <a:bodyPr/>
                    <a:lstStyle/>
                    <a:p>
                      <a:pPr algn="ctr" fontAlgn="b"/>
                      <a:r>
                        <a:rPr lang="en-US" sz="1800" b="0" i="0" u="none" strike="noStrike">
                          <a:solidFill>
                            <a:srgbClr val="000000"/>
                          </a:solidFill>
                          <a:effectLst/>
                          <a:latin typeface="Calibri" panose="020F0502020204030204" pitchFamily="34" charset="0"/>
                        </a:rPr>
                        <a:t>9</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800" b="0" i="0" u="none" strike="noStrike">
                          <a:solidFill>
                            <a:srgbClr val="000000"/>
                          </a:solidFill>
                          <a:effectLst/>
                          <a:latin typeface="Arial" panose="020B0604020202020204" pitchFamily="34" charset="0"/>
                        </a:rPr>
                        <a:t>Metro East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Arial" panose="020B0604020202020204" pitchFamily="34" charset="0"/>
                        </a:rPr>
                        <a:t>Bellville THS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800" b="0" i="0" u="none" strike="noStrike">
                          <a:solidFill>
                            <a:srgbClr val="000000"/>
                          </a:solidFill>
                          <a:effectLst/>
                          <a:latin typeface="Calibri" panose="020F0502020204030204" pitchFamily="34" charset="0"/>
                        </a:rPr>
                        <a:t>Cape Winelands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Esselenpark SS</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1356439"/>
                  </a:ext>
                </a:extLst>
              </a:tr>
              <a:tr h="372094">
                <a:tc>
                  <a:txBody>
                    <a:bodyPr/>
                    <a:lstStyle/>
                    <a:p>
                      <a:pPr algn="ctr" fontAlgn="b"/>
                      <a:r>
                        <a:rPr lang="en-US" sz="1800" b="0" i="0" u="none" strike="noStrike">
                          <a:solidFill>
                            <a:srgbClr val="000000"/>
                          </a:solidFill>
                          <a:effectLst/>
                          <a:latin typeface="Calibri" panose="020F0502020204030204" pitchFamily="34" charset="0"/>
                        </a:rPr>
                        <a:t>10</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800" b="0" i="0" u="none" strike="noStrike">
                          <a:solidFill>
                            <a:srgbClr val="000000"/>
                          </a:solidFill>
                          <a:effectLst/>
                          <a:latin typeface="Arial" panose="020B0604020202020204" pitchFamily="34" charset="0"/>
                        </a:rPr>
                        <a:t>Metro North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Arial" panose="020B0604020202020204" pitchFamily="34" charset="0"/>
                        </a:rPr>
                        <a:t>Delft THS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800" b="0" i="0" u="none" strike="noStrike">
                          <a:solidFill>
                            <a:srgbClr val="000000"/>
                          </a:solidFill>
                          <a:effectLst/>
                          <a:latin typeface="Calibri" panose="020F0502020204030204" pitchFamily="34" charset="0"/>
                        </a:rPr>
                        <a:t>Cape Winelands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Labori THS</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0791661"/>
                  </a:ext>
                </a:extLst>
              </a:tr>
              <a:tr h="372094">
                <a:tc>
                  <a:txBody>
                    <a:bodyPr/>
                    <a:lstStyle/>
                    <a:p>
                      <a:pPr algn="ctr" fontAlgn="b"/>
                      <a:r>
                        <a:rPr lang="en-US" sz="1800" b="0" i="0" u="none" strike="noStrike">
                          <a:solidFill>
                            <a:srgbClr val="000000"/>
                          </a:solidFill>
                          <a:effectLst/>
                          <a:latin typeface="Calibri" panose="020F0502020204030204" pitchFamily="34" charset="0"/>
                        </a:rPr>
                        <a:t>11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800" b="0" i="0" u="none" strike="noStrike">
                          <a:solidFill>
                            <a:srgbClr val="000000"/>
                          </a:solidFill>
                          <a:effectLst/>
                          <a:latin typeface="Arial" panose="020B0604020202020204" pitchFamily="34" charset="0"/>
                        </a:rPr>
                        <a:t>Metro North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Arial" panose="020B0604020202020204" pitchFamily="34" charset="0"/>
                        </a:rPr>
                        <a:t>Kasselsvlei Comp HS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800" b="0" i="0" u="none" strike="noStrike">
                          <a:solidFill>
                            <a:srgbClr val="000000"/>
                          </a:solidFill>
                          <a:effectLst/>
                          <a:latin typeface="Calibri" panose="020F0502020204030204" pitchFamily="34" charset="0"/>
                        </a:rPr>
                        <a:t>Cape Winelands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Jakes Gerwel THS</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3400399"/>
                  </a:ext>
                </a:extLst>
              </a:tr>
              <a:tr h="372094">
                <a:tc>
                  <a:txBody>
                    <a:bodyPr/>
                    <a:lstStyle/>
                    <a:p>
                      <a:pPr algn="ctr" fontAlgn="b"/>
                      <a:r>
                        <a:rPr lang="en-US" sz="1800" b="0" i="0" u="none" strike="noStrike">
                          <a:solidFill>
                            <a:srgbClr val="000000"/>
                          </a:solidFill>
                          <a:effectLst/>
                          <a:latin typeface="Calibri" panose="020F0502020204030204" pitchFamily="34" charset="0"/>
                        </a:rPr>
                        <a:t>12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800" b="0" i="0" u="none" strike="noStrike">
                          <a:solidFill>
                            <a:srgbClr val="000000"/>
                          </a:solidFill>
                          <a:effectLst/>
                          <a:latin typeface="Arial" panose="020B0604020202020204" pitchFamily="34" charset="0"/>
                        </a:rPr>
                        <a:t>Metro North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Arial" panose="020B0604020202020204" pitchFamily="34" charset="0"/>
                        </a:rPr>
                        <a:t>Proteus THS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800" b="0" i="0" u="none" strike="noStrike">
                          <a:solidFill>
                            <a:srgbClr val="000000"/>
                          </a:solidFill>
                          <a:effectLst/>
                          <a:latin typeface="Calibri" panose="020F0502020204030204" pitchFamily="34" charset="0"/>
                        </a:rPr>
                        <a:t>Overberg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Groenberg SS</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5164424"/>
                  </a:ext>
                </a:extLst>
              </a:tr>
              <a:tr h="372094">
                <a:tc>
                  <a:txBody>
                    <a:bodyPr/>
                    <a:lstStyle/>
                    <a:p>
                      <a:pPr algn="ctr" fontAlgn="b"/>
                      <a:r>
                        <a:rPr lang="en-US" sz="1800" b="0" i="0" u="none" strike="noStrike">
                          <a:solidFill>
                            <a:srgbClr val="000000"/>
                          </a:solidFill>
                          <a:effectLst/>
                          <a:latin typeface="Calibri" panose="020F0502020204030204" pitchFamily="34" charset="0"/>
                        </a:rPr>
                        <a:t>13</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800" b="0" i="0" u="none" strike="noStrike">
                          <a:solidFill>
                            <a:srgbClr val="000000"/>
                          </a:solidFill>
                          <a:effectLst/>
                          <a:latin typeface="Calibri" panose="020F0502020204030204" pitchFamily="34" charset="0"/>
                        </a:rPr>
                        <a:t>Metro North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St. Andrew's THS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800" b="0" i="0" u="none" strike="noStrike">
                          <a:solidFill>
                            <a:srgbClr val="000000"/>
                          </a:solidFill>
                          <a:effectLst/>
                          <a:latin typeface="Calibri" panose="020F0502020204030204" pitchFamily="34" charset="0"/>
                        </a:rPr>
                        <a:t>West Coast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Weston SS</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5423991"/>
                  </a:ext>
                </a:extLst>
              </a:tr>
            </a:tbl>
          </a:graphicData>
        </a:graphic>
      </p:graphicFrame>
    </p:spTree>
    <p:extLst>
      <p:ext uri="{BB962C8B-B14F-4D97-AF65-F5344CB8AC3E}">
        <p14:creationId xmlns:p14="http://schemas.microsoft.com/office/powerpoint/2010/main" val="3492208717"/>
      </p:ext>
    </p:extLst>
  </p:cSld>
  <p:clrMapOvr>
    <a:masterClrMapping/>
  </p:clrMapOvr>
  <mc:AlternateContent xmlns:mc="http://schemas.openxmlformats.org/markup-compatibility/2006" xmlns:p14="http://schemas.microsoft.com/office/powerpoint/2010/main">
    <mc:Choice Requires="p14">
      <p:transition spd="slow" p14:dur="2000" advTm="246"/>
    </mc:Choice>
    <mc:Fallback xmlns="">
      <p:transition spd="slow" advTm="246"/>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6387" y="-1380613"/>
            <a:ext cx="9144000" cy="2387600"/>
          </a:xfrm>
        </p:spPr>
        <p:txBody>
          <a:bodyPr>
            <a:normAutofit/>
          </a:bodyPr>
          <a:lstStyle/>
          <a:p>
            <a:r>
              <a:rPr lang="en-US" sz="4400" u="sng" dirty="0">
                <a:solidFill>
                  <a:schemeClr val="accent1">
                    <a:lumMod val="75000"/>
                  </a:schemeClr>
                </a:solidFill>
              </a:rPr>
              <a:t>What is a School of Skills (SoS?</a:t>
            </a:r>
          </a:p>
        </p:txBody>
      </p:sp>
      <p:sp>
        <p:nvSpPr>
          <p:cNvPr id="3" name="Subtitle 2"/>
          <p:cNvSpPr>
            <a:spLocks noGrp="1"/>
          </p:cNvSpPr>
          <p:nvPr>
            <p:ph type="subTitle" idx="1"/>
          </p:nvPr>
        </p:nvSpPr>
        <p:spPr>
          <a:xfrm>
            <a:off x="1013928" y="1006987"/>
            <a:ext cx="10323082" cy="4223691"/>
          </a:xfrm>
        </p:spPr>
        <p:txBody>
          <a:bodyPr>
            <a:noAutofit/>
          </a:bodyPr>
          <a:lstStyle/>
          <a:p>
            <a:pPr marL="342900" indent="-342900" algn="l">
              <a:buFont typeface="Wingdings" panose="05000000000000000000" pitchFamily="2" charset="2"/>
              <a:buChar char="q"/>
            </a:pPr>
            <a:r>
              <a:rPr lang="en-US" dirty="0"/>
              <a:t>Learners who are unable to cope with the curriculum offered at public ordinary schools and who need an alternative adapted curriculum, are enrolled at a School of Skills.</a:t>
            </a:r>
          </a:p>
          <a:p>
            <a:pPr marL="342900" indent="-342900" algn="l">
              <a:buFont typeface="Wingdings" panose="05000000000000000000" pitchFamily="2" charset="2"/>
              <a:buChar char="q"/>
            </a:pPr>
            <a:r>
              <a:rPr lang="en-US" dirty="0"/>
              <a:t>In the Western Cape, the Schools of Skill are special schools.</a:t>
            </a:r>
          </a:p>
          <a:p>
            <a:pPr marL="342900" indent="-342900" algn="l">
              <a:buFont typeface="Wingdings" panose="05000000000000000000" pitchFamily="2" charset="2"/>
              <a:buChar char="q"/>
            </a:pPr>
            <a:r>
              <a:rPr lang="en-US" dirty="0"/>
              <a:t>They offer a learning pathway that equips learners with the relevant skills to join the world of work.</a:t>
            </a:r>
          </a:p>
          <a:p>
            <a:pPr marL="342900" indent="-342900" algn="l">
              <a:buFont typeface="Wingdings" panose="05000000000000000000" pitchFamily="2" charset="2"/>
              <a:buChar char="q"/>
            </a:pPr>
            <a:r>
              <a:rPr lang="en-US" dirty="0"/>
              <a:t>Schools are encouraged to have a 4</a:t>
            </a:r>
            <a:r>
              <a:rPr lang="en-US" baseline="30000" dirty="0"/>
              <a:t>th</a:t>
            </a:r>
            <a:r>
              <a:rPr lang="en-US" dirty="0"/>
              <a:t> year school-to-work programme.</a:t>
            </a:r>
          </a:p>
          <a:p>
            <a:pPr marL="342900" indent="-342900" algn="l">
              <a:buFont typeface="Wingdings" panose="05000000000000000000" pitchFamily="2" charset="2"/>
              <a:buChar char="q"/>
            </a:pPr>
            <a:r>
              <a:rPr lang="en-US" dirty="0"/>
              <a:t>They establish links with industry and place learners with host companies for workplace exposure in the hope that they will offer learners full-time employment upon completing their programme.</a:t>
            </a:r>
          </a:p>
        </p:txBody>
      </p:sp>
      <p:sp>
        <p:nvSpPr>
          <p:cNvPr id="4" name="TextBox 3">
            <a:extLst>
              <a:ext uri="{FF2B5EF4-FFF2-40B4-BE49-F238E27FC236}">
                <a16:creationId xmlns:a16="http://schemas.microsoft.com/office/drawing/2014/main" id="{501E1231-54B3-1872-0343-C38F1D4C49BD}"/>
              </a:ext>
            </a:extLst>
          </p:cNvPr>
          <p:cNvSpPr txBox="1"/>
          <p:nvPr/>
        </p:nvSpPr>
        <p:spPr>
          <a:xfrm>
            <a:off x="1968285" y="5579389"/>
            <a:ext cx="9144000" cy="891153"/>
          </a:xfrm>
          <a:prstGeom prst="rect">
            <a:avLst/>
          </a:prstGeom>
          <a:noFill/>
        </p:spPr>
        <p:txBody>
          <a:bodyPr wrap="square" rtlCol="0">
            <a:spAutoFit/>
          </a:bodyPr>
          <a:lstStyle/>
          <a:p>
            <a:pPr algn="l"/>
            <a:endParaRPr lang="en-US" sz="1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780D58F-2C6F-F0BC-81E0-84DE0A3AAB73}"/>
              </a:ext>
            </a:extLst>
          </p:cNvPr>
          <p:cNvSpPr txBox="1"/>
          <p:nvPr/>
        </p:nvSpPr>
        <p:spPr>
          <a:xfrm>
            <a:off x="2100021" y="5230677"/>
            <a:ext cx="9562454" cy="1477328"/>
          </a:xfrm>
          <a:prstGeom prst="rect">
            <a:avLst/>
          </a:prstGeom>
          <a:noFill/>
        </p:spPr>
        <p:txBody>
          <a:bodyPr wrap="square" rtlCol="0">
            <a:spAutoFit/>
          </a:bodyPr>
          <a:lstStyle/>
          <a:p>
            <a:r>
              <a:rPr lang="en-US" sz="1800" dirty="0">
                <a:effectLst/>
                <a:latin typeface="Century Gothic" panose="020B0502020202020204" pitchFamily="34" charset="0"/>
                <a:ea typeface="Calibri" panose="020F0502020204030204" pitchFamily="34" charset="0"/>
              </a:rPr>
              <a:t> </a:t>
            </a:r>
            <a:endParaRPr lang="en-US" sz="1800" dirty="0">
              <a:solidFill>
                <a:srgbClr val="00B050"/>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US" sz="1800" b="1" i="1" dirty="0">
                <a:solidFill>
                  <a:srgbClr val="00B050"/>
                </a:solidFill>
                <a:effectLst/>
                <a:latin typeface="Century Gothic" panose="020B0502020202020204" pitchFamily="34" charset="0"/>
                <a:ea typeface="Times New Roman" panose="02020603050405020304" pitchFamily="18" charset="0"/>
              </a:rPr>
              <a:t>We need industry to open their doors for School of Skills learners to do job-shadowing and gain workplace exposure.</a:t>
            </a:r>
            <a:endParaRPr lang="en-US" sz="1800" b="1" i="1" dirty="0">
              <a:solidFill>
                <a:srgbClr val="00B050"/>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US" sz="1800" b="1" i="1" dirty="0">
                <a:solidFill>
                  <a:srgbClr val="00B050"/>
                </a:solidFill>
                <a:effectLst/>
                <a:latin typeface="Century Gothic" panose="020B0502020202020204" pitchFamily="34" charset="0"/>
                <a:ea typeface="Times New Roman" panose="02020603050405020304" pitchFamily="18" charset="0"/>
              </a:rPr>
              <a:t>We also need companies to link with our schools and provide job opportunities to our learners.</a:t>
            </a:r>
            <a:endParaRPr lang="en-US" sz="1800" b="1" i="1" dirty="0">
              <a:solidFill>
                <a:srgbClr val="00B050"/>
              </a:solidFill>
              <a:effectLst/>
              <a:latin typeface="Calibri" panose="020F0502020204030204" pitchFamily="34" charset="0"/>
              <a:ea typeface="Calibri" panose="020F0502020204030204" pitchFamily="34" charset="0"/>
            </a:endParaRPr>
          </a:p>
        </p:txBody>
      </p:sp>
    </p:spTree>
    <p:custDataLst>
      <p:tags r:id="rId1"/>
    </p:custDataLst>
    <p:extLst>
      <p:ext uri="{BB962C8B-B14F-4D97-AF65-F5344CB8AC3E}">
        <p14:creationId xmlns:p14="http://schemas.microsoft.com/office/powerpoint/2010/main" val="1344519607"/>
      </p:ext>
    </p:extLst>
  </p:cSld>
  <p:clrMapOvr>
    <a:masterClrMapping/>
  </p:clrMapOvr>
  <mc:AlternateContent xmlns:mc="http://schemas.openxmlformats.org/markup-compatibility/2006" xmlns:p14="http://schemas.microsoft.com/office/powerpoint/2010/main">
    <mc:Choice Requires="p14">
      <p:transition spd="slow" p14:dur="2000" advTm="538"/>
    </mc:Choice>
    <mc:Fallback xmlns="">
      <p:transition spd="slow" advTm="5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Times New Roman" panose="02020603050405020304" pitchFamily="18" charset="0"/>
                <a:cs typeface="Times New Roman" panose="02020603050405020304" pitchFamily="18" charset="0"/>
              </a:rPr>
              <a:t>Schools of Skill in the Western Cape .</a:t>
            </a:r>
          </a:p>
        </p:txBody>
      </p:sp>
      <p:sp>
        <p:nvSpPr>
          <p:cNvPr id="3" name="Subtitle 2"/>
          <p:cNvSpPr>
            <a:spLocks noGrp="1"/>
          </p:cNvSpPr>
          <p:nvPr>
            <p:ph type="subTitle" idx="1"/>
          </p:nvPr>
        </p:nvSpPr>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28131058"/>
              </p:ext>
            </p:extLst>
          </p:nvPr>
        </p:nvGraphicFramePr>
        <p:xfrm>
          <a:off x="191953" y="1139991"/>
          <a:ext cx="8749334" cy="5154051"/>
        </p:xfrm>
        <a:graphic>
          <a:graphicData uri="http://schemas.openxmlformats.org/drawingml/2006/table">
            <a:tbl>
              <a:tblPr firstRow="1" bandRow="1">
                <a:tableStyleId>{5C22544A-7EE6-4342-B048-85BDC9FD1C3A}</a:tableStyleId>
              </a:tblPr>
              <a:tblGrid>
                <a:gridCol w="2119046">
                  <a:extLst>
                    <a:ext uri="{9D8B030D-6E8A-4147-A177-3AD203B41FA5}">
                      <a16:colId xmlns:a16="http://schemas.microsoft.com/office/drawing/2014/main" val="20000"/>
                    </a:ext>
                  </a:extLst>
                </a:gridCol>
                <a:gridCol w="2286615">
                  <a:extLst>
                    <a:ext uri="{9D8B030D-6E8A-4147-A177-3AD203B41FA5}">
                      <a16:colId xmlns:a16="http://schemas.microsoft.com/office/drawing/2014/main" val="20001"/>
                    </a:ext>
                  </a:extLst>
                </a:gridCol>
                <a:gridCol w="2396931">
                  <a:extLst>
                    <a:ext uri="{9D8B030D-6E8A-4147-A177-3AD203B41FA5}">
                      <a16:colId xmlns:a16="http://schemas.microsoft.com/office/drawing/2014/main" val="20002"/>
                    </a:ext>
                  </a:extLst>
                </a:gridCol>
                <a:gridCol w="1946742">
                  <a:extLst>
                    <a:ext uri="{9D8B030D-6E8A-4147-A177-3AD203B41FA5}">
                      <a16:colId xmlns:a16="http://schemas.microsoft.com/office/drawing/2014/main" val="20003"/>
                    </a:ext>
                  </a:extLst>
                </a:gridCol>
              </a:tblGrid>
              <a:tr h="11009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Times New Roman" panose="02020603050405020304" pitchFamily="18" charset="0"/>
                          <a:cs typeface="Times New Roman" panose="02020603050405020304" pitchFamily="18" charset="0"/>
                        </a:rPr>
                        <a:t>Metro South</a:t>
                      </a:r>
                    </a:p>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Times New Roman" panose="02020603050405020304" pitchFamily="18" charset="0"/>
                          <a:cs typeface="Times New Roman" panose="02020603050405020304" pitchFamily="18" charset="0"/>
                        </a:rPr>
                        <a:t>Metro Central</a:t>
                      </a:r>
                    </a:p>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Times New Roman" panose="02020603050405020304" pitchFamily="18" charset="0"/>
                          <a:cs typeface="Times New Roman" panose="02020603050405020304" pitchFamily="18" charset="0"/>
                        </a:rPr>
                        <a:t>Metro East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a:solidFill>
                          <a:srgbClr val="000000"/>
                        </a:solidFill>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Times New Roman" panose="02020603050405020304" pitchFamily="18" charset="0"/>
                          <a:cs typeface="Times New Roman" panose="02020603050405020304" pitchFamily="18" charset="0"/>
                        </a:rPr>
                        <a:t>Metro North</a:t>
                      </a:r>
                    </a:p>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3965331">
                <a:tc>
                  <a:txBody>
                    <a:bodyPr/>
                    <a:lstStyle/>
                    <a:p>
                      <a:pPr marL="342900" lvl="0" indent="-342900">
                        <a:buFont typeface="Arial"/>
                        <a:buChar char="•"/>
                      </a:pPr>
                      <a:r>
                        <a:rPr lang="en-US" sz="2400" b="1" u="sng" dirty="0">
                          <a:latin typeface="Times New Roman" panose="02020603050405020304" pitchFamily="18" charset="0"/>
                          <a:cs typeface="Times New Roman" panose="02020603050405020304" pitchFamily="18" charset="0"/>
                        </a:rPr>
                        <a:t>Cafda</a:t>
                      </a:r>
                    </a:p>
                    <a:p>
                      <a:pPr marL="0" lvl="0" indent="0">
                        <a:buFont typeface="Arial"/>
                        <a:buNone/>
                      </a:pPr>
                      <a:r>
                        <a:rPr lang="en-US" sz="2000" b="1" dirty="0">
                          <a:latin typeface="Times New Roman" panose="02020603050405020304" pitchFamily="18" charset="0"/>
                          <a:cs typeface="Times New Roman" panose="02020603050405020304" pitchFamily="18" charset="0"/>
                        </a:rPr>
                        <a:t>(Retreat)</a:t>
                      </a:r>
                    </a:p>
                    <a:p>
                      <a:pPr lvl="0"/>
                      <a:endParaRPr lang="en-US" sz="2400" b="1" dirty="0">
                        <a:latin typeface="Times New Roman" panose="02020603050405020304" pitchFamily="18" charset="0"/>
                        <a:cs typeface="Times New Roman" panose="02020603050405020304" pitchFamily="18" charset="0"/>
                      </a:endParaRPr>
                    </a:p>
                    <a:p>
                      <a:pPr marL="342900" lvl="0" indent="-342900">
                        <a:buFont typeface="Arial"/>
                        <a:buChar char="•"/>
                      </a:pPr>
                      <a:r>
                        <a:rPr lang="en-US" sz="2400" b="1" u="sng" dirty="0">
                          <a:latin typeface="Times New Roman" panose="02020603050405020304" pitchFamily="18" charset="0"/>
                          <a:cs typeface="Times New Roman" panose="02020603050405020304" pitchFamily="18" charset="0"/>
                        </a:rPr>
                        <a:t>Mitchell’s Plain</a:t>
                      </a:r>
                    </a:p>
                    <a:p>
                      <a:endParaRPr lang="en-US" sz="20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342900" lvl="0" indent="-342900">
                        <a:buFont typeface="Arial"/>
                        <a:buChar char="•"/>
                      </a:pPr>
                      <a:r>
                        <a:rPr lang="en-US" sz="2400" b="1" u="sng" dirty="0">
                          <a:latin typeface="Times New Roman" panose="02020603050405020304" pitchFamily="18" charset="0"/>
                          <a:cs typeface="Times New Roman" panose="02020603050405020304" pitchFamily="18" charset="0"/>
                        </a:rPr>
                        <a:t>Batavia</a:t>
                      </a:r>
                      <a:r>
                        <a:rPr lang="en-US" sz="2400" b="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(Lansdowne)</a:t>
                      </a:r>
                    </a:p>
                    <a:p>
                      <a:pPr lvl="0"/>
                      <a:endParaRPr lang="en-US" sz="2400" b="1" dirty="0">
                        <a:latin typeface="Times New Roman" panose="02020603050405020304" pitchFamily="18" charset="0"/>
                        <a:cs typeface="Times New Roman" panose="02020603050405020304" pitchFamily="18" charset="0"/>
                      </a:endParaRPr>
                    </a:p>
                    <a:p>
                      <a:pPr marL="342900" lvl="0" indent="-342900">
                        <a:buFont typeface="Arial"/>
                        <a:buChar char="•"/>
                      </a:pPr>
                      <a:r>
                        <a:rPr lang="en-US" sz="2400" b="1" u="sng" dirty="0">
                          <a:latin typeface="Times New Roman" panose="02020603050405020304" pitchFamily="18" charset="0"/>
                          <a:cs typeface="Times New Roman" panose="02020603050405020304" pitchFamily="18" charset="0"/>
                        </a:rPr>
                        <a:t>Siviwe</a:t>
                      </a:r>
                      <a:r>
                        <a:rPr lang="en-US" sz="2400" b="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(Gugulethu)</a:t>
                      </a:r>
                    </a:p>
                    <a:p>
                      <a:pPr marL="342900" lvl="0" indent="-342900">
                        <a:buFont typeface="Arial"/>
                        <a:buChar char="•"/>
                      </a:pPr>
                      <a:endParaRPr lang="en-US" sz="2000" b="1" dirty="0">
                        <a:latin typeface="Times New Roman" panose="02020603050405020304" pitchFamily="18" charset="0"/>
                        <a:cs typeface="Times New Roman" panose="02020603050405020304" pitchFamily="18" charset="0"/>
                      </a:endParaRPr>
                    </a:p>
                    <a:p>
                      <a:pPr marL="342900" lvl="0" indent="-342900">
                        <a:buFont typeface="Arial"/>
                        <a:buChar char="•"/>
                      </a:pPr>
                      <a:r>
                        <a:rPr lang="en-US" sz="2400" b="1" dirty="0">
                          <a:latin typeface="Times New Roman" panose="02020603050405020304" pitchFamily="18" charset="0"/>
                          <a:cs typeface="Times New Roman" panose="02020603050405020304" pitchFamily="18" charset="0"/>
                        </a:rPr>
                        <a:t>Silverstream </a:t>
                      </a:r>
                    </a:p>
                    <a:p>
                      <a:pPr marL="0" lvl="0" indent="0">
                        <a:buFont typeface="Arial"/>
                        <a:buNone/>
                      </a:pPr>
                      <a:r>
                        <a:rPr lang="en-US" sz="2000" b="1" dirty="0">
                          <a:latin typeface="Times New Roman" panose="02020603050405020304" pitchFamily="18" charset="0"/>
                          <a:cs typeface="Times New Roman" panose="02020603050405020304" pitchFamily="18" charset="0"/>
                        </a:rPr>
                        <a:t>      (Manenberg)</a:t>
                      </a:r>
                    </a:p>
                    <a:p>
                      <a:endParaRPr lang="en-US" sz="20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B4E3"/>
                    </a:solidFill>
                  </a:tcPr>
                </a:tc>
                <a:tc>
                  <a:txBody>
                    <a:bodyPr/>
                    <a:lstStyle/>
                    <a:p>
                      <a:pPr marL="342900" lvl="0" indent="-342900">
                        <a:buFont typeface="Arial"/>
                        <a:buChar char="•"/>
                      </a:pPr>
                      <a:r>
                        <a:rPr lang="en-US" sz="2400" b="1" u="sng" dirty="0">
                          <a:latin typeface="Times New Roman" panose="02020603050405020304" pitchFamily="18" charset="0"/>
                          <a:cs typeface="Times New Roman" panose="02020603050405020304" pitchFamily="18" charset="0"/>
                        </a:rPr>
                        <a:t>Axios </a:t>
                      </a:r>
                    </a:p>
                    <a:p>
                      <a:pPr marL="0" lvl="0" indent="0">
                        <a:buFont typeface="Arial"/>
                        <a:buNone/>
                      </a:pPr>
                      <a:r>
                        <a:rPr lang="en-US" sz="2400" b="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(Faure)</a:t>
                      </a:r>
                    </a:p>
                    <a:p>
                      <a:pPr marL="342900" lvl="0" indent="-342900">
                        <a:buFont typeface="Arial"/>
                        <a:buChar char="•"/>
                      </a:pPr>
                      <a:r>
                        <a:rPr lang="en-US" sz="2400" b="1" u="sng" dirty="0">
                          <a:latin typeface="Times New Roman" panose="02020603050405020304" pitchFamily="18" charset="0"/>
                          <a:cs typeface="Times New Roman" panose="02020603050405020304" pitchFamily="18" charset="0"/>
                        </a:rPr>
                        <a:t>Lathitha</a:t>
                      </a:r>
                      <a:r>
                        <a:rPr lang="en-US" sz="2400" b="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(Khayelitsha)</a:t>
                      </a:r>
                    </a:p>
                    <a:p>
                      <a:pPr marL="342900" lvl="0" indent="-342900">
                        <a:buFont typeface="Arial"/>
                        <a:buChar char="•"/>
                      </a:pPr>
                      <a:r>
                        <a:rPr lang="en-US" sz="2400" b="1" u="sng" dirty="0">
                          <a:latin typeface="Times New Roman" panose="02020603050405020304" pitchFamily="18" charset="0"/>
                          <a:cs typeface="Times New Roman" panose="02020603050405020304" pitchFamily="18" charset="0"/>
                        </a:rPr>
                        <a:t>Westcliff</a:t>
                      </a:r>
                      <a:r>
                        <a:rPr lang="en-US" sz="2400" b="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(Bellville)  </a:t>
                      </a:r>
                    </a:p>
                    <a:p>
                      <a:pPr marL="342900" lvl="0" indent="-342900">
                        <a:buFont typeface="Arial"/>
                        <a:buChar char="•"/>
                      </a:pPr>
                      <a:r>
                        <a:rPr lang="en-US" sz="2400" b="1" u="sng" dirty="0">
                          <a:latin typeface="Times New Roman" panose="02020603050405020304" pitchFamily="18" charset="0"/>
                          <a:cs typeface="Times New Roman" panose="02020603050405020304" pitchFamily="18" charset="0"/>
                        </a:rPr>
                        <a:t>Bet-El</a:t>
                      </a:r>
                      <a:r>
                        <a:rPr lang="en-US" sz="2400" b="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(Kuilsriver)</a:t>
                      </a:r>
                    </a:p>
                    <a:p>
                      <a:pPr marL="0" lvl="0" indent="0">
                        <a:buFont typeface="Arial"/>
                        <a:buNone/>
                      </a:pPr>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342900" lvl="0" indent="-342900">
                        <a:buFont typeface="Arial"/>
                        <a:buChar char="•"/>
                      </a:pPr>
                      <a:r>
                        <a:rPr lang="en-US" sz="2400" b="1" u="sng" dirty="0">
                          <a:latin typeface="Times New Roman" panose="02020603050405020304" pitchFamily="18" charset="0"/>
                          <a:cs typeface="Times New Roman" panose="02020603050405020304" pitchFamily="18" charset="0"/>
                        </a:rPr>
                        <a:t>De Grendel </a:t>
                      </a:r>
                      <a:r>
                        <a:rPr lang="en-US" sz="2000" b="1" dirty="0">
                          <a:latin typeface="Times New Roman" panose="02020603050405020304" pitchFamily="18" charset="0"/>
                          <a:cs typeface="Times New Roman" panose="02020603050405020304" pitchFamily="18" charset="0"/>
                        </a:rPr>
                        <a:t>(Milnerton)</a:t>
                      </a:r>
                    </a:p>
                    <a:p>
                      <a:pPr marL="342900" lvl="0" indent="-342900">
                        <a:buFont typeface="Arial"/>
                        <a:buChar char="•"/>
                      </a:pPr>
                      <a:r>
                        <a:rPr lang="en-US" sz="2400" b="1" u="sng" dirty="0">
                          <a:latin typeface="Times New Roman" panose="02020603050405020304" pitchFamily="18" charset="0"/>
                          <a:cs typeface="Times New Roman" panose="02020603050405020304" pitchFamily="18" charset="0"/>
                        </a:rPr>
                        <a:t>Bishops</a:t>
                      </a:r>
                      <a:r>
                        <a:rPr lang="en-US" sz="2400" b="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(Bishop Lavis)</a:t>
                      </a:r>
                    </a:p>
                    <a:p>
                      <a:pPr marL="342900" lvl="0" indent="-342900">
                        <a:buFont typeface="Arial"/>
                        <a:buChar char="•"/>
                      </a:pPr>
                      <a:r>
                        <a:rPr lang="en-US" sz="2400" b="1" u="sng" dirty="0">
                          <a:latin typeface="Times New Roman" panose="02020603050405020304" pitchFamily="18" charset="0"/>
                          <a:cs typeface="Times New Roman" panose="02020603050405020304" pitchFamily="18" charset="0"/>
                        </a:rPr>
                        <a:t>Florida</a:t>
                      </a:r>
                      <a:r>
                        <a:rPr lang="en-US" sz="2400" b="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Ruyterwacht</a:t>
                      </a:r>
                    </a:p>
                    <a:p>
                      <a:pPr marL="342900" lvl="0" indent="-342900">
                        <a:buFont typeface="Arial"/>
                        <a:buChar char="•"/>
                      </a:pPr>
                      <a:r>
                        <a:rPr lang="en-US" sz="2400" b="1" u="sng" dirty="0">
                          <a:latin typeface="Times New Roman" panose="02020603050405020304" pitchFamily="18" charset="0"/>
                          <a:cs typeface="Times New Roman" panose="02020603050405020304" pitchFamily="18" charset="0"/>
                        </a:rPr>
                        <a:t>Atlantis </a:t>
                      </a:r>
                    </a:p>
                    <a:p>
                      <a:endParaRPr lang="en-US" sz="20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44091354"/>
      </p:ext>
    </p:extLst>
  </p:cSld>
  <p:clrMapOvr>
    <a:masterClrMapping/>
  </p:clrMapOvr>
  <mc:AlternateContent xmlns:mc="http://schemas.openxmlformats.org/markup-compatibility/2006" xmlns:p14="http://schemas.microsoft.com/office/powerpoint/2010/main">
    <mc:Choice Requires="p14">
      <p:transition spd="slow" p14:dur="2000" advTm="190"/>
    </mc:Choice>
    <mc:Fallback xmlns="">
      <p:transition spd="slow" advTm="19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Schools of Skill in the Western Cape (continued)</a:t>
            </a:r>
          </a:p>
        </p:txBody>
      </p:sp>
      <p:sp>
        <p:nvSpPr>
          <p:cNvPr id="3" name="Subtitle 2"/>
          <p:cNvSpPr>
            <a:spLocks noGrp="1"/>
          </p:cNvSpPr>
          <p:nvPr>
            <p:ph type="subTitle" idx="1"/>
          </p:nvPr>
        </p:nvSpPr>
        <p:spPr/>
        <p:txBody>
          <a:bodyPr/>
          <a:lstStyle/>
          <a:p>
            <a:endParaRPr lang="en-US" dirty="0"/>
          </a:p>
        </p:txBody>
      </p:sp>
      <p:graphicFrame>
        <p:nvGraphicFramePr>
          <p:cNvPr id="4" name="Table 3"/>
          <p:cNvGraphicFramePr>
            <a:graphicFrameLocks noGrp="1"/>
          </p:cNvGraphicFramePr>
          <p:nvPr/>
        </p:nvGraphicFramePr>
        <p:xfrm>
          <a:off x="1819276" y="1266826"/>
          <a:ext cx="8670924" cy="5276593"/>
        </p:xfrm>
        <a:graphic>
          <a:graphicData uri="http://schemas.openxmlformats.org/drawingml/2006/table">
            <a:tbl>
              <a:tblPr firstRow="1" bandRow="1">
                <a:tableStyleId>{5C22544A-7EE6-4342-B048-85BDC9FD1C3A}</a:tableStyleId>
              </a:tblPr>
              <a:tblGrid>
                <a:gridCol w="2384424">
                  <a:extLst>
                    <a:ext uri="{9D8B030D-6E8A-4147-A177-3AD203B41FA5}">
                      <a16:colId xmlns:a16="http://schemas.microsoft.com/office/drawing/2014/main" val="20000"/>
                    </a:ext>
                  </a:extLst>
                </a:gridCol>
                <a:gridCol w="2309743">
                  <a:extLst>
                    <a:ext uri="{9D8B030D-6E8A-4147-A177-3AD203B41FA5}">
                      <a16:colId xmlns:a16="http://schemas.microsoft.com/office/drawing/2014/main" val="20001"/>
                    </a:ext>
                  </a:extLst>
                </a:gridCol>
                <a:gridCol w="1907261">
                  <a:extLst>
                    <a:ext uri="{9D8B030D-6E8A-4147-A177-3AD203B41FA5}">
                      <a16:colId xmlns:a16="http://schemas.microsoft.com/office/drawing/2014/main" val="20002"/>
                    </a:ext>
                  </a:extLst>
                </a:gridCol>
                <a:gridCol w="2069496">
                  <a:extLst>
                    <a:ext uri="{9D8B030D-6E8A-4147-A177-3AD203B41FA5}">
                      <a16:colId xmlns:a16="http://schemas.microsoft.com/office/drawing/2014/main" val="20003"/>
                    </a:ext>
                  </a:extLst>
                </a:gridCol>
              </a:tblGrid>
              <a:tr h="115543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Times New Roman" panose="02020603050405020304" pitchFamily="18" charset="0"/>
                          <a:cs typeface="Times New Roman" panose="02020603050405020304" pitchFamily="18" charset="0"/>
                        </a:rPr>
                        <a:t>West Coast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a:solidFill>
                          <a:schemeClr val="tx1"/>
                        </a:solidFill>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Times New Roman" panose="02020603050405020304" pitchFamily="18" charset="0"/>
                          <a:cs typeface="Times New Roman" panose="02020603050405020304" pitchFamily="18" charset="0"/>
                        </a:rPr>
                        <a:t>Cape Winelands</a:t>
                      </a:r>
                    </a:p>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Times New Roman" panose="02020603050405020304" pitchFamily="18" charset="0"/>
                          <a:cs typeface="Times New Roman" panose="02020603050405020304" pitchFamily="18" charset="0"/>
                        </a:rPr>
                        <a:t>Overberg</a:t>
                      </a:r>
                    </a:p>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Times New Roman" panose="02020603050405020304" pitchFamily="18" charset="0"/>
                          <a:cs typeface="Times New Roman" panose="02020603050405020304" pitchFamily="18" charset="0"/>
                        </a:rPr>
                        <a:t>Eden &amp; Central Karoo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0"/>
                  </a:ext>
                </a:extLst>
              </a:tr>
              <a:tr h="4087873">
                <a:tc>
                  <a:txBody>
                    <a:bodyPr/>
                    <a:lstStyle/>
                    <a:p>
                      <a:pPr marL="285750" lvl="0" indent="-285750">
                        <a:buFont typeface="Arial"/>
                        <a:buChar char="•"/>
                      </a:pPr>
                      <a:r>
                        <a:rPr lang="en-US" sz="2400" b="1" u="sng" dirty="0">
                          <a:latin typeface="Times New Roman" panose="02020603050405020304" pitchFamily="18" charset="0"/>
                          <a:cs typeface="Times New Roman" panose="02020603050405020304" pitchFamily="18" charset="0"/>
                        </a:rPr>
                        <a:t>West Coast </a:t>
                      </a:r>
                      <a:r>
                        <a:rPr lang="en-US" sz="2000" b="1" dirty="0">
                          <a:latin typeface="Times New Roman" panose="02020603050405020304" pitchFamily="18" charset="0"/>
                          <a:cs typeface="Times New Roman" panose="02020603050405020304" pitchFamily="18" charset="0"/>
                        </a:rPr>
                        <a:t>(Saldanha)</a:t>
                      </a:r>
                    </a:p>
                    <a:p>
                      <a:pPr lvl="0"/>
                      <a:endParaRPr lang="en-US" sz="2400" b="1" dirty="0">
                        <a:latin typeface="Times New Roman" panose="02020603050405020304" pitchFamily="18" charset="0"/>
                        <a:cs typeface="Times New Roman" panose="02020603050405020304" pitchFamily="18" charset="0"/>
                      </a:endParaRPr>
                    </a:p>
                    <a:p>
                      <a:pPr marL="285750" lvl="0" indent="-285750">
                        <a:buFont typeface="Arial"/>
                        <a:buChar char="•"/>
                      </a:pPr>
                      <a:r>
                        <a:rPr lang="en-US" sz="2400" b="1" u="sng" dirty="0">
                          <a:latin typeface="Times New Roman" panose="02020603050405020304" pitchFamily="18" charset="0"/>
                          <a:cs typeface="Times New Roman" panose="02020603050405020304" pitchFamily="18" charset="0"/>
                        </a:rPr>
                        <a:t>Riebeeck Valley Special School</a:t>
                      </a:r>
                      <a:r>
                        <a:rPr lang="en-US" sz="2400" b="1" dirty="0">
                          <a:latin typeface="Times New Roman" panose="02020603050405020304" pitchFamily="18" charset="0"/>
                          <a:cs typeface="Times New Roman" panose="02020603050405020304" pitchFamily="18" charset="0"/>
                        </a:rPr>
                        <a:t> </a:t>
                      </a:r>
                    </a:p>
                    <a:p>
                      <a:pPr marL="0" lvl="0" indent="0">
                        <a:buFont typeface="Arial"/>
                        <a:buNone/>
                      </a:pPr>
                      <a:r>
                        <a:rPr lang="en-US" sz="2400" b="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(Riebeek-West)</a:t>
                      </a:r>
                    </a:p>
                    <a:p>
                      <a:pPr marL="0" lvl="0" indent="0">
                        <a:buFont typeface="Arial"/>
                        <a:buNone/>
                      </a:pPr>
                      <a:endParaRPr lang="en-US" sz="2000" b="1"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b="1" dirty="0" err="1">
                          <a:latin typeface="Times New Roman" panose="02020603050405020304" pitchFamily="18" charset="0"/>
                          <a:cs typeface="Times New Roman" panose="02020603050405020304" pitchFamily="18" charset="0"/>
                        </a:rPr>
                        <a:t>Graafwater</a:t>
                      </a:r>
                      <a:r>
                        <a:rPr lang="en-US" sz="2400" b="1"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1DA"/>
                    </a:solidFill>
                  </a:tcPr>
                </a:tc>
                <a:tc>
                  <a:txBody>
                    <a:bodyPr/>
                    <a:lstStyle/>
                    <a:p>
                      <a:pPr marL="285750" lvl="0" indent="-285750">
                        <a:buFont typeface="Arial"/>
                        <a:buChar char="•"/>
                      </a:pPr>
                      <a:r>
                        <a:rPr lang="en-US" sz="2400" b="1" u="sng" dirty="0">
                          <a:latin typeface="Times New Roman" panose="02020603050405020304" pitchFamily="18" charset="0"/>
                          <a:cs typeface="Times New Roman" panose="02020603050405020304" pitchFamily="18" charset="0"/>
                        </a:rPr>
                        <a:t>Paarl</a:t>
                      </a:r>
                    </a:p>
                    <a:p>
                      <a:pPr marL="285750" lvl="0" indent="-285750">
                        <a:buFont typeface="Arial"/>
                        <a:buChar char="•"/>
                      </a:pPr>
                      <a:r>
                        <a:rPr lang="en-US" sz="2400" b="1" u="sng" dirty="0">
                          <a:latin typeface="Times New Roman" panose="02020603050405020304" pitchFamily="18" charset="0"/>
                          <a:cs typeface="Times New Roman" panose="02020603050405020304" pitchFamily="18" charset="0"/>
                        </a:rPr>
                        <a:t>Steinthal</a:t>
                      </a:r>
                      <a:r>
                        <a:rPr lang="en-US" sz="24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(Tulbagh)</a:t>
                      </a:r>
                    </a:p>
                    <a:p>
                      <a:pPr marL="285750" lvl="0" indent="-285750">
                        <a:buFont typeface="Arial"/>
                        <a:buChar char="•"/>
                      </a:pPr>
                      <a:r>
                        <a:rPr lang="en-US" sz="2400" b="1" u="sng" dirty="0">
                          <a:latin typeface="Times New Roman" panose="02020603050405020304" pitchFamily="18" charset="0"/>
                          <a:cs typeface="Times New Roman" panose="02020603050405020304" pitchFamily="18" charset="0"/>
                        </a:rPr>
                        <a:t>Nuwe-Hoop unit </a:t>
                      </a:r>
                      <a:r>
                        <a:rPr lang="en-US" sz="2000" dirty="0">
                          <a:latin typeface="Times New Roman" panose="02020603050405020304" pitchFamily="18" charset="0"/>
                          <a:cs typeface="Times New Roman" panose="02020603050405020304" pitchFamily="18" charset="0"/>
                        </a:rPr>
                        <a:t>(Worcester)</a:t>
                      </a:r>
                    </a:p>
                    <a:p>
                      <a:pPr marL="285750" lvl="0" indent="-285750">
                        <a:buFont typeface="Arial"/>
                        <a:buChar char="•"/>
                      </a:pPr>
                      <a:r>
                        <a:rPr lang="en-US" sz="2400" b="1" u="sng" dirty="0">
                          <a:latin typeface="Times New Roman" panose="02020603050405020304" pitchFamily="18" charset="0"/>
                          <a:cs typeface="Times New Roman" panose="02020603050405020304" pitchFamily="18" charset="0"/>
                        </a:rPr>
                        <a:t>Wellington</a:t>
                      </a:r>
                    </a:p>
                    <a:p>
                      <a:pPr marL="285750" lvl="0" indent="-285750">
                        <a:buFont typeface="Arial"/>
                        <a:buChar char="•"/>
                      </a:pPr>
                      <a:r>
                        <a:rPr lang="en-US" sz="2400" b="1" u="sng" dirty="0">
                          <a:latin typeface="Times New Roman" panose="02020603050405020304" pitchFamily="18" charset="0"/>
                          <a:cs typeface="Times New Roman" panose="02020603050405020304" pitchFamily="18" charset="0"/>
                        </a:rPr>
                        <a:t>Breede Valley</a:t>
                      </a:r>
                    </a:p>
                    <a:p>
                      <a:pPr marL="0" lvl="0" indent="0">
                        <a:buFont typeface="Arial"/>
                        <a:buNone/>
                      </a:pP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Worcester)</a:t>
                      </a:r>
                    </a:p>
                    <a:p>
                      <a:pPr marL="342900" lvl="0" indent="-342900">
                        <a:buFont typeface="Arial" panose="020B0604020202020204" pitchFamily="34" charset="0"/>
                        <a:buChar char="•"/>
                      </a:pPr>
                      <a:r>
                        <a:rPr lang="en-US" sz="2400" b="1" u="sng" dirty="0">
                          <a:latin typeface="Times New Roman" panose="02020603050405020304" pitchFamily="18" charset="0"/>
                          <a:cs typeface="Times New Roman" panose="02020603050405020304" pitchFamily="18" charset="0"/>
                        </a:rPr>
                        <a:t>Jakes Gerwel Technical</a:t>
                      </a:r>
                      <a:r>
                        <a:rPr lang="en-US" sz="2400" b="1" dirty="0">
                          <a:latin typeface="Times New Roman" panose="02020603050405020304" pitchFamily="18" charset="0"/>
                          <a:cs typeface="Times New Roman" panose="02020603050405020304" pitchFamily="18" charset="0"/>
                        </a:rPr>
                        <a:t> (Bonnievale)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BD97"/>
                    </a:solid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lang="en-US" sz="2400" b="1" u="sng" dirty="0">
                          <a:latin typeface="Times New Roman" panose="02020603050405020304" pitchFamily="18" charset="0"/>
                          <a:cs typeface="Times New Roman" panose="02020603050405020304" pitchFamily="18" charset="0"/>
                        </a:rPr>
                        <a:t>Agulhas</a:t>
                      </a:r>
                      <a:r>
                        <a:rPr lang="en-US" sz="24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(Napier)</a:t>
                      </a:r>
                    </a:p>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69B"/>
                    </a:solidFill>
                  </a:tcPr>
                </a:tc>
                <a:tc>
                  <a:txBody>
                    <a:bodyPr/>
                    <a:lstStyle/>
                    <a:p>
                      <a:pPr marL="285750" lvl="0" indent="-285750">
                        <a:buFont typeface="Arial"/>
                        <a:buChar char="•"/>
                      </a:pPr>
                      <a:r>
                        <a:rPr lang="en-US" sz="2400" b="1" u="sng" dirty="0">
                          <a:latin typeface="Times New Roman" panose="02020603050405020304" pitchFamily="18" charset="0"/>
                          <a:cs typeface="Times New Roman" panose="02020603050405020304" pitchFamily="18" charset="0"/>
                        </a:rPr>
                        <a:t>Van Kervel </a:t>
                      </a:r>
                      <a:r>
                        <a:rPr lang="en-US" sz="2400" b="1" dirty="0">
                          <a:latin typeface="Times New Roman" panose="02020603050405020304" pitchFamily="18" charset="0"/>
                          <a:cs typeface="Times New Roman" panose="02020603050405020304" pitchFamily="18" charset="0"/>
                        </a:rPr>
                        <a:t>(George)</a:t>
                      </a:r>
                    </a:p>
                    <a:p>
                      <a:pPr lvl="0"/>
                      <a:endParaRPr lang="en-US" sz="2400" b="1" dirty="0">
                        <a:latin typeface="Times New Roman" panose="02020603050405020304" pitchFamily="18" charset="0"/>
                        <a:cs typeface="Times New Roman" panose="02020603050405020304" pitchFamily="18" charset="0"/>
                      </a:endParaRPr>
                    </a:p>
                    <a:p>
                      <a:pPr marL="285750" lvl="0" indent="-285750">
                        <a:buFont typeface="Arial"/>
                        <a:buChar char="•"/>
                      </a:pPr>
                      <a:r>
                        <a:rPr lang="en-US" sz="2400" b="1" u="sng" dirty="0">
                          <a:latin typeface="Times New Roman" panose="02020603050405020304" pitchFamily="18" charset="0"/>
                          <a:cs typeface="Times New Roman" panose="02020603050405020304" pitchFamily="18" charset="0"/>
                        </a:rPr>
                        <a:t>Olympia</a:t>
                      </a:r>
                      <a:r>
                        <a:rPr lang="en-US" sz="2400" b="1" dirty="0">
                          <a:latin typeface="Times New Roman" panose="02020603050405020304" pitchFamily="18" charset="0"/>
                          <a:cs typeface="Times New Roman" panose="02020603050405020304" pitchFamily="18" charset="0"/>
                        </a:rPr>
                        <a:t> (George)</a:t>
                      </a:r>
                    </a:p>
                    <a:p>
                      <a:pPr lvl="0"/>
                      <a:endParaRPr lang="en-US" sz="2400" b="1" dirty="0">
                        <a:latin typeface="Times New Roman" panose="02020603050405020304" pitchFamily="18" charset="0"/>
                        <a:cs typeface="Times New Roman" panose="02020603050405020304" pitchFamily="18" charset="0"/>
                      </a:endParaRPr>
                    </a:p>
                    <a:p>
                      <a:pPr marL="285750" lvl="0" indent="-285750">
                        <a:buFont typeface="Arial"/>
                        <a:buChar char="•"/>
                      </a:pPr>
                      <a:r>
                        <a:rPr lang="en-US" sz="2400" b="1" u="sng" dirty="0">
                          <a:latin typeface="Times New Roman" panose="02020603050405020304" pitchFamily="18" charset="0"/>
                          <a:cs typeface="Times New Roman" panose="02020603050405020304" pitchFamily="18" charset="0"/>
                        </a:rPr>
                        <a:t>Oudtshoorn</a:t>
                      </a:r>
                    </a:p>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93CDDD"/>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65303181"/>
      </p:ext>
    </p:extLst>
  </p:cSld>
  <p:clrMapOvr>
    <a:masterClrMapping/>
  </p:clrMapOvr>
  <mc:AlternateContent xmlns:mc="http://schemas.openxmlformats.org/markup-compatibility/2006" xmlns:p14="http://schemas.microsoft.com/office/powerpoint/2010/main">
    <mc:Choice Requires="p14">
      <p:transition spd="slow" p14:dur="2000" advTm="1013"/>
    </mc:Choice>
    <mc:Fallback xmlns="">
      <p:transition spd="slow" advTm="1013"/>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A8C07-7B55-4901-9841-2E5F4AF10379}"/>
              </a:ext>
            </a:extLst>
          </p:cNvPr>
          <p:cNvSpPr>
            <a:spLocks noGrp="1"/>
          </p:cNvSpPr>
          <p:nvPr>
            <p:ph type="title"/>
          </p:nvPr>
        </p:nvSpPr>
        <p:spPr/>
        <p:txBody>
          <a:bodyPr/>
          <a:lstStyle/>
          <a:p>
            <a:pPr algn="l"/>
            <a:r>
              <a:rPr lang="en-US" dirty="0">
                <a:solidFill>
                  <a:srgbClr val="002060"/>
                </a:solidFill>
              </a:rPr>
              <a:t>Map of current focus schools</a:t>
            </a:r>
          </a:p>
        </p:txBody>
      </p:sp>
      <p:pic>
        <p:nvPicPr>
          <p:cNvPr id="3" name="Picture 2">
            <a:extLst>
              <a:ext uri="{FF2B5EF4-FFF2-40B4-BE49-F238E27FC236}">
                <a16:creationId xmlns:a16="http://schemas.microsoft.com/office/drawing/2014/main" id="{4944541E-8207-43DD-AA39-6A44F7132C13}"/>
              </a:ext>
            </a:extLst>
          </p:cNvPr>
          <p:cNvPicPr/>
          <p:nvPr/>
        </p:nvPicPr>
        <p:blipFill rotWithShape="1">
          <a:blip r:embed="rId3"/>
          <a:srcRect l="33804" t="12883" r="10230" b="9171"/>
          <a:stretch/>
        </p:blipFill>
        <p:spPr bwMode="auto">
          <a:xfrm>
            <a:off x="312234" y="1282390"/>
            <a:ext cx="9080810" cy="5394634"/>
          </a:xfrm>
          <a:prstGeom prst="rect">
            <a:avLst/>
          </a:prstGeom>
          <a:ln>
            <a:solidFill>
              <a:schemeClr val="tx1"/>
            </a:solid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DFDF81D9-C63F-4309-AB3A-9FC1E38FCBEB}"/>
              </a:ext>
            </a:extLst>
          </p:cNvPr>
          <p:cNvPicPr/>
          <p:nvPr/>
        </p:nvPicPr>
        <p:blipFill rotWithShape="1">
          <a:blip r:embed="rId3"/>
          <a:srcRect l="1367" t="12888" r="78947" b="35229"/>
          <a:stretch/>
        </p:blipFill>
        <p:spPr bwMode="auto">
          <a:xfrm>
            <a:off x="8508380" y="1196971"/>
            <a:ext cx="3482898" cy="3660132"/>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11060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39D41-0FF0-C134-F17C-D3E293B71A13}"/>
              </a:ext>
            </a:extLst>
          </p:cNvPr>
          <p:cNvSpPr>
            <a:spLocks noGrp="1"/>
          </p:cNvSpPr>
          <p:nvPr>
            <p:ph type="title"/>
          </p:nvPr>
        </p:nvSpPr>
        <p:spPr/>
        <p:txBody>
          <a:bodyPr/>
          <a:lstStyle/>
          <a:p>
            <a:r>
              <a:rPr lang="en-US" dirty="0"/>
              <a:t>How to plug in? </a:t>
            </a:r>
          </a:p>
        </p:txBody>
      </p:sp>
      <p:sp>
        <p:nvSpPr>
          <p:cNvPr id="4" name="Text Placeholder 3">
            <a:extLst>
              <a:ext uri="{FF2B5EF4-FFF2-40B4-BE49-F238E27FC236}">
                <a16:creationId xmlns:a16="http://schemas.microsoft.com/office/drawing/2014/main" id="{0F75439F-FDEA-2933-B408-E61DCC02B24E}"/>
              </a:ext>
            </a:extLst>
          </p:cNvPr>
          <p:cNvSpPr>
            <a:spLocks noGrp="1"/>
          </p:cNvSpPr>
          <p:nvPr>
            <p:ph type="body" sz="quarter" idx="10"/>
          </p:nvPr>
        </p:nvSpPr>
        <p:spPr>
          <a:xfrm>
            <a:off x="393701" y="1173506"/>
            <a:ext cx="11462940" cy="4896073"/>
          </a:xfrm>
        </p:spPr>
        <p:txBody>
          <a:bodyPr/>
          <a:lstStyle/>
          <a:p>
            <a:endParaRPr lang="en-US" dirty="0"/>
          </a:p>
          <a:p>
            <a:r>
              <a:rPr lang="en-US" dirty="0"/>
              <a:t>To take all of this forward  more  detailed discussion and is needed </a:t>
            </a:r>
          </a:p>
          <a:p>
            <a:endParaRPr lang="en-US" dirty="0"/>
          </a:p>
          <a:p>
            <a:r>
              <a:rPr lang="en-US" dirty="0"/>
              <a:t>HOW?  </a:t>
            </a:r>
          </a:p>
          <a:p>
            <a:endParaRPr lang="en-US" dirty="0"/>
          </a:p>
          <a:p>
            <a:r>
              <a:rPr lang="en-US" b="0" dirty="0"/>
              <a:t>1</a:t>
            </a:r>
            <a:r>
              <a:rPr lang="en-US" sz="2000" b="0" dirty="0"/>
              <a:t>. The transversal work across government departments can be strengthened</a:t>
            </a:r>
          </a:p>
          <a:p>
            <a:endParaRPr lang="en-US" sz="2000" b="0" dirty="0"/>
          </a:p>
          <a:p>
            <a:pPr marL="285750" indent="-285750">
              <a:buFont typeface="Arial" panose="020B0604020202020204" pitchFamily="34" charset="0"/>
              <a:buChar char="•"/>
            </a:pPr>
            <a:r>
              <a:rPr lang="en-US" sz="2000" b="0" dirty="0"/>
              <a:t>Implementation in districts and municipalities </a:t>
            </a:r>
          </a:p>
          <a:p>
            <a:pPr marL="285750" indent="-285750">
              <a:buFont typeface="Arial" panose="020B0604020202020204" pitchFamily="34" charset="0"/>
              <a:buChar char="•"/>
            </a:pPr>
            <a:endParaRPr lang="en-US" sz="2000" b="0" dirty="0"/>
          </a:p>
          <a:p>
            <a:r>
              <a:rPr lang="en-US" sz="2000" b="0" dirty="0"/>
              <a:t>2.  Private sector and entities ( SETAs etc)  can indicate where support can be committed </a:t>
            </a:r>
          </a:p>
        </p:txBody>
      </p:sp>
      <p:pic>
        <p:nvPicPr>
          <p:cNvPr id="5" name="Picture 4" descr="A blue and white sign&#10;&#10;Description automatically generated">
            <a:extLst>
              <a:ext uri="{FF2B5EF4-FFF2-40B4-BE49-F238E27FC236}">
                <a16:creationId xmlns:a16="http://schemas.microsoft.com/office/drawing/2014/main" id="{CFEE70F3-4DCD-481D-ACB0-090A3CE5375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9058" y="6544568"/>
            <a:ext cx="1839441" cy="210947"/>
          </a:xfrm>
          <a:prstGeom prst="rect">
            <a:avLst/>
          </a:prstGeom>
          <a:noFill/>
          <a:ln>
            <a:noFill/>
          </a:ln>
        </p:spPr>
      </p:pic>
    </p:spTree>
    <p:custDataLst>
      <p:tags r:id="rId1"/>
    </p:custDataLst>
    <p:extLst>
      <p:ext uri="{BB962C8B-B14F-4D97-AF65-F5344CB8AC3E}">
        <p14:creationId xmlns:p14="http://schemas.microsoft.com/office/powerpoint/2010/main" val="30197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935391" y="6090294"/>
            <a:ext cx="3828082" cy="369332"/>
          </a:xfrm>
          <a:prstGeom prst="rect">
            <a:avLst/>
          </a:prstGeom>
          <a:noFill/>
        </p:spPr>
        <p:txBody>
          <a:bodyPr wrap="square" rtlCol="0">
            <a:spAutoFit/>
          </a:bodyPr>
          <a:lstStyle/>
          <a:p>
            <a:pPr algn="r"/>
            <a:r>
              <a:rPr lang="en-ZA" dirty="0">
                <a:solidFill>
                  <a:schemeClr val="bg1"/>
                </a:solidFill>
              </a:rPr>
              <a:t>TMS Chase</a:t>
            </a:r>
          </a:p>
        </p:txBody>
      </p:sp>
    </p:spTree>
    <p:extLst>
      <p:ext uri="{BB962C8B-B14F-4D97-AF65-F5344CB8AC3E}">
        <p14:creationId xmlns:p14="http://schemas.microsoft.com/office/powerpoint/2010/main" val="2765715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78635CA2-91BA-56C8-339C-60E8C268AFC2}"/>
              </a:ext>
            </a:extLst>
          </p:cNvPr>
          <p:cNvSpPr>
            <a:spLocks noGrp="1"/>
          </p:cNvSpPr>
          <p:nvPr>
            <p:ph type="title"/>
          </p:nvPr>
        </p:nvSpPr>
        <p:spPr>
          <a:xfrm>
            <a:off x="393701" y="180976"/>
            <a:ext cx="11462940" cy="559256"/>
          </a:xfrm>
        </p:spPr>
        <p:txBody>
          <a:bodyPr/>
          <a:lstStyle/>
          <a:p>
            <a:r>
              <a:rPr lang="en-GB" dirty="0"/>
              <a:t>PFA 7: Improved Access to Economic Opportunities and Employability </a:t>
            </a:r>
            <a:endParaRPr lang="en-ZA" dirty="0"/>
          </a:p>
        </p:txBody>
      </p:sp>
      <p:sp>
        <p:nvSpPr>
          <p:cNvPr id="3" name="Rectangle 2">
            <a:extLst>
              <a:ext uri="{FF2B5EF4-FFF2-40B4-BE49-F238E27FC236}">
                <a16:creationId xmlns:a16="http://schemas.microsoft.com/office/drawing/2014/main" id="{71B8B55D-7D27-A990-7F59-48515EDED81C}"/>
              </a:ext>
            </a:extLst>
          </p:cNvPr>
          <p:cNvSpPr/>
          <p:nvPr/>
        </p:nvSpPr>
        <p:spPr>
          <a:xfrm>
            <a:off x="315051" y="1924862"/>
            <a:ext cx="5355450" cy="360000"/>
          </a:xfrm>
          <a:prstGeom prst="rect">
            <a:avLst/>
          </a:prstGeom>
          <a:solidFill>
            <a:srgbClr val="6C00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Goal</a:t>
            </a:r>
          </a:p>
        </p:txBody>
      </p:sp>
      <p:sp>
        <p:nvSpPr>
          <p:cNvPr id="7" name="TextBox 6">
            <a:extLst>
              <a:ext uri="{FF2B5EF4-FFF2-40B4-BE49-F238E27FC236}">
                <a16:creationId xmlns:a16="http://schemas.microsoft.com/office/drawing/2014/main" id="{BE2AA098-6E4D-8F0E-1225-B1F43637A4F3}"/>
              </a:ext>
            </a:extLst>
          </p:cNvPr>
          <p:cNvSpPr txBox="1"/>
          <p:nvPr/>
        </p:nvSpPr>
        <p:spPr>
          <a:xfrm>
            <a:off x="203694" y="2435997"/>
            <a:ext cx="5466807" cy="3370666"/>
          </a:xfrm>
          <a:prstGeom prst="rect">
            <a:avLst/>
          </a:prstGeom>
          <a:noFill/>
        </p:spPr>
        <p:txBody>
          <a:bodyPr wrap="square">
            <a:spAutoFit/>
          </a:bodyPr>
          <a:lstStyle/>
          <a:p>
            <a:pPr marL="90170" marR="0" lvl="0" indent="0" algn="just" defTabSz="914400" rtl="0" eaLnBrk="1" fontAlgn="auto" latinLnBrk="0" hangingPunct="1">
              <a:lnSpc>
                <a:spcPct val="15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All citizens who want to be economically active have </a:t>
            </a:r>
            <a:r>
              <a:rPr kumimoji="0" lang="en-GB" sz="1600" b="1" i="1" u="sng" strike="noStrike" kern="1200" cap="none" spc="0" normalizeH="0" baseline="0" noProof="0" dirty="0">
                <a:ln>
                  <a:noFill/>
                </a:ln>
                <a:solidFill>
                  <a:srgbClr val="FF5050"/>
                </a:solidFill>
                <a:effectLst/>
                <a:uLnTx/>
                <a:uFillTx/>
                <a:latin typeface="Arial" panose="020B0604020202020204" pitchFamily="34" charset="0"/>
                <a:ea typeface="Calibri" panose="020F0502020204030204" pitchFamily="34" charset="0"/>
                <a:cs typeface="+mn-cs"/>
              </a:rPr>
              <a:t>improved ACCESS to economic opportunities and employability through at least ONE pathway</a:t>
            </a: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with pathways comprising improved </a:t>
            </a:r>
            <a:r>
              <a:rPr kumimoji="0" lang="en-GB" sz="1600" b="1" i="1" u="none" strike="noStrike" kern="1200" cap="none" spc="0" normalizeH="0" baseline="0" noProof="0" dirty="0">
                <a:ln>
                  <a:noFill/>
                </a:ln>
                <a:solidFill>
                  <a:srgbClr val="FF5050"/>
                </a:solidFill>
                <a:effectLst/>
                <a:uLnTx/>
                <a:uFillTx/>
                <a:latin typeface="Arial" panose="020B0604020202020204" pitchFamily="34" charset="0"/>
                <a:ea typeface="Calibri" panose="020F0502020204030204" pitchFamily="34" charset="0"/>
                <a:cs typeface="+mn-cs"/>
              </a:rPr>
              <a:t>EMPLOYABILITY ASSETS (knowledge, skills, experience, and/or competencies</a:t>
            </a: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GB" sz="16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career management skills</a:t>
            </a: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GB" sz="16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workplace-ready capabilities and skills,</a:t>
            </a: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economic opportunities more </a:t>
            </a:r>
            <a:r>
              <a:rPr kumimoji="0" lang="en-GB" sz="16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accessible to communities</a:t>
            </a: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and </a:t>
            </a:r>
            <a:r>
              <a:rPr kumimoji="0" lang="en-GB" sz="16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entrepreneurship. </a:t>
            </a:r>
            <a:endParaRPr kumimoji="0" lang="en-ZA" sz="14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endParaRPr>
          </a:p>
        </p:txBody>
      </p:sp>
      <p:sp>
        <p:nvSpPr>
          <p:cNvPr id="8" name="Rectangle 7">
            <a:extLst>
              <a:ext uri="{FF2B5EF4-FFF2-40B4-BE49-F238E27FC236}">
                <a16:creationId xmlns:a16="http://schemas.microsoft.com/office/drawing/2014/main" id="{591D8D0C-636D-9B3F-3FA4-25C9E2123132}"/>
              </a:ext>
            </a:extLst>
          </p:cNvPr>
          <p:cNvSpPr/>
          <p:nvPr/>
        </p:nvSpPr>
        <p:spPr>
          <a:xfrm>
            <a:off x="6415658" y="1924862"/>
            <a:ext cx="5355450" cy="360000"/>
          </a:xfrm>
          <a:prstGeom prst="rect">
            <a:avLst/>
          </a:prstGeom>
          <a:solidFill>
            <a:srgbClr val="8397B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Objective</a:t>
            </a:r>
          </a:p>
        </p:txBody>
      </p:sp>
      <p:sp>
        <p:nvSpPr>
          <p:cNvPr id="9" name="TextBox 8">
            <a:extLst>
              <a:ext uri="{FF2B5EF4-FFF2-40B4-BE49-F238E27FC236}">
                <a16:creationId xmlns:a16="http://schemas.microsoft.com/office/drawing/2014/main" id="{3D93B878-7A86-4549-6B3C-B51784F0839F}"/>
              </a:ext>
            </a:extLst>
          </p:cNvPr>
          <p:cNvSpPr txBox="1"/>
          <p:nvPr/>
        </p:nvSpPr>
        <p:spPr>
          <a:xfrm>
            <a:off x="6304302" y="2435997"/>
            <a:ext cx="5466807" cy="2262671"/>
          </a:xfrm>
          <a:prstGeom prst="rect">
            <a:avLst/>
          </a:prstGeom>
          <a:noFill/>
        </p:spPr>
        <p:txBody>
          <a:bodyPr wrap="square">
            <a:spAutoFit/>
          </a:bodyPr>
          <a:lstStyle/>
          <a:p>
            <a:pPr marL="90170" marR="0" lvl="0" indent="0" algn="just" defTabSz="91440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B3838"/>
                </a:solidFill>
                <a:effectLst/>
                <a:uLnTx/>
                <a:uFillTx/>
                <a:latin typeface="Arial" panose="020B0604020202020204" pitchFamily="34" charset="0"/>
                <a:ea typeface="Calibri" panose="020F0502020204030204" pitchFamily="34" charset="0"/>
                <a:cs typeface="+mn-cs"/>
              </a:rPr>
              <a:t>A thriving society where capable, economically active citizens are able to access economic opportunities and employment, including the skills of </a:t>
            </a:r>
            <a:r>
              <a:rPr kumimoji="0" lang="en-GB" sz="1600" b="1" i="1"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mn-cs"/>
              </a:rPr>
              <a:t>the future, </a:t>
            </a:r>
            <a:r>
              <a:rPr kumimoji="0" lang="en-GB" sz="1600" b="0" i="0" u="none" strike="noStrike" kern="1200" cap="none" spc="0" normalizeH="0" baseline="0" noProof="0" dirty="0">
                <a:ln>
                  <a:noFill/>
                </a:ln>
                <a:solidFill>
                  <a:srgbClr val="3B3838"/>
                </a:solidFill>
                <a:effectLst/>
                <a:uLnTx/>
                <a:uFillTx/>
                <a:latin typeface="Arial" panose="020B0604020202020204" pitchFamily="34" charset="0"/>
                <a:ea typeface="Calibri" panose="020F0502020204030204" pitchFamily="34" charset="0"/>
                <a:cs typeface="+mn-cs"/>
              </a:rPr>
              <a:t>and where </a:t>
            </a:r>
            <a:r>
              <a:rPr kumimoji="0" lang="en-GB" sz="1600" b="1" i="1" u="sng"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mn-cs"/>
              </a:rPr>
              <a:t>barriers</a:t>
            </a:r>
            <a:r>
              <a:rPr kumimoji="0" lang="en-GB" sz="1600" b="0" i="0" u="none" strike="noStrike" kern="1200" cap="none" spc="0" normalizeH="0" baseline="0" noProof="0" dirty="0">
                <a:ln>
                  <a:noFill/>
                </a:ln>
                <a:solidFill>
                  <a:srgbClr val="3B3838"/>
                </a:solidFill>
                <a:effectLst/>
                <a:uLnTx/>
                <a:uFillTx/>
                <a:latin typeface="Arial" panose="020B0604020202020204" pitchFamily="34" charset="0"/>
                <a:ea typeface="Calibri" panose="020F0502020204030204" pitchFamily="34" charset="0"/>
                <a:cs typeface="+mn-cs"/>
              </a:rPr>
              <a:t> to accessing information, to developing competencies and skills, and to finding work, have been </a:t>
            </a:r>
            <a:r>
              <a:rPr kumimoji="0" lang="en-GB" sz="1600" b="1" i="1" u="sng"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mn-cs"/>
              </a:rPr>
              <a:t>reduced or removed</a:t>
            </a:r>
            <a:r>
              <a:rPr kumimoji="0" lang="en-GB" sz="1600" b="0" i="0" u="none" strike="noStrike" kern="1200" cap="none" spc="0" normalizeH="0" baseline="0" noProof="0" dirty="0">
                <a:ln>
                  <a:noFill/>
                </a:ln>
                <a:solidFill>
                  <a:srgbClr val="3B3838"/>
                </a:solidFill>
                <a:effectLst/>
                <a:uLnTx/>
                <a:uFillTx/>
                <a:latin typeface="Arial" panose="020B0604020202020204" pitchFamily="34" charset="0"/>
                <a:ea typeface="Calibri" panose="020F0502020204030204" pitchFamily="34" charset="0"/>
                <a:cs typeface="+mn-cs"/>
              </a:rPr>
              <a:t>.</a:t>
            </a:r>
            <a:endParaRPr kumimoji="0" lang="en-ZA" sz="1600" b="0" i="0" u="none" strike="noStrike" kern="1200" cap="none" spc="0" normalizeH="0" baseline="0" noProof="0" dirty="0">
              <a:ln>
                <a:noFill/>
              </a:ln>
              <a:solidFill>
                <a:srgbClr val="3B3838"/>
              </a:solidFill>
              <a:effectLst/>
              <a:uLnTx/>
              <a:uFillTx/>
              <a:latin typeface="Arial" panose="020B0604020202020204" pitchFamily="34" charset="0"/>
              <a:ea typeface="Calibri" panose="020F0502020204030204" pitchFamily="34" charset="0"/>
              <a:cs typeface="+mn-cs"/>
            </a:endParaRPr>
          </a:p>
        </p:txBody>
      </p:sp>
    </p:spTree>
    <p:custDataLst>
      <p:tags r:id="rId1"/>
    </p:custDataLst>
    <p:extLst>
      <p:ext uri="{BB962C8B-B14F-4D97-AF65-F5344CB8AC3E}">
        <p14:creationId xmlns:p14="http://schemas.microsoft.com/office/powerpoint/2010/main" val="3612833851"/>
      </p:ext>
    </p:extLst>
  </p:cSld>
  <p:clrMapOvr>
    <a:masterClrMapping/>
  </p:clrMapOvr>
  <mc:AlternateContent xmlns:mc="http://schemas.openxmlformats.org/markup-compatibility/2006" xmlns:p14="http://schemas.microsoft.com/office/powerpoint/2010/main">
    <mc:Choice Requires="p14">
      <p:transition spd="slow" p14:dur="2000" advTm="46175"/>
    </mc:Choice>
    <mc:Fallback xmlns="">
      <p:transition spd="slow" advTm="461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076F30-145A-C27E-3405-CF4C13AFA4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881" y="1518834"/>
            <a:ext cx="9608949" cy="5413389"/>
          </a:xfrm>
          <a:prstGeom prst="rect">
            <a:avLst/>
          </a:prstGeom>
        </p:spPr>
      </p:pic>
      <p:sp>
        <p:nvSpPr>
          <p:cNvPr id="8" name="Title 1">
            <a:extLst>
              <a:ext uri="{FF2B5EF4-FFF2-40B4-BE49-F238E27FC236}">
                <a16:creationId xmlns:a16="http://schemas.microsoft.com/office/drawing/2014/main" id="{7F4B079A-2894-1D2C-793E-29752E86B076}"/>
              </a:ext>
            </a:extLst>
          </p:cNvPr>
          <p:cNvSpPr>
            <a:spLocks noGrp="1"/>
          </p:cNvSpPr>
          <p:nvPr>
            <p:ph type="title"/>
          </p:nvPr>
        </p:nvSpPr>
        <p:spPr>
          <a:xfrm>
            <a:off x="393701" y="180976"/>
            <a:ext cx="11462940" cy="559256"/>
          </a:xfrm>
        </p:spPr>
        <p:txBody>
          <a:bodyPr wrap="none" anchor="ctr">
            <a:normAutofit/>
          </a:bodyPr>
          <a:lstStyle/>
          <a:p>
            <a:r>
              <a:rPr lang="en-ZA" dirty="0"/>
              <a:t>PFA 7: A holistic, inter-connected approach </a:t>
            </a:r>
          </a:p>
        </p:txBody>
      </p:sp>
      <p:sp>
        <p:nvSpPr>
          <p:cNvPr id="11" name="Oval 10">
            <a:extLst>
              <a:ext uri="{FF2B5EF4-FFF2-40B4-BE49-F238E27FC236}">
                <a16:creationId xmlns:a16="http://schemas.microsoft.com/office/drawing/2014/main" id="{5686E624-E69A-67C4-54A7-8F038CCB88B8}"/>
              </a:ext>
            </a:extLst>
          </p:cNvPr>
          <p:cNvSpPr/>
          <p:nvPr/>
        </p:nvSpPr>
        <p:spPr>
          <a:xfrm>
            <a:off x="8992100" y="3224171"/>
            <a:ext cx="1520575" cy="1463380"/>
          </a:xfrm>
          <a:prstGeom prst="ellipse">
            <a:avLst/>
          </a:prstGeom>
          <a:no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1041161"/>
      </p:ext>
    </p:extLst>
  </p:cSld>
  <p:clrMapOvr>
    <a:masterClrMapping/>
  </p:clrMapOvr>
  <mc:AlternateContent xmlns:mc="http://schemas.openxmlformats.org/markup-compatibility/2006" xmlns:p14="http://schemas.microsoft.com/office/powerpoint/2010/main">
    <mc:Choice Requires="p14">
      <p:transition spd="slow" p14:dur="2000" advTm="16783"/>
    </mc:Choice>
    <mc:Fallback xmlns="">
      <p:transition spd="slow" advTm="1678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Connector: Elbow 22">
            <a:extLst>
              <a:ext uri="{FF2B5EF4-FFF2-40B4-BE49-F238E27FC236}">
                <a16:creationId xmlns:a16="http://schemas.microsoft.com/office/drawing/2014/main" id="{16300FB0-89F3-2516-1A36-7ED174B61CA9}"/>
              </a:ext>
            </a:extLst>
          </p:cNvPr>
          <p:cNvCxnSpPr>
            <a:cxnSpLocks/>
          </p:cNvCxnSpPr>
          <p:nvPr/>
        </p:nvCxnSpPr>
        <p:spPr>
          <a:xfrm rot="16200000" flipH="1">
            <a:off x="1850029" y="4279505"/>
            <a:ext cx="1884741" cy="2215421"/>
          </a:xfrm>
          <a:prstGeom prst="bentConnector2">
            <a:avLst/>
          </a:prstGeom>
          <a:ln w="28575">
            <a:solidFill>
              <a:srgbClr val="6C006C"/>
            </a:solidFill>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60007497-4783-1DF7-AE6E-DB8F8C3EB15A}"/>
              </a:ext>
            </a:extLst>
          </p:cNvPr>
          <p:cNvCxnSpPr>
            <a:cxnSpLocks/>
            <a:stCxn id="11" idx="0"/>
            <a:endCxn id="30" idx="1"/>
          </p:cNvCxnSpPr>
          <p:nvPr/>
        </p:nvCxnSpPr>
        <p:spPr>
          <a:xfrm rot="5400000" flipH="1" flipV="1">
            <a:off x="1597471" y="1401837"/>
            <a:ext cx="2162751" cy="2039702"/>
          </a:xfrm>
          <a:prstGeom prst="bentConnector2">
            <a:avLst/>
          </a:prstGeom>
          <a:ln w="28575">
            <a:solidFill>
              <a:srgbClr val="6C006C"/>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72A3BD47-6DE7-9FB2-F4DF-847C0B0B47C0}"/>
              </a:ext>
            </a:extLst>
          </p:cNvPr>
          <p:cNvSpPr/>
          <p:nvPr/>
        </p:nvSpPr>
        <p:spPr>
          <a:xfrm>
            <a:off x="377511" y="-649559"/>
            <a:ext cx="11873948" cy="14777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49B3A7BD-FAB0-10AA-EBF4-E782DB5D0F8D}"/>
              </a:ext>
            </a:extLst>
          </p:cNvPr>
          <p:cNvSpPr/>
          <p:nvPr/>
        </p:nvSpPr>
        <p:spPr>
          <a:xfrm>
            <a:off x="3698698" y="3192924"/>
            <a:ext cx="6794600" cy="910220"/>
          </a:xfrm>
          <a:prstGeom prst="rect">
            <a:avLst/>
          </a:prstGeom>
          <a:solidFill>
            <a:srgbClr val="FFFF00"/>
          </a:solidFill>
          <a:ln w="28575">
            <a:solidFill>
              <a:srgbClr val="7030A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lvl="0">
              <a:defRPr/>
            </a:pPr>
            <a:r>
              <a:rPr kumimoji="0" lang="en-GB"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rPr>
              <a:t>Western Cape school leavers/graduates have a </a:t>
            </a:r>
            <a:r>
              <a:rPr kumimoji="0" lang="en-GB" sz="1400" b="1"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rPr>
              <a:t>REPUTATION FOR TECHNICAL EXPERTISE </a:t>
            </a:r>
            <a:r>
              <a:rPr kumimoji="0" lang="en-GB"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rPr>
              <a:t>coupled with and are highly sought after by employers </a:t>
            </a:r>
            <a:r>
              <a:rPr lang="en-GB" sz="1400" b="1" i="1" dirty="0">
                <a:solidFill>
                  <a:schemeClr val="tx1"/>
                </a:solidFill>
                <a:latin typeface="Arial" panose="020B0604020202020204" pitchFamily="34" charset="0"/>
                <a:ea typeface="Calibri" panose="020F0502020204030204" pitchFamily="34" charset="0"/>
              </a:rPr>
              <a:t>INNOVATION/CREATIVITY/PROBLEM-SOLVING AND COLLABORATION SKILLS </a:t>
            </a:r>
            <a:endParaRPr kumimoji="0" lang="en-ZA" sz="1400" b="0" i="0" u="none" strike="noStrike" kern="1200" cap="none" spc="0" normalizeH="0" baseline="0" noProof="0" dirty="0" err="1">
              <a:ln>
                <a:noFill/>
              </a:ln>
              <a:solidFill>
                <a:schemeClr val="tx1"/>
              </a:solidFill>
              <a:effectLst/>
              <a:uLnTx/>
              <a:uFillTx/>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C3D051E6-1F10-5F8E-C5FF-57A0F8F234F0}"/>
              </a:ext>
            </a:extLst>
          </p:cNvPr>
          <p:cNvSpPr/>
          <p:nvPr/>
        </p:nvSpPr>
        <p:spPr>
          <a:xfrm>
            <a:off x="3698698" y="2464546"/>
            <a:ext cx="6794600" cy="648000"/>
          </a:xfrm>
          <a:prstGeom prst="rect">
            <a:avLst/>
          </a:prstGeom>
          <a:solidFill>
            <a:srgbClr val="FFFF00"/>
          </a:solidFill>
          <a:ln w="28575">
            <a:solidFill>
              <a:srgbClr val="7030A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rPr>
              <a:t>A strong </a:t>
            </a:r>
            <a:r>
              <a:rPr kumimoji="0" lang="en-GB" sz="1400" b="1"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rPr>
              <a:t>PIPELINE OF SUITABLY QUALIFIED PEOPLE </a:t>
            </a:r>
            <a:r>
              <a:rPr kumimoji="0" lang="en-GB"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rPr>
              <a:t>who are employment-ready, able to access available jobs and be absorbed rapidly and sustainably into employment.</a:t>
            </a:r>
            <a:endParaRPr kumimoji="0" lang="en-ZA" sz="1400" b="0" i="0" u="none" strike="noStrike" kern="1200" cap="none" spc="0" normalizeH="0" baseline="0" noProof="0" dirty="0" err="1">
              <a:ln>
                <a:noFill/>
              </a:ln>
              <a:solidFill>
                <a:schemeClr val="tx1"/>
              </a:solidFill>
              <a:effectLst/>
              <a:uLnTx/>
              <a:uFillTx/>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6B81D707-23C6-5ABB-B7F1-12D2ADF5EBF1}"/>
              </a:ext>
            </a:extLst>
          </p:cNvPr>
          <p:cNvSpPr/>
          <p:nvPr/>
        </p:nvSpPr>
        <p:spPr>
          <a:xfrm>
            <a:off x="3698698" y="4178939"/>
            <a:ext cx="6794600" cy="810514"/>
          </a:xfrm>
          <a:prstGeom prst="rect">
            <a:avLst/>
          </a:prstGeom>
          <a:solidFill>
            <a:srgbClr val="FFFF00"/>
          </a:solidFill>
          <a:ln w="28575">
            <a:solidFill>
              <a:srgbClr val="7030A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mn-cs"/>
              </a:rPr>
              <a:t>ENTREPRENEURSHIP</a:t>
            </a:r>
            <a:r>
              <a:rPr kumimoji="0" lang="en-GB"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mn-cs"/>
              </a:rPr>
              <a:t> is considered a viable choice as an economic opportunity and citizens starting up a business – whether formal or informal – have access to the necessary support and enabling environment</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mn-cs"/>
            </a:endParaRPr>
          </a:p>
        </p:txBody>
      </p:sp>
      <p:sp>
        <p:nvSpPr>
          <p:cNvPr id="36" name="Rectangle 35">
            <a:extLst>
              <a:ext uri="{FF2B5EF4-FFF2-40B4-BE49-F238E27FC236}">
                <a16:creationId xmlns:a16="http://schemas.microsoft.com/office/drawing/2014/main" id="{A3E16E8E-23C2-B550-6684-824256BBBF71}"/>
              </a:ext>
            </a:extLst>
          </p:cNvPr>
          <p:cNvSpPr/>
          <p:nvPr/>
        </p:nvSpPr>
        <p:spPr>
          <a:xfrm>
            <a:off x="3698696" y="5073056"/>
            <a:ext cx="6794600" cy="904440"/>
          </a:xfrm>
          <a:prstGeom prst="rect">
            <a:avLst/>
          </a:prstGeom>
          <a:solidFill>
            <a:schemeClr val="bg1"/>
          </a:solidFill>
          <a:ln w="28575">
            <a:solidFill>
              <a:srgbClr val="7030A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3B3838"/>
                </a:solidFill>
                <a:effectLst/>
                <a:uLnTx/>
                <a:uFillTx/>
                <a:latin typeface="Arial" panose="020B0604020202020204" pitchFamily="34" charset="0"/>
                <a:ea typeface="Calibri" panose="020F0502020204030204" pitchFamily="34" charset="0"/>
                <a:cs typeface="+mn-cs"/>
              </a:rPr>
              <a:t>Changing the view of </a:t>
            </a:r>
            <a:r>
              <a:rPr kumimoji="0" lang="en-GB" sz="1400" b="1" i="1" u="none" strike="noStrike" kern="1200" cap="none" spc="0" normalizeH="0" baseline="0" noProof="0" dirty="0">
                <a:ln>
                  <a:noFill/>
                </a:ln>
                <a:solidFill>
                  <a:srgbClr val="3B3838"/>
                </a:solidFill>
                <a:effectLst/>
                <a:uLnTx/>
                <a:uFillTx/>
                <a:latin typeface="Arial" panose="020B0604020202020204" pitchFamily="34" charset="0"/>
                <a:ea typeface="Calibri" panose="020F0502020204030204" pitchFamily="34" charset="0"/>
                <a:cs typeface="+mn-cs"/>
              </a:rPr>
              <a:t>TOWNSHIP ECONOMIES </a:t>
            </a:r>
            <a:r>
              <a:rPr kumimoji="0" lang="en-GB" sz="1400" b="0" i="0" u="none" strike="noStrike" kern="1200" cap="none" spc="0" normalizeH="0" baseline="0" noProof="0" dirty="0">
                <a:ln>
                  <a:noFill/>
                </a:ln>
                <a:solidFill>
                  <a:srgbClr val="3B3838"/>
                </a:solidFill>
                <a:effectLst/>
                <a:uLnTx/>
                <a:uFillTx/>
                <a:latin typeface="Arial" panose="020B0604020202020204" pitchFamily="34" charset="0"/>
                <a:ea typeface="Calibri" panose="020F0502020204030204" pitchFamily="34" charset="0"/>
                <a:cs typeface="+mn-cs"/>
              </a:rPr>
              <a:t>from </a:t>
            </a:r>
            <a:r>
              <a:rPr kumimoji="0" lang="en-GB" sz="1400" b="1" i="1"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mn-cs"/>
              </a:rPr>
              <a:t>latent informal business to </a:t>
            </a:r>
            <a:r>
              <a:rPr kumimoji="0" lang="en-GB" sz="1400" b="1" i="1" u="none" strike="noStrike" kern="1200" cap="none" spc="0" normalizeH="0" baseline="0" noProof="0" dirty="0">
                <a:ln>
                  <a:noFill/>
                </a:ln>
                <a:solidFill>
                  <a:srgbClr val="00B050"/>
                </a:solidFill>
                <a:effectLst/>
                <a:uLnTx/>
                <a:uFillTx/>
                <a:latin typeface="Arial" panose="020B0604020202020204" pitchFamily="34" charset="0"/>
                <a:ea typeface="Calibri" panose="020F0502020204030204" pitchFamily="34" charset="0"/>
                <a:cs typeface="+mn-cs"/>
              </a:rPr>
              <a:t>potential value chain business </a:t>
            </a:r>
            <a:r>
              <a:rPr kumimoji="0" lang="en-GB" sz="1400" b="0" i="0" u="none" strike="noStrike" kern="1200" cap="none" spc="0" normalizeH="0" baseline="0" noProof="0" dirty="0">
                <a:ln>
                  <a:noFill/>
                </a:ln>
                <a:solidFill>
                  <a:srgbClr val="3B3838"/>
                </a:solidFill>
                <a:effectLst/>
                <a:uLnTx/>
                <a:uFillTx/>
                <a:latin typeface="Arial" panose="020B0604020202020204" pitchFamily="34" charset="0"/>
                <a:ea typeface="Calibri" panose="020F0502020204030204" pitchFamily="34" charset="0"/>
                <a:cs typeface="+mn-cs"/>
              </a:rPr>
              <a:t>or suppliers in specific sectors would open opportunities for township-based entrepreneurs to participate more favourably in industry value chains</a:t>
            </a:r>
            <a:endParaRPr kumimoji="0" lang="en-ZA" sz="1400" b="0" i="0" u="none" strike="noStrike" kern="1200" cap="none" spc="0" normalizeH="0" baseline="0" noProof="0" dirty="0">
              <a:ln>
                <a:noFill/>
              </a:ln>
              <a:solidFill>
                <a:srgbClr val="3B3838"/>
              </a:solidFill>
              <a:effectLst/>
              <a:uLnTx/>
              <a:uFillTx/>
              <a:latin typeface="Arial" panose="020B0604020202020204" pitchFamily="34" charset="0"/>
              <a:ea typeface="Calibri" panose="020F0502020204030204" pitchFamily="34" charset="0"/>
              <a:cs typeface="+mn-cs"/>
            </a:endParaRPr>
          </a:p>
        </p:txBody>
      </p:sp>
      <p:sp>
        <p:nvSpPr>
          <p:cNvPr id="34" name="Rectangle 33">
            <a:extLst>
              <a:ext uri="{FF2B5EF4-FFF2-40B4-BE49-F238E27FC236}">
                <a16:creationId xmlns:a16="http://schemas.microsoft.com/office/drawing/2014/main" id="{CAE6A9DB-6061-B9FE-8412-C727404893DB}"/>
              </a:ext>
            </a:extLst>
          </p:cNvPr>
          <p:cNvSpPr/>
          <p:nvPr/>
        </p:nvSpPr>
        <p:spPr>
          <a:xfrm>
            <a:off x="3698697" y="1736168"/>
            <a:ext cx="6794601" cy="648000"/>
          </a:xfrm>
          <a:prstGeom prst="rect">
            <a:avLst/>
          </a:prstGeom>
          <a:solidFill>
            <a:schemeClr val="bg1"/>
          </a:solidFill>
          <a:ln w="28575">
            <a:solidFill>
              <a:srgbClr val="7030A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3B3838"/>
                </a:solidFill>
                <a:effectLst/>
                <a:uLnTx/>
                <a:uFillTx/>
                <a:latin typeface="Arial" panose="020B0604020202020204" pitchFamily="34" charset="0"/>
                <a:ea typeface="Calibri" panose="020F0502020204030204" pitchFamily="34" charset="0"/>
                <a:cs typeface="+mn-cs"/>
              </a:rPr>
              <a:t>Citizens have </a:t>
            </a:r>
            <a:r>
              <a:rPr kumimoji="0" lang="en-GB" sz="1400" b="1" i="1" u="sng"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mn-cs"/>
              </a:rPr>
              <a:t>easier access to economic opportunities and pathways </a:t>
            </a:r>
            <a:r>
              <a:rPr kumimoji="0" lang="en-GB" sz="1400" b="0" i="0" u="none" strike="noStrike" kern="1200" cap="none" spc="0" normalizeH="0" baseline="0" noProof="0" dirty="0">
                <a:ln>
                  <a:noFill/>
                </a:ln>
                <a:solidFill>
                  <a:srgbClr val="3B3838"/>
                </a:solidFill>
                <a:effectLst/>
                <a:uLnTx/>
                <a:uFillTx/>
                <a:latin typeface="Arial" panose="020B0604020202020204" pitchFamily="34" charset="0"/>
                <a:ea typeface="Calibri" panose="020F0502020204030204" pitchFamily="34" charset="0"/>
                <a:cs typeface="+mn-cs"/>
              </a:rPr>
              <a:t>nearer to the places that they live.</a:t>
            </a:r>
            <a:endParaRPr kumimoji="0" lang="en-ZA"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 name="Rectangle 29">
            <a:extLst>
              <a:ext uri="{FF2B5EF4-FFF2-40B4-BE49-F238E27FC236}">
                <a16:creationId xmlns:a16="http://schemas.microsoft.com/office/drawing/2014/main" id="{592F1F01-70BB-A3BE-19FE-2B603E60C159}"/>
              </a:ext>
            </a:extLst>
          </p:cNvPr>
          <p:cNvSpPr/>
          <p:nvPr/>
        </p:nvSpPr>
        <p:spPr>
          <a:xfrm>
            <a:off x="3698697" y="1016312"/>
            <a:ext cx="6794601" cy="648000"/>
          </a:xfrm>
          <a:prstGeom prst="rect">
            <a:avLst/>
          </a:prstGeom>
          <a:solidFill>
            <a:srgbClr val="FFFF00"/>
          </a:solidFill>
          <a:ln w="28575">
            <a:solidFill>
              <a:srgbClr val="7030A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rPr>
              <a:t>Youth and the unemployed can make </a:t>
            </a:r>
            <a:r>
              <a:rPr kumimoji="0" lang="en-GB" sz="1400" b="1" i="1" u="non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rPr>
              <a:t>INFORMED CHOICES </a:t>
            </a:r>
            <a:r>
              <a:rPr kumimoji="0" lang="en-GB" sz="1400" b="1"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rPr>
              <a:t>about their careers </a:t>
            </a:r>
            <a:r>
              <a:rPr kumimoji="0" lang="en-GB"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rPr>
              <a:t>and future and are enabled to pursue their career pathways</a:t>
            </a:r>
            <a:endParaRPr kumimoji="0" lang="en-ZA" sz="1400" b="0" i="0" u="none" strike="noStrike" kern="1200" cap="none" spc="0" normalizeH="0" baseline="0" noProof="0" dirty="0" err="1">
              <a:ln>
                <a:noFill/>
              </a:ln>
              <a:solidFill>
                <a:schemeClr val="tx1"/>
              </a:solidFill>
              <a:effectLst/>
              <a:uLnTx/>
              <a:uFillTx/>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302F3A04-B6E6-9615-BCED-D79FB075A91D}"/>
              </a:ext>
            </a:extLst>
          </p:cNvPr>
          <p:cNvGrpSpPr/>
          <p:nvPr/>
        </p:nvGrpSpPr>
        <p:grpSpPr>
          <a:xfrm>
            <a:off x="830995" y="3413063"/>
            <a:ext cx="1656000" cy="1656000"/>
            <a:chOff x="4367460" y="1101355"/>
            <a:chExt cx="2532067" cy="2633007"/>
          </a:xfrm>
        </p:grpSpPr>
        <p:sp>
          <p:nvSpPr>
            <p:cNvPr id="50" name="Arrow: Down 49">
              <a:extLst>
                <a:ext uri="{FF2B5EF4-FFF2-40B4-BE49-F238E27FC236}">
                  <a16:creationId xmlns:a16="http://schemas.microsoft.com/office/drawing/2014/main" id="{CB14BBB6-0CBE-A5E0-FF0D-82B37545134E}"/>
                </a:ext>
              </a:extLst>
            </p:cNvPr>
            <p:cNvSpPr/>
            <p:nvPr/>
          </p:nvSpPr>
          <p:spPr>
            <a:xfrm rot="4558060">
              <a:off x="4519107" y="2408914"/>
              <a:ext cx="371694" cy="425711"/>
            </a:xfrm>
            <a:prstGeom prst="downArrow">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6" name="Group 5">
              <a:extLst>
                <a:ext uri="{FF2B5EF4-FFF2-40B4-BE49-F238E27FC236}">
                  <a16:creationId xmlns:a16="http://schemas.microsoft.com/office/drawing/2014/main" id="{E57C55E2-8E52-EB09-3BBD-375A44EFE1FF}"/>
                </a:ext>
              </a:extLst>
            </p:cNvPr>
            <p:cNvGrpSpPr/>
            <p:nvPr/>
          </p:nvGrpSpPr>
          <p:grpSpPr>
            <a:xfrm>
              <a:off x="4367460" y="1101355"/>
              <a:ext cx="2532067" cy="2633007"/>
              <a:chOff x="967584" y="4115861"/>
              <a:chExt cx="1549633" cy="1673442"/>
            </a:xfrm>
          </p:grpSpPr>
          <p:sp>
            <p:nvSpPr>
              <p:cNvPr id="8" name="Oval 7">
                <a:extLst>
                  <a:ext uri="{FF2B5EF4-FFF2-40B4-BE49-F238E27FC236}">
                    <a16:creationId xmlns:a16="http://schemas.microsoft.com/office/drawing/2014/main" id="{D783ED97-A69B-6752-25A9-7ADE2A073E90}"/>
                  </a:ext>
                </a:extLst>
              </p:cNvPr>
              <p:cNvSpPr/>
              <p:nvPr/>
            </p:nvSpPr>
            <p:spPr>
              <a:xfrm>
                <a:off x="967584" y="4115861"/>
                <a:ext cx="1549633" cy="1673442"/>
              </a:xfrm>
              <a:prstGeom prst="ellipse">
                <a:avLst/>
              </a:prstGeom>
              <a:solidFill>
                <a:srgbClr val="6C006C"/>
              </a:solidFill>
              <a:ln>
                <a:noFill/>
              </a:ln>
              <a:effectLst>
                <a:outerShdw blurRad="139700" dist="50800" dir="81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Oval 10">
                <a:extLst>
                  <a:ext uri="{FF2B5EF4-FFF2-40B4-BE49-F238E27FC236}">
                    <a16:creationId xmlns:a16="http://schemas.microsoft.com/office/drawing/2014/main" id="{861A53B5-2771-0FDE-E67A-36D574E400B8}"/>
                  </a:ext>
                </a:extLst>
              </p:cNvPr>
              <p:cNvSpPr/>
              <p:nvPr/>
            </p:nvSpPr>
            <p:spPr>
              <a:xfrm>
                <a:off x="1051803" y="4206809"/>
                <a:ext cx="1381195" cy="1491546"/>
              </a:xfrm>
              <a:prstGeom prst="ellipse">
                <a:avLst/>
              </a:prstGeom>
              <a:solidFill>
                <a:schemeClr val="bg1"/>
              </a:solidFill>
              <a:ln>
                <a:noFill/>
              </a:ln>
              <a:effectLst>
                <a:outerShdw blurRad="114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E9205A3D-30FF-259C-F5E3-72593126102C}"/>
                  </a:ext>
                </a:extLst>
              </p:cNvPr>
              <p:cNvSpPr txBox="1"/>
              <p:nvPr/>
            </p:nvSpPr>
            <p:spPr>
              <a:xfrm>
                <a:off x="1079919" y="4823650"/>
                <a:ext cx="1373051" cy="5773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Picture of Success</a:t>
                </a:r>
                <a:endPar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grpSp>
      </p:grpSp>
      <p:sp>
        <p:nvSpPr>
          <p:cNvPr id="4" name="Title 2">
            <a:extLst>
              <a:ext uri="{FF2B5EF4-FFF2-40B4-BE49-F238E27FC236}">
                <a16:creationId xmlns:a16="http://schemas.microsoft.com/office/drawing/2014/main" id="{4C6BA6CB-66E2-0A4A-A6F1-0387CEAEE560}"/>
              </a:ext>
            </a:extLst>
          </p:cNvPr>
          <p:cNvSpPr>
            <a:spLocks noGrp="1"/>
          </p:cNvSpPr>
          <p:nvPr>
            <p:ph type="title"/>
          </p:nvPr>
        </p:nvSpPr>
        <p:spPr>
          <a:xfrm>
            <a:off x="393701" y="180976"/>
            <a:ext cx="11462940" cy="559256"/>
          </a:xfrm>
        </p:spPr>
        <p:txBody>
          <a:bodyPr/>
          <a:lstStyle/>
          <a:p>
            <a:r>
              <a:rPr lang="en-GB" dirty="0"/>
              <a:t>Improved Access to Economic Opportunities and Employability </a:t>
            </a:r>
            <a:endParaRPr lang="en-ZA" dirty="0"/>
          </a:p>
        </p:txBody>
      </p:sp>
      <p:pic>
        <p:nvPicPr>
          <p:cNvPr id="14" name="Picture 13" descr="Icon&#10;&#10;Description automatically generated">
            <a:extLst>
              <a:ext uri="{FF2B5EF4-FFF2-40B4-BE49-F238E27FC236}">
                <a16:creationId xmlns:a16="http://schemas.microsoft.com/office/drawing/2014/main" id="{6E9D50CE-DBB2-478A-36EB-F45EBCFFAF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8620" y="3595643"/>
            <a:ext cx="472138" cy="472138"/>
          </a:xfrm>
          <a:prstGeom prst="rect">
            <a:avLst/>
          </a:prstGeom>
        </p:spPr>
      </p:pic>
      <p:sp>
        <p:nvSpPr>
          <p:cNvPr id="16" name="Rectangle 15">
            <a:extLst>
              <a:ext uri="{FF2B5EF4-FFF2-40B4-BE49-F238E27FC236}">
                <a16:creationId xmlns:a16="http://schemas.microsoft.com/office/drawing/2014/main" id="{5A4BFCAA-BAB6-4972-3DE1-7273947B50DB}"/>
              </a:ext>
            </a:extLst>
          </p:cNvPr>
          <p:cNvSpPr/>
          <p:nvPr/>
        </p:nvSpPr>
        <p:spPr>
          <a:xfrm>
            <a:off x="3698696" y="6061099"/>
            <a:ext cx="6794600" cy="720000"/>
          </a:xfrm>
          <a:prstGeom prst="rect">
            <a:avLst/>
          </a:prstGeom>
          <a:solidFill>
            <a:schemeClr val="bg1"/>
          </a:solidFill>
          <a:ln w="28575">
            <a:solidFill>
              <a:srgbClr val="7030A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3B3838"/>
                </a:solidFill>
                <a:effectLst/>
                <a:uLnTx/>
                <a:uFillTx/>
                <a:latin typeface="Arial" panose="020B0604020202020204" pitchFamily="34" charset="0"/>
                <a:ea typeface="Calibri" panose="020F0502020204030204" pitchFamily="34" charset="0"/>
                <a:cs typeface="+mn-cs"/>
              </a:rPr>
              <a:t>Townships are vibrant and dynamic economic places contributing to and benefitting from break-out economic growth</a:t>
            </a:r>
            <a:endParaRPr kumimoji="0" lang="en-ZA"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 name="Oval 34">
            <a:extLst>
              <a:ext uri="{FF2B5EF4-FFF2-40B4-BE49-F238E27FC236}">
                <a16:creationId xmlns:a16="http://schemas.microsoft.com/office/drawing/2014/main" id="{0EF876B2-A2D3-095C-95BA-0A590A459A06}"/>
              </a:ext>
            </a:extLst>
          </p:cNvPr>
          <p:cNvSpPr/>
          <p:nvPr/>
        </p:nvSpPr>
        <p:spPr>
          <a:xfrm>
            <a:off x="1592729" y="6176538"/>
            <a:ext cx="203886" cy="215745"/>
          </a:xfrm>
          <a:prstGeom prst="ellipse">
            <a:avLst/>
          </a:prstGeom>
          <a:solidFill>
            <a:schemeClr val="bg1"/>
          </a:solidFill>
          <a:ln w="57150">
            <a:solidFill>
              <a:srgbClr val="6C006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7" name="Oval 36">
            <a:extLst>
              <a:ext uri="{FF2B5EF4-FFF2-40B4-BE49-F238E27FC236}">
                <a16:creationId xmlns:a16="http://schemas.microsoft.com/office/drawing/2014/main" id="{23C6BBBA-2C18-986E-4109-10129653EF21}"/>
              </a:ext>
            </a:extLst>
          </p:cNvPr>
          <p:cNvSpPr/>
          <p:nvPr/>
        </p:nvSpPr>
        <p:spPr>
          <a:xfrm>
            <a:off x="1557052" y="1514757"/>
            <a:ext cx="203886" cy="215745"/>
          </a:xfrm>
          <a:prstGeom prst="ellipse">
            <a:avLst/>
          </a:prstGeom>
          <a:solidFill>
            <a:schemeClr val="bg1"/>
          </a:solidFill>
          <a:ln w="57150">
            <a:solidFill>
              <a:srgbClr val="6C006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4173100906"/>
      </p:ext>
    </p:extLst>
  </p:cSld>
  <p:clrMapOvr>
    <a:masterClrMapping/>
  </p:clrMapOvr>
  <mc:AlternateContent xmlns:mc="http://schemas.openxmlformats.org/markup-compatibility/2006" xmlns:p14="http://schemas.microsoft.com/office/powerpoint/2010/main">
    <mc:Choice Requires="p14">
      <p:transition spd="slow" p14:dur="2000" advTm="43198"/>
    </mc:Choice>
    <mc:Fallback xmlns="">
      <p:transition spd="slow" advTm="43198"/>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6E336FD2-1F72-EA6F-FABF-295866E03FC1}"/>
              </a:ext>
            </a:extLst>
          </p:cNvPr>
          <p:cNvSpPr txBox="1">
            <a:spLocks/>
          </p:cNvSpPr>
          <p:nvPr/>
        </p:nvSpPr>
        <p:spPr>
          <a:xfrm>
            <a:off x="364530" y="174813"/>
            <a:ext cx="11462940" cy="441403"/>
          </a:xfrm>
          <a:prstGeom prst="rect">
            <a:avLst/>
          </a:prstGeom>
          <a:noFill/>
          <a:extLst>
            <a:ext uri="{909E8E84-426E-40DD-AFC4-6F175D3DCCD1}">
              <a14:hiddenFill xmlns:a14="http://schemas.microsoft.com/office/drawing/2010/main">
                <a:solidFill>
                  <a:srgbClr val="00329B"/>
                </a:solidFill>
              </a14:hiddenFill>
            </a:ext>
          </a:extLst>
        </p:spPr>
        <p:txBody>
          <a:bodyPr vert="horz" wrap="none" lIns="72000" tIns="72000" rIns="72000" bIns="72000" rtlCol="0" anchor="ctr">
            <a:noAutofit/>
          </a:bodyPr>
          <a:lstStyle>
            <a:lvl1pPr algn="l" defTabSz="914400" rtl="0" eaLnBrk="1" latinLnBrk="0" hangingPunct="1">
              <a:spcBef>
                <a:spcPct val="0"/>
              </a:spcBef>
              <a:buNone/>
              <a:defRPr sz="2400" b="0" kern="1200">
                <a:solidFill>
                  <a:schemeClr val="tx2"/>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i="0" u="none" strike="noStrike" kern="1200" cap="none" spc="0" normalizeH="0" baseline="0" noProof="0" dirty="0">
                <a:ln>
                  <a:noFill/>
                </a:ln>
                <a:solidFill>
                  <a:srgbClr val="242852"/>
                </a:solidFill>
                <a:effectLst/>
                <a:uLnTx/>
                <a:uFillTx/>
                <a:latin typeface="Arial" panose="020B0604020202020204" pitchFamily="34" charset="0"/>
                <a:ea typeface="+mj-ea"/>
                <a:cs typeface="Arial" panose="020B0604020202020204" pitchFamily="34" charset="0"/>
              </a:rPr>
              <a:t>Theory of Change for </a:t>
            </a:r>
            <a:r>
              <a:rPr kumimoji="0" lang="en-GB" sz="2000" i="0" u="none" strike="noStrike" kern="1200" cap="none" spc="0" normalizeH="0" baseline="0" noProof="0" dirty="0">
                <a:ln>
                  <a:noFill/>
                </a:ln>
                <a:solidFill>
                  <a:srgbClr val="242852"/>
                </a:solidFill>
                <a:effectLst/>
                <a:uLnTx/>
                <a:uFillTx/>
                <a:latin typeface="Arial" panose="020B0604020202020204" pitchFamily="34" charset="0"/>
                <a:ea typeface="+mj-ea"/>
                <a:cs typeface="Arial" panose="020B0604020202020204" pitchFamily="34" charset="0"/>
              </a:rPr>
              <a:t>Improved Access to Economic Opportunities and Employability </a:t>
            </a:r>
            <a:endParaRPr kumimoji="0" lang="en-ZA" sz="2000" i="0" u="none" strike="noStrike" kern="1200" cap="none" spc="0" normalizeH="0" baseline="0" noProof="0" dirty="0">
              <a:ln>
                <a:noFill/>
              </a:ln>
              <a:solidFill>
                <a:srgbClr val="242852"/>
              </a:solidFill>
              <a:effectLst/>
              <a:uLnTx/>
              <a:uFillTx/>
              <a:latin typeface="Arial" panose="020B0604020202020204" pitchFamily="34" charset="0"/>
              <a:ea typeface="+mj-ea"/>
              <a:cs typeface="Arial" panose="020B0604020202020204" pitchFamily="34" charset="0"/>
            </a:endParaRPr>
          </a:p>
        </p:txBody>
      </p:sp>
      <p:pic>
        <p:nvPicPr>
          <p:cNvPr id="7" name="Picture 6">
            <a:extLst>
              <a:ext uri="{FF2B5EF4-FFF2-40B4-BE49-F238E27FC236}">
                <a16:creationId xmlns:a16="http://schemas.microsoft.com/office/drawing/2014/main" id="{D579E7BF-A4A4-473B-5AF2-68DFD71589D8}"/>
              </a:ext>
            </a:extLst>
          </p:cNvPr>
          <p:cNvPicPr>
            <a:picLocks noChangeAspect="1"/>
          </p:cNvPicPr>
          <p:nvPr/>
        </p:nvPicPr>
        <p:blipFill>
          <a:blip r:embed="rId4"/>
          <a:stretch>
            <a:fillRect/>
          </a:stretch>
        </p:blipFill>
        <p:spPr>
          <a:xfrm>
            <a:off x="503756" y="616215"/>
            <a:ext cx="11048903" cy="6200745"/>
          </a:xfrm>
          <a:prstGeom prst="rect">
            <a:avLst/>
          </a:prstGeom>
          <a:solidFill>
            <a:schemeClr val="bg1"/>
          </a:solidFill>
        </p:spPr>
      </p:pic>
      <p:pic>
        <p:nvPicPr>
          <p:cNvPr id="6" name="Picture 5" descr="A blue and white sign&#10;&#10;Description automatically generated">
            <a:extLst>
              <a:ext uri="{FF2B5EF4-FFF2-40B4-BE49-F238E27FC236}">
                <a16:creationId xmlns:a16="http://schemas.microsoft.com/office/drawing/2014/main" id="{8CBD9D2B-49F7-4C13-9C58-ACD2EDDDC25A}"/>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92078" y="6544568"/>
            <a:ext cx="1839441" cy="210947"/>
          </a:xfrm>
          <a:prstGeom prst="rect">
            <a:avLst/>
          </a:prstGeom>
          <a:noFill/>
          <a:ln>
            <a:noFill/>
          </a:ln>
        </p:spPr>
      </p:pic>
      <p:sp>
        <p:nvSpPr>
          <p:cNvPr id="2" name="Arrow: Right 1">
            <a:extLst>
              <a:ext uri="{FF2B5EF4-FFF2-40B4-BE49-F238E27FC236}">
                <a16:creationId xmlns:a16="http://schemas.microsoft.com/office/drawing/2014/main" id="{44738F9B-50D4-70A6-CA22-9C8F7A29347D}"/>
              </a:ext>
            </a:extLst>
          </p:cNvPr>
          <p:cNvSpPr/>
          <p:nvPr/>
        </p:nvSpPr>
        <p:spPr>
          <a:xfrm>
            <a:off x="1978456" y="832207"/>
            <a:ext cx="401444" cy="231278"/>
          </a:xfrm>
          <a:prstGeom prst="rightArrow">
            <a:avLst/>
          </a:prstGeom>
          <a:solidFill>
            <a:srgbClr val="CCC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chemeClr val="tx1"/>
              </a:solidFill>
              <a:latin typeface="Arial" panose="020B0604020202020204" pitchFamily="34" charset="0"/>
              <a:cs typeface="Arial" panose="020B0604020202020204" pitchFamily="34" charset="0"/>
            </a:endParaRPr>
          </a:p>
        </p:txBody>
      </p:sp>
      <p:sp>
        <p:nvSpPr>
          <p:cNvPr id="4" name="Arrow: Right 3">
            <a:extLst>
              <a:ext uri="{FF2B5EF4-FFF2-40B4-BE49-F238E27FC236}">
                <a16:creationId xmlns:a16="http://schemas.microsoft.com/office/drawing/2014/main" id="{012B0D65-7C46-A705-077F-222036E7DFA1}"/>
              </a:ext>
            </a:extLst>
          </p:cNvPr>
          <p:cNvSpPr/>
          <p:nvPr/>
        </p:nvSpPr>
        <p:spPr>
          <a:xfrm>
            <a:off x="4657487" y="814034"/>
            <a:ext cx="650488" cy="231277"/>
          </a:xfrm>
          <a:prstGeom prst="rightArrow">
            <a:avLst/>
          </a:prstGeom>
          <a:solidFill>
            <a:srgbClr val="CCC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chemeClr val="tx1"/>
              </a:solidFill>
              <a:latin typeface="Arial" panose="020B0604020202020204" pitchFamily="34" charset="0"/>
              <a:cs typeface="Arial" panose="020B0604020202020204" pitchFamily="34" charset="0"/>
            </a:endParaRPr>
          </a:p>
        </p:txBody>
      </p:sp>
      <p:sp>
        <p:nvSpPr>
          <p:cNvPr id="12" name="Arrow: Right 11">
            <a:extLst>
              <a:ext uri="{FF2B5EF4-FFF2-40B4-BE49-F238E27FC236}">
                <a16:creationId xmlns:a16="http://schemas.microsoft.com/office/drawing/2014/main" id="{920C9EA5-6ED2-F44E-1F64-34B1BC32D30A}"/>
              </a:ext>
            </a:extLst>
          </p:cNvPr>
          <p:cNvSpPr/>
          <p:nvPr/>
        </p:nvSpPr>
        <p:spPr>
          <a:xfrm>
            <a:off x="7330067" y="814033"/>
            <a:ext cx="650488" cy="231277"/>
          </a:xfrm>
          <a:prstGeom prst="rightArrow">
            <a:avLst/>
          </a:prstGeom>
          <a:solidFill>
            <a:srgbClr val="CCC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chemeClr val="tx1"/>
              </a:solidFill>
              <a:latin typeface="Arial" panose="020B0604020202020204" pitchFamily="34" charset="0"/>
              <a:cs typeface="Arial" panose="020B0604020202020204" pitchFamily="34" charset="0"/>
            </a:endParaRPr>
          </a:p>
        </p:txBody>
      </p:sp>
      <p:sp>
        <p:nvSpPr>
          <p:cNvPr id="13" name="Arrow: Right 12">
            <a:extLst>
              <a:ext uri="{FF2B5EF4-FFF2-40B4-BE49-F238E27FC236}">
                <a16:creationId xmlns:a16="http://schemas.microsoft.com/office/drawing/2014/main" id="{D5B54912-CE9C-5F9C-0283-97B01701DC53}"/>
              </a:ext>
            </a:extLst>
          </p:cNvPr>
          <p:cNvSpPr/>
          <p:nvPr/>
        </p:nvSpPr>
        <p:spPr>
          <a:xfrm>
            <a:off x="9783482" y="814032"/>
            <a:ext cx="650488" cy="231277"/>
          </a:xfrm>
          <a:prstGeom prst="rightArrow">
            <a:avLst/>
          </a:prstGeom>
          <a:solidFill>
            <a:srgbClr val="CCC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chemeClr val="tx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310422837"/>
      </p:ext>
    </p:extLst>
  </p:cSld>
  <p:clrMapOvr>
    <a:masterClrMapping/>
  </p:clrMapOvr>
  <mc:AlternateContent xmlns:mc="http://schemas.openxmlformats.org/markup-compatibility/2006" xmlns:p14="http://schemas.microsoft.com/office/powerpoint/2010/main">
    <mc:Choice Requires="p14">
      <p:transition spd="slow" p14:dur="2000" advTm="2873"/>
    </mc:Choice>
    <mc:Fallback xmlns="">
      <p:transition spd="slow" advTm="28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6" name="Picture 5">
            <a:extLst>
              <a:ext uri="{FF2B5EF4-FFF2-40B4-BE49-F238E27FC236}">
                <a16:creationId xmlns:a16="http://schemas.microsoft.com/office/drawing/2014/main" id="{F0950D7C-F892-4877-991A-A4018A74DF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7423" y="5286006"/>
            <a:ext cx="5121591"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879C5AC-3BFB-43FA-8F39-43B3EFADF694}"/>
              </a:ext>
            </a:extLst>
          </p:cNvPr>
          <p:cNvSpPr txBox="1"/>
          <p:nvPr/>
        </p:nvSpPr>
        <p:spPr>
          <a:xfrm>
            <a:off x="5810567" y="347262"/>
            <a:ext cx="6381433" cy="369332"/>
          </a:xfrm>
          <a:prstGeom prst="rect">
            <a:avLst/>
          </a:prstGeom>
          <a:noFill/>
        </p:spPr>
        <p:txBody>
          <a:bodyPr wrap="square">
            <a:spAutoFit/>
          </a:bodyPr>
          <a:lstStyle/>
          <a:p>
            <a:r>
              <a:rPr lang="en-US" sz="1800" b="1" dirty="0">
                <a:solidFill>
                  <a:srgbClr val="FF0000"/>
                </a:solidFill>
              </a:rPr>
              <a:t>WOMB - TOMB; HOME -WORK; LIVELIHOOD – LIFE-JOY  </a:t>
            </a:r>
          </a:p>
        </p:txBody>
      </p:sp>
      <p:sp>
        <p:nvSpPr>
          <p:cNvPr id="9" name="object 3">
            <a:extLst>
              <a:ext uri="{FF2B5EF4-FFF2-40B4-BE49-F238E27FC236}">
                <a16:creationId xmlns:a16="http://schemas.microsoft.com/office/drawing/2014/main" id="{22DBDCCE-A2C1-425C-B817-08FE866B1789}"/>
              </a:ext>
            </a:extLst>
          </p:cNvPr>
          <p:cNvSpPr>
            <a:spLocks noChangeArrowheads="1"/>
          </p:cNvSpPr>
          <p:nvPr/>
        </p:nvSpPr>
        <p:spPr bwMode="auto">
          <a:xfrm>
            <a:off x="344488" y="759778"/>
            <a:ext cx="10366747" cy="4576381"/>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227" b="0" i="0" u="none" strike="noStrike" kern="0" cap="none" spc="0" normalizeH="0" baseline="0" noProof="0" dirty="0">
              <a:ln>
                <a:noFill/>
              </a:ln>
              <a:solidFill>
                <a:prstClr val="black"/>
              </a:solidFill>
              <a:effectLst/>
              <a:uLnTx/>
              <a:uFillTx/>
              <a:latin typeface="Calibri" panose="020F0502020204030204" pitchFamily="34" charset="0"/>
            </a:endParaRPr>
          </a:p>
        </p:txBody>
      </p:sp>
      <p:sp>
        <p:nvSpPr>
          <p:cNvPr id="21" name="Title 19">
            <a:extLst>
              <a:ext uri="{FF2B5EF4-FFF2-40B4-BE49-F238E27FC236}">
                <a16:creationId xmlns:a16="http://schemas.microsoft.com/office/drawing/2014/main" id="{BDFF56A6-8AA5-3CAF-0D6B-1BCF533B5E3B}"/>
              </a:ext>
            </a:extLst>
          </p:cNvPr>
          <p:cNvSpPr>
            <a:spLocks noGrp="1"/>
          </p:cNvSpPr>
          <p:nvPr>
            <p:ph type="title"/>
          </p:nvPr>
        </p:nvSpPr>
        <p:spPr>
          <a:xfrm>
            <a:off x="393701" y="180976"/>
            <a:ext cx="11462940" cy="559256"/>
          </a:xfrm>
        </p:spPr>
        <p:txBody>
          <a:bodyPr/>
          <a:lstStyle/>
          <a:p>
            <a:r>
              <a:rPr lang="en-US" dirty="0"/>
              <a:t>Current pathways</a:t>
            </a:r>
            <a:endParaRPr lang="en-GB" dirty="0"/>
          </a:p>
        </p:txBody>
      </p:sp>
    </p:spTree>
    <p:custDataLst>
      <p:tags r:id="rId1"/>
    </p:custDataLst>
    <p:extLst>
      <p:ext uri="{BB962C8B-B14F-4D97-AF65-F5344CB8AC3E}">
        <p14:creationId xmlns:p14="http://schemas.microsoft.com/office/powerpoint/2010/main" val="1150316620"/>
      </p:ext>
    </p:extLst>
  </p:cSld>
  <p:clrMapOvr>
    <a:masterClrMapping/>
  </p:clrMapOvr>
  <mc:AlternateContent xmlns:mc="http://schemas.openxmlformats.org/markup-compatibility/2006" xmlns:p14="http://schemas.microsoft.com/office/powerpoint/2010/main">
    <mc:Choice Requires="p14">
      <p:transition spd="slow" p14:dur="2000" advTm="6529"/>
    </mc:Choice>
    <mc:Fallback xmlns="">
      <p:transition spd="slow" advTm="65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22DBDCCE-A2C1-425C-B817-08FE866B1789}"/>
              </a:ext>
            </a:extLst>
          </p:cNvPr>
          <p:cNvSpPr>
            <a:spLocks noChangeArrowheads="1"/>
          </p:cNvSpPr>
          <p:nvPr/>
        </p:nvSpPr>
        <p:spPr bwMode="auto">
          <a:xfrm>
            <a:off x="344488" y="759778"/>
            <a:ext cx="10366747" cy="4576381"/>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227" b="0" i="0" u="none" strike="noStrike" kern="0" cap="none" spc="0" normalizeH="0" baseline="0" noProof="0" dirty="0">
              <a:ln>
                <a:noFill/>
              </a:ln>
              <a:solidFill>
                <a:prstClr val="black"/>
              </a:solidFill>
              <a:effectLst/>
              <a:uLnTx/>
              <a:uFillTx/>
              <a:latin typeface="Calibri" panose="020F0502020204030204" pitchFamily="34" charset="0"/>
            </a:endParaRPr>
          </a:p>
        </p:txBody>
      </p:sp>
      <p:sp>
        <p:nvSpPr>
          <p:cNvPr id="4" name="Rectangle 3">
            <a:extLst>
              <a:ext uri="{FF2B5EF4-FFF2-40B4-BE49-F238E27FC236}">
                <a16:creationId xmlns:a16="http://schemas.microsoft.com/office/drawing/2014/main" id="{029ABA25-A179-6007-7422-9A2C6AB38EA7}"/>
              </a:ext>
            </a:extLst>
          </p:cNvPr>
          <p:cNvSpPr/>
          <p:nvPr/>
        </p:nvSpPr>
        <p:spPr>
          <a:xfrm>
            <a:off x="1528705" y="2091804"/>
            <a:ext cx="5039999" cy="717825"/>
          </a:xfrm>
          <a:prstGeom prst="rect">
            <a:avLst/>
          </a:prstGeom>
          <a:solidFill>
            <a:schemeClr val="bg1"/>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mn-cs"/>
              </a:rPr>
              <a:t>1.  Improved education-based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mn-cs"/>
              </a:rPr>
              <a:t>competency-based pathways</a:t>
            </a:r>
          </a:p>
        </p:txBody>
      </p:sp>
      <p:sp>
        <p:nvSpPr>
          <p:cNvPr id="6" name="Rectangle 5">
            <a:extLst>
              <a:ext uri="{FF2B5EF4-FFF2-40B4-BE49-F238E27FC236}">
                <a16:creationId xmlns:a16="http://schemas.microsoft.com/office/drawing/2014/main" id="{C7416A7E-851C-CA82-97A4-7A992BA4F4AE}"/>
              </a:ext>
            </a:extLst>
          </p:cNvPr>
          <p:cNvSpPr/>
          <p:nvPr/>
        </p:nvSpPr>
        <p:spPr>
          <a:xfrm>
            <a:off x="4998522" y="3026866"/>
            <a:ext cx="2695579" cy="913681"/>
          </a:xfrm>
          <a:prstGeom prst="rect">
            <a:avLst/>
          </a:prstGeom>
          <a:solidFill>
            <a:schemeClr val="bg1"/>
          </a:solidFill>
          <a:ln>
            <a:solidFill>
              <a:srgbClr val="0000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99"/>
                </a:solidFill>
                <a:effectLst/>
                <a:uLnTx/>
                <a:uFillTx/>
                <a:latin typeface="Arial" panose="020B0604020202020204" pitchFamily="34" charset="0"/>
                <a:ea typeface="Calibri" panose="020F0502020204030204" pitchFamily="34" charset="0"/>
                <a:cs typeface="+mn-cs"/>
              </a:rPr>
              <a:t>2. Improved post-school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99"/>
                </a:solidFill>
                <a:effectLst/>
                <a:uLnTx/>
                <a:uFillTx/>
                <a:latin typeface="Arial" panose="020B0604020202020204" pitchFamily="34" charset="0"/>
                <a:ea typeface="Calibri" panose="020F0502020204030204" pitchFamily="34" charset="0"/>
                <a:cs typeface="+mn-cs"/>
              </a:rPr>
              <a:t>and tertiary education partners</a:t>
            </a:r>
          </a:p>
        </p:txBody>
      </p:sp>
      <p:sp>
        <p:nvSpPr>
          <p:cNvPr id="12" name="Rectangle 11">
            <a:extLst>
              <a:ext uri="{FF2B5EF4-FFF2-40B4-BE49-F238E27FC236}">
                <a16:creationId xmlns:a16="http://schemas.microsoft.com/office/drawing/2014/main" id="{FBFB7DAF-18B2-1F6D-57DD-00E0443B0111}"/>
              </a:ext>
            </a:extLst>
          </p:cNvPr>
          <p:cNvSpPr/>
          <p:nvPr/>
        </p:nvSpPr>
        <p:spPr>
          <a:xfrm>
            <a:off x="9140855" y="2991931"/>
            <a:ext cx="2211835" cy="1148414"/>
          </a:xfrm>
          <a:prstGeom prst="rect">
            <a:avLst/>
          </a:prstGeom>
          <a:solidFill>
            <a:schemeClr val="bg1"/>
          </a:solidFill>
          <a:ln>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C000"/>
                </a:solidFill>
                <a:effectLst/>
                <a:uLnTx/>
                <a:uFillTx/>
                <a:latin typeface="Arial" panose="020B0604020202020204" pitchFamily="34" charset="0"/>
                <a:ea typeface="Calibri" panose="020F0502020204030204" pitchFamily="34" charset="0"/>
                <a:cs typeface="+mn-cs"/>
              </a:rPr>
              <a:t>3. Improved work-place skills and productivity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C000"/>
                </a:solidFill>
                <a:effectLst/>
                <a:uLnTx/>
                <a:uFillTx/>
                <a:latin typeface="Arial" panose="020B0604020202020204" pitchFamily="34" charset="0"/>
                <a:ea typeface="Calibri" panose="020F0502020204030204" pitchFamily="34" charset="0"/>
                <a:cs typeface="+mn-cs"/>
              </a:rPr>
              <a:t>pathways</a:t>
            </a:r>
          </a:p>
        </p:txBody>
      </p:sp>
      <p:sp>
        <p:nvSpPr>
          <p:cNvPr id="15" name="Rectangle 14">
            <a:extLst>
              <a:ext uri="{FF2B5EF4-FFF2-40B4-BE49-F238E27FC236}">
                <a16:creationId xmlns:a16="http://schemas.microsoft.com/office/drawing/2014/main" id="{0CF8259C-0050-F895-7941-36E0E56E65EC}"/>
              </a:ext>
            </a:extLst>
          </p:cNvPr>
          <p:cNvSpPr/>
          <p:nvPr/>
        </p:nvSpPr>
        <p:spPr>
          <a:xfrm>
            <a:off x="650114" y="4546812"/>
            <a:ext cx="11093323" cy="401500"/>
          </a:xfrm>
          <a:prstGeom prst="rect">
            <a:avLst/>
          </a:prstGeom>
          <a:solidFill>
            <a:schemeClr val="bg1"/>
          </a:solidFill>
          <a:ln>
            <a:solidFill>
              <a:srgbClr val="CCCC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228600" marR="0" indent="-228600" algn="ctr">
              <a:lnSpc>
                <a:spcPct val="115000"/>
              </a:lnSpc>
              <a:spcBef>
                <a:spcPts val="0"/>
              </a:spcBef>
              <a:spcAft>
                <a:spcPts val="0"/>
              </a:spcAft>
            </a:pPr>
            <a:r>
              <a:rPr lang="en-GB" sz="1600" b="1" dirty="0">
                <a:solidFill>
                  <a:srgbClr val="CCCC00"/>
                </a:solidFill>
                <a:effectLst/>
                <a:latin typeface="Arial" panose="020B0604020202020204" pitchFamily="34" charset="0"/>
                <a:ea typeface="Arial" panose="020B0604020202020204" pitchFamily="34" charset="0"/>
                <a:cs typeface="Arial" panose="020B0604020202020204" pitchFamily="34" charset="0"/>
              </a:rPr>
              <a:t>4. Bringing economic pathways and opportunities closer to citizens and communities and vice versa</a:t>
            </a:r>
            <a:endParaRPr lang="en-GB" sz="1600" dirty="0">
              <a:solidFill>
                <a:srgbClr val="CCCC00"/>
              </a:solidFill>
              <a:effectLst/>
              <a:latin typeface="Arial" panose="020B0604020202020204" pitchFamily="34" charset="0"/>
              <a:ea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rgbClr val="C00000"/>
              </a:buClr>
              <a:buSzTx/>
              <a:buFont typeface="Symbol" panose="05050102010706020507" pitchFamily="18" charset="2"/>
              <a:buChar char="·"/>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Rectangle 17">
            <a:extLst>
              <a:ext uri="{FF2B5EF4-FFF2-40B4-BE49-F238E27FC236}">
                <a16:creationId xmlns:a16="http://schemas.microsoft.com/office/drawing/2014/main" id="{067D6FC4-37D4-CE9E-3F76-12983558ABBD}"/>
              </a:ext>
            </a:extLst>
          </p:cNvPr>
          <p:cNvSpPr/>
          <p:nvPr/>
        </p:nvSpPr>
        <p:spPr>
          <a:xfrm>
            <a:off x="650113" y="5680089"/>
            <a:ext cx="11093323" cy="418133"/>
          </a:xfrm>
          <a:prstGeom prst="rect">
            <a:avLst/>
          </a:prstGeom>
          <a:solidFill>
            <a:schemeClr val="bg1"/>
          </a:solidFill>
          <a:ln>
            <a:solidFill>
              <a:schemeClr val="bg2">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mn-cs"/>
              </a:rPr>
              <a:t>6. Strategic Co-ordination and strengthened eco-systems</a:t>
            </a:r>
          </a:p>
        </p:txBody>
      </p:sp>
      <p:sp>
        <p:nvSpPr>
          <p:cNvPr id="2" name="Rectangle 1">
            <a:extLst>
              <a:ext uri="{FF2B5EF4-FFF2-40B4-BE49-F238E27FC236}">
                <a16:creationId xmlns:a16="http://schemas.microsoft.com/office/drawing/2014/main" id="{E2B672C0-090F-8E82-BCF2-C1435F928C5D}"/>
              </a:ext>
            </a:extLst>
          </p:cNvPr>
          <p:cNvSpPr/>
          <p:nvPr/>
        </p:nvSpPr>
        <p:spPr>
          <a:xfrm>
            <a:off x="660066" y="5128583"/>
            <a:ext cx="11093323" cy="401500"/>
          </a:xfrm>
          <a:prstGeom prst="rect">
            <a:avLst/>
          </a:prstGeom>
          <a:solidFill>
            <a:schemeClr val="bg1"/>
          </a:solidFill>
          <a:ln>
            <a:solidFill>
              <a:srgbClr val="6C006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C006C"/>
                </a:solidFill>
                <a:effectLst/>
                <a:uLnTx/>
                <a:uFillTx/>
                <a:latin typeface="Arial" panose="020B0604020202020204" pitchFamily="34" charset="0"/>
                <a:ea typeface="Calibri" panose="020F0502020204030204" pitchFamily="34" charset="0"/>
                <a:cs typeface="+mn-cs"/>
              </a:rPr>
              <a:t>5. Enhancing entrepreneurship pathways</a:t>
            </a:r>
          </a:p>
          <a:p>
            <a:pPr marL="171450" marR="0" lvl="0" indent="-171450" algn="l" defTabSz="914400" rtl="0" eaLnBrk="1" fontAlgn="auto" latinLnBrk="0" hangingPunct="1">
              <a:lnSpc>
                <a:spcPct val="100000"/>
              </a:lnSpc>
              <a:spcBef>
                <a:spcPts val="0"/>
              </a:spcBef>
              <a:spcAft>
                <a:spcPts val="0"/>
              </a:spcAft>
              <a:buClr>
                <a:srgbClr val="C00000"/>
              </a:buClr>
              <a:buSzTx/>
              <a:buFont typeface="Symbol" panose="05050102010706020507" pitchFamily="18" charset="2"/>
              <a:buChar char="·"/>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Title 19">
            <a:extLst>
              <a:ext uri="{FF2B5EF4-FFF2-40B4-BE49-F238E27FC236}">
                <a16:creationId xmlns:a16="http://schemas.microsoft.com/office/drawing/2014/main" id="{BDFF56A6-8AA5-3CAF-0D6B-1BCF533B5E3B}"/>
              </a:ext>
            </a:extLst>
          </p:cNvPr>
          <p:cNvSpPr>
            <a:spLocks noGrp="1"/>
          </p:cNvSpPr>
          <p:nvPr>
            <p:ph type="title"/>
          </p:nvPr>
        </p:nvSpPr>
        <p:spPr>
          <a:xfrm>
            <a:off x="393701" y="180976"/>
            <a:ext cx="11462940" cy="559256"/>
          </a:xfrm>
        </p:spPr>
        <p:txBody>
          <a:bodyPr/>
          <a:lstStyle/>
          <a:p>
            <a:r>
              <a:rPr lang="en-US" dirty="0"/>
              <a:t>G4J -  6 Themes and interventions fall along the path  ( aim to enhance) </a:t>
            </a:r>
            <a:endParaRPr lang="en-GB"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014"/>
    </mc:Choice>
    <mc:Fallback xmlns="">
      <p:transition spd="slow" advTm="401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6" grpId="0" animBg="1"/>
      <p:bldP spid="12" grpId="0" animBg="1"/>
      <p:bldP spid="15" grpId="0" animBg="1"/>
      <p:bldP spid="18"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A3BD47-6DE7-9FB2-F4DF-847C0B0B47C0}"/>
              </a:ext>
            </a:extLst>
          </p:cNvPr>
          <p:cNvSpPr/>
          <p:nvPr/>
        </p:nvSpPr>
        <p:spPr>
          <a:xfrm>
            <a:off x="315051" y="881848"/>
            <a:ext cx="11873948" cy="14777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 name="Rectangle 29">
            <a:extLst>
              <a:ext uri="{FF2B5EF4-FFF2-40B4-BE49-F238E27FC236}">
                <a16:creationId xmlns:a16="http://schemas.microsoft.com/office/drawing/2014/main" id="{592F1F01-70BB-A3BE-19FE-2B603E60C159}"/>
              </a:ext>
            </a:extLst>
          </p:cNvPr>
          <p:cNvSpPr/>
          <p:nvPr/>
        </p:nvSpPr>
        <p:spPr>
          <a:xfrm>
            <a:off x="729854" y="945437"/>
            <a:ext cx="5039999" cy="2260861"/>
          </a:xfrm>
          <a:prstGeom prst="rect">
            <a:avLst/>
          </a:prstGeom>
          <a:solidFill>
            <a:schemeClr val="bg1"/>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mn-cs"/>
              </a:rPr>
              <a:t>Improved education-based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mn-cs"/>
              </a:rPr>
              <a:t>competency-based pathways (5) </a:t>
            </a:r>
          </a:p>
          <a:p>
            <a:pPr marL="171450" marR="0" lvl="0" indent="-171450" algn="l" defTabSz="914400" rtl="0" eaLnBrk="1" fontAlgn="auto" latinLnBrk="0" hangingPunct="1">
              <a:lnSpc>
                <a:spcPct val="100000"/>
              </a:lnSpc>
              <a:spcBef>
                <a:spcPts val="0"/>
              </a:spcBef>
              <a:spcAft>
                <a:spcPts val="0"/>
              </a:spcAft>
              <a:buClr>
                <a:srgbClr val="FF0000"/>
              </a:buClr>
              <a:buSzTx/>
              <a:buFont typeface="Symbol" panose="05050102010706020507" pitchFamily="18" charset="2"/>
              <a:buChar char="·"/>
              <a:tabLst/>
              <a:defRPr/>
            </a:pPr>
            <a:r>
              <a:rPr kumimoji="0" lang="en-GB" sz="1200" b="0" i="0" u="none" strike="noStrike" kern="1200" cap="none" spc="0" normalizeH="0" baseline="0" noProof="0" dirty="0">
                <a:ln>
                  <a:noFill/>
                </a:ln>
                <a:solidFill>
                  <a:srgbClr val="3B3838"/>
                </a:solidFill>
                <a:effectLst/>
                <a:uLnTx/>
                <a:uFillTx/>
                <a:latin typeface="Arial" panose="020B0604020202020204" pitchFamily="34" charset="0"/>
                <a:ea typeface="Calibri" panose="020F0502020204030204" pitchFamily="34" charset="0"/>
                <a:cs typeface="+mn-cs"/>
              </a:rPr>
              <a:t>Improving </a:t>
            </a:r>
            <a:r>
              <a:rPr kumimoji="0" lang="en-GB" sz="1200" b="1" i="1" u="none" strike="noStrike" kern="1200" cap="none" spc="0" normalizeH="0" baseline="0" noProof="0" dirty="0">
                <a:ln>
                  <a:noFill/>
                </a:ln>
                <a:solidFill>
                  <a:srgbClr val="3B3838"/>
                </a:solidFill>
                <a:effectLst/>
                <a:highlight>
                  <a:srgbClr val="FFFF00"/>
                </a:highlight>
                <a:uLnTx/>
                <a:uFillTx/>
                <a:latin typeface="Arial" panose="020B0604020202020204" pitchFamily="34" charset="0"/>
                <a:ea typeface="Calibri" panose="020F0502020204030204" pitchFamily="34" charset="0"/>
                <a:cs typeface="+mn-cs"/>
              </a:rPr>
              <a:t>life orientation content on careers, work-readiness and competencies</a:t>
            </a:r>
          </a:p>
          <a:p>
            <a:pPr marL="171450" marR="0" lvl="0" indent="-171450" algn="l" defTabSz="914400" rtl="0" eaLnBrk="1" fontAlgn="auto" latinLnBrk="0" hangingPunct="1">
              <a:lnSpc>
                <a:spcPct val="100000"/>
              </a:lnSpc>
              <a:spcBef>
                <a:spcPts val="0"/>
              </a:spcBef>
              <a:spcAft>
                <a:spcPts val="0"/>
              </a:spcAft>
              <a:buClr>
                <a:srgbClr val="FF0000"/>
              </a:buClr>
              <a:buSzTx/>
              <a:buFont typeface="Symbol" panose="05050102010706020507" pitchFamily="18" charset="2"/>
              <a:buChar char="·"/>
              <a:tabLst/>
              <a:defRPr/>
            </a:pPr>
            <a:r>
              <a:rPr kumimoji="0" lang="en-GB" sz="1200" b="0" i="0" u="none" strike="noStrike" kern="1200" cap="none" spc="0" normalizeH="0" baseline="0" noProof="0" dirty="0">
                <a:ln>
                  <a:noFill/>
                </a:ln>
                <a:solidFill>
                  <a:srgbClr val="3B3838"/>
                </a:solidFill>
                <a:effectLst/>
                <a:uLnTx/>
                <a:uFillTx/>
                <a:latin typeface="Arial" panose="020B0604020202020204" pitchFamily="34" charset="0"/>
                <a:ea typeface="Calibri" panose="020F0502020204030204" pitchFamily="34" charset="0"/>
                <a:cs typeface="+mn-cs"/>
              </a:rPr>
              <a:t>Expanding </a:t>
            </a:r>
            <a:r>
              <a:rPr kumimoji="0" lang="en-GB" sz="1200" b="1" i="1" u="none" strike="noStrike" kern="1200" cap="none" spc="0" normalizeH="0" baseline="0" noProof="0" dirty="0">
                <a:ln>
                  <a:noFill/>
                </a:ln>
                <a:solidFill>
                  <a:srgbClr val="3B3838"/>
                </a:solidFill>
                <a:effectLst/>
                <a:highlight>
                  <a:srgbClr val="FFFF00"/>
                </a:highlight>
                <a:uLnTx/>
                <a:uFillTx/>
                <a:latin typeface="Arial" panose="020B0604020202020204" pitchFamily="34" charset="0"/>
                <a:ea typeface="Calibri" panose="020F0502020204030204" pitchFamily="34" charset="0"/>
                <a:cs typeface="+mn-cs"/>
              </a:rPr>
              <a:t>after-school programme </a:t>
            </a:r>
            <a:r>
              <a:rPr kumimoji="0" lang="en-GB" sz="1200" b="0" i="0" u="none" strike="noStrike" kern="1200" cap="none" spc="0" normalizeH="0" baseline="0" noProof="0" dirty="0">
                <a:ln>
                  <a:noFill/>
                </a:ln>
                <a:solidFill>
                  <a:srgbClr val="3B3838"/>
                </a:solidFill>
                <a:effectLst/>
                <a:uLnTx/>
                <a:uFillTx/>
                <a:latin typeface="Arial" panose="020B0604020202020204" pitchFamily="34" charset="0"/>
                <a:ea typeface="Calibri" panose="020F0502020204030204" pitchFamily="34" charset="0"/>
                <a:cs typeface="+mn-cs"/>
              </a:rPr>
              <a:t>to develop competencies</a:t>
            </a:r>
          </a:p>
          <a:p>
            <a:pPr marL="171450" marR="0" lvl="0" indent="-171450" algn="l" defTabSz="914400" rtl="0" eaLnBrk="1" fontAlgn="auto" latinLnBrk="0" hangingPunct="1">
              <a:lnSpc>
                <a:spcPct val="100000"/>
              </a:lnSpc>
              <a:spcBef>
                <a:spcPts val="0"/>
              </a:spcBef>
              <a:spcAft>
                <a:spcPts val="0"/>
              </a:spcAft>
              <a:buClr>
                <a:srgbClr val="FF0000"/>
              </a:buClr>
              <a:buSzTx/>
              <a:buFont typeface="Symbol" panose="05050102010706020507" pitchFamily="18" charset="2"/>
              <a:buChar char="·"/>
              <a:tabLst/>
              <a:defRPr/>
            </a:pPr>
            <a:r>
              <a:rPr kumimoji="0" lang="en-GB" sz="1200" b="0" i="0" u="none" strike="noStrike" kern="1200" cap="none" spc="0" normalizeH="0" baseline="0" noProof="0" dirty="0">
                <a:ln>
                  <a:noFill/>
                </a:ln>
                <a:solidFill>
                  <a:srgbClr val="3B3838"/>
                </a:solidFill>
                <a:effectLst/>
                <a:uLnTx/>
                <a:uFillTx/>
                <a:latin typeface="Arial" panose="020B0604020202020204" pitchFamily="34" charset="0"/>
                <a:ea typeface="Calibri" panose="020F0502020204030204" pitchFamily="34" charset="0"/>
                <a:cs typeface="+mn-cs"/>
              </a:rPr>
              <a:t>Revising </a:t>
            </a:r>
            <a:r>
              <a:rPr kumimoji="0" lang="en-GB" sz="1200" b="1" i="1" u="none" strike="noStrike" kern="1200" cap="none" spc="0" normalizeH="0" baseline="0" noProof="0" dirty="0">
                <a:ln>
                  <a:noFill/>
                </a:ln>
                <a:solidFill>
                  <a:srgbClr val="3B3838"/>
                </a:solidFill>
                <a:effectLst/>
                <a:highlight>
                  <a:srgbClr val="FFFF00"/>
                </a:highlight>
                <a:uLnTx/>
                <a:uFillTx/>
                <a:latin typeface="Arial" panose="020B0604020202020204" pitchFamily="34" charset="0"/>
                <a:ea typeface="Calibri" panose="020F0502020204030204" pitchFamily="34" charset="0"/>
                <a:cs typeface="+mn-cs"/>
              </a:rPr>
              <a:t>curriculum and modes of learning to maximise </a:t>
            </a:r>
            <a:r>
              <a:rPr kumimoji="0" lang="en-GB" sz="1200" b="0" i="0" u="none" strike="noStrike" kern="1200" cap="none" spc="0" normalizeH="0" baseline="0" noProof="0" dirty="0">
                <a:ln>
                  <a:noFill/>
                </a:ln>
                <a:solidFill>
                  <a:srgbClr val="3B3838"/>
                </a:solidFill>
                <a:effectLst/>
                <a:uLnTx/>
                <a:uFillTx/>
                <a:latin typeface="Arial" panose="020B0604020202020204" pitchFamily="34" charset="0"/>
                <a:ea typeface="Calibri" panose="020F0502020204030204" pitchFamily="34" charset="0"/>
                <a:cs typeface="+mn-cs"/>
              </a:rPr>
              <a:t>relevance to the workplace- 3 Streams</a:t>
            </a:r>
          </a:p>
          <a:p>
            <a:pPr marL="171450" marR="0" lvl="0" indent="-171450" algn="l" defTabSz="914400" rtl="0" eaLnBrk="1" fontAlgn="auto" latinLnBrk="0" hangingPunct="1">
              <a:lnSpc>
                <a:spcPct val="100000"/>
              </a:lnSpc>
              <a:spcBef>
                <a:spcPts val="0"/>
              </a:spcBef>
              <a:spcAft>
                <a:spcPts val="0"/>
              </a:spcAft>
              <a:buClr>
                <a:srgbClr val="FF0000"/>
              </a:buClr>
              <a:buSzTx/>
              <a:buFont typeface="Symbol" panose="05050102010706020507" pitchFamily="18" charset="2"/>
              <a:buChar char="·"/>
              <a:tabLst/>
              <a:defRPr/>
            </a:pPr>
            <a:r>
              <a:rPr kumimoji="0" lang="en-GB" sz="1200" b="0" i="0" u="none" strike="noStrike" kern="1200" cap="none" spc="0" normalizeH="0" baseline="0" noProof="0" dirty="0">
                <a:ln>
                  <a:noFill/>
                </a:ln>
                <a:solidFill>
                  <a:srgbClr val="3B3838"/>
                </a:solidFill>
                <a:effectLst/>
                <a:uLnTx/>
                <a:uFillTx/>
                <a:latin typeface="Arial" panose="020B0604020202020204" pitchFamily="34" charset="0"/>
                <a:ea typeface="Calibri" panose="020F0502020204030204" pitchFamily="34" charset="0"/>
                <a:cs typeface="+mn-cs"/>
              </a:rPr>
              <a:t>Accelerating the </a:t>
            </a:r>
            <a:r>
              <a:rPr kumimoji="0" lang="en-GB" sz="1200" b="1" i="1" u="none" strike="noStrike" kern="1200" cap="none" spc="0" normalizeH="0" baseline="0" noProof="0" dirty="0">
                <a:ln>
                  <a:noFill/>
                </a:ln>
                <a:solidFill>
                  <a:srgbClr val="3B3838"/>
                </a:solidFill>
                <a:effectLst/>
                <a:highlight>
                  <a:srgbClr val="FFFF00"/>
                </a:highlight>
                <a:uLnTx/>
                <a:uFillTx/>
                <a:latin typeface="Arial" panose="020B0604020202020204" pitchFamily="34" charset="0"/>
                <a:ea typeface="Calibri" panose="020F0502020204030204" pitchFamily="34" charset="0"/>
                <a:cs typeface="+mn-cs"/>
              </a:rPr>
              <a:t>roll-out of focus schools </a:t>
            </a:r>
            <a:r>
              <a:rPr kumimoji="0" lang="en-GB" sz="1200" b="0" i="0" u="none" strike="noStrike" kern="1200" cap="none" spc="0" normalizeH="0" baseline="0" noProof="0" dirty="0">
                <a:ln>
                  <a:noFill/>
                </a:ln>
                <a:solidFill>
                  <a:srgbClr val="3B3838"/>
                </a:solidFill>
                <a:effectLst/>
                <a:uLnTx/>
                <a:uFillTx/>
                <a:latin typeface="Arial" panose="020B0604020202020204" pitchFamily="34" charset="0"/>
                <a:ea typeface="Calibri" panose="020F0502020204030204" pitchFamily="34" charset="0"/>
                <a:cs typeface="+mn-cs"/>
              </a:rPr>
              <a:t>and increase scale and geographic coverage of these schools</a:t>
            </a:r>
          </a:p>
          <a:p>
            <a:pPr marL="171450" marR="0" lvl="0" indent="-171450" algn="l" defTabSz="914400" rtl="0" eaLnBrk="1" fontAlgn="auto" latinLnBrk="0" hangingPunct="1">
              <a:lnSpc>
                <a:spcPct val="100000"/>
              </a:lnSpc>
              <a:spcBef>
                <a:spcPts val="0"/>
              </a:spcBef>
              <a:spcAft>
                <a:spcPts val="0"/>
              </a:spcAft>
              <a:buClr>
                <a:srgbClr val="FF0000"/>
              </a:buClr>
              <a:buSzTx/>
              <a:buFont typeface="Symbol" panose="05050102010706020507" pitchFamily="18" charset="2"/>
              <a:buChar char="·"/>
              <a:tabLst/>
              <a:defRPr/>
            </a:pPr>
            <a:r>
              <a:rPr kumimoji="0" lang="en-GB" sz="1200" b="0" i="0" u="none" strike="noStrike" kern="1200" cap="none" spc="0" normalizeH="0" baseline="0" noProof="0" dirty="0">
                <a:ln>
                  <a:noFill/>
                </a:ln>
                <a:solidFill>
                  <a:srgbClr val="3B3838"/>
                </a:solidFill>
                <a:effectLst/>
                <a:uLnTx/>
                <a:uFillTx/>
                <a:latin typeface="Arial" panose="020B0604020202020204" pitchFamily="34" charset="0"/>
                <a:ea typeface="Calibri" panose="020F0502020204030204" pitchFamily="34" charset="0"/>
                <a:cs typeface="+mn-cs"/>
              </a:rPr>
              <a:t>In partnership with the private sector, rolling out </a:t>
            </a:r>
            <a:r>
              <a:rPr kumimoji="0" lang="en-GB" sz="1200" b="1" i="1" u="none" strike="noStrike" kern="1200" cap="none" spc="0" normalizeH="0" baseline="0" noProof="0" dirty="0">
                <a:ln>
                  <a:noFill/>
                </a:ln>
                <a:solidFill>
                  <a:srgbClr val="3B3838"/>
                </a:solidFill>
                <a:effectLst/>
                <a:highlight>
                  <a:srgbClr val="FFFF00"/>
                </a:highlight>
                <a:uLnTx/>
                <a:uFillTx/>
                <a:latin typeface="Arial" panose="020B0604020202020204" pitchFamily="34" charset="0"/>
                <a:ea typeface="Calibri" panose="020F0502020204030204" pitchFamily="34" charset="0"/>
                <a:cs typeface="+mn-cs"/>
              </a:rPr>
              <a:t>online blended </a:t>
            </a:r>
            <a:r>
              <a:rPr lang="en-GB" sz="1200" b="1" i="1" dirty="0">
                <a:solidFill>
                  <a:srgbClr val="3B3838"/>
                </a:solidFill>
                <a:highlight>
                  <a:srgbClr val="FFFF00"/>
                </a:highlight>
                <a:latin typeface="Arial" panose="020B0604020202020204" pitchFamily="34" charset="0"/>
                <a:ea typeface="Calibri" panose="020F0502020204030204" pitchFamily="34" charset="0"/>
              </a:rPr>
              <a:t>learning </a:t>
            </a:r>
            <a:endParaRPr kumimoji="0" lang="en-GB" sz="1200" b="1" i="1" u="none" strike="noStrike" kern="1200" cap="none" spc="0" normalizeH="0" baseline="0" noProof="0" dirty="0">
              <a:ln>
                <a:noFill/>
              </a:ln>
              <a:solidFill>
                <a:srgbClr val="3B3838"/>
              </a:solidFill>
              <a:effectLst/>
              <a:highlight>
                <a:srgbClr val="FFFF00"/>
              </a:highlight>
              <a:uLnTx/>
              <a:uFillTx/>
              <a:latin typeface="Arial" panose="020B0604020202020204" pitchFamily="34" charset="0"/>
              <a:ea typeface="Calibri" panose="020F0502020204030204" pitchFamily="34" charset="0"/>
              <a:cs typeface="+mn-cs"/>
            </a:endParaRPr>
          </a:p>
        </p:txBody>
      </p:sp>
      <p:grpSp>
        <p:nvGrpSpPr>
          <p:cNvPr id="27" name="Group 26">
            <a:extLst>
              <a:ext uri="{FF2B5EF4-FFF2-40B4-BE49-F238E27FC236}">
                <a16:creationId xmlns:a16="http://schemas.microsoft.com/office/drawing/2014/main" id="{B4CCC083-14C0-CA45-5D51-99BA8897D952}"/>
              </a:ext>
            </a:extLst>
          </p:cNvPr>
          <p:cNvGrpSpPr/>
          <p:nvPr/>
        </p:nvGrpSpPr>
        <p:grpSpPr>
          <a:xfrm>
            <a:off x="6352621" y="767173"/>
            <a:ext cx="5209000" cy="2073832"/>
            <a:chOff x="8003457" y="636668"/>
            <a:chExt cx="5209000" cy="2073832"/>
          </a:xfrm>
        </p:grpSpPr>
        <p:sp>
          <p:nvSpPr>
            <p:cNvPr id="2" name="Rectangle 1">
              <a:extLst>
                <a:ext uri="{FF2B5EF4-FFF2-40B4-BE49-F238E27FC236}">
                  <a16:creationId xmlns:a16="http://schemas.microsoft.com/office/drawing/2014/main" id="{4EBCBCFF-B23B-0BF6-F28C-37F496B1BEEC}"/>
                </a:ext>
              </a:extLst>
            </p:cNvPr>
            <p:cNvSpPr/>
            <p:nvPr/>
          </p:nvSpPr>
          <p:spPr>
            <a:xfrm>
              <a:off x="8172457" y="797857"/>
              <a:ext cx="5040000" cy="1912643"/>
            </a:xfrm>
            <a:prstGeom prst="rect">
              <a:avLst/>
            </a:prstGeom>
            <a:solidFill>
              <a:schemeClr val="bg1"/>
            </a:solidFill>
            <a:ln>
              <a:solidFill>
                <a:srgbClr val="0000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000099"/>
                  </a:solidFill>
                  <a:effectLst/>
                  <a:uLnTx/>
                  <a:uFillTx/>
                  <a:latin typeface="Arial" panose="020B0604020202020204" pitchFamily="34" charset="0"/>
                  <a:ea typeface="Calibri" panose="020F0502020204030204" pitchFamily="34" charset="0"/>
                  <a:cs typeface="+mn-cs"/>
                </a:rPr>
                <a:t>Improved post-school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000099"/>
                  </a:solidFill>
                  <a:effectLst/>
                  <a:uLnTx/>
                  <a:uFillTx/>
                  <a:latin typeface="Arial" panose="020B0604020202020204" pitchFamily="34" charset="0"/>
                  <a:ea typeface="Calibri" panose="020F0502020204030204" pitchFamily="34" charset="0"/>
                  <a:cs typeface="+mn-cs"/>
                </a:rPr>
                <a:t>and tertiary education partners (2)</a:t>
              </a:r>
            </a:p>
            <a:p>
              <a:pPr marL="171450" marR="0" lvl="0" indent="-171450" algn="l" defTabSz="914400" rtl="0" eaLnBrk="1" fontAlgn="auto" latinLnBrk="0" hangingPunct="1">
                <a:lnSpc>
                  <a:spcPct val="100000"/>
                </a:lnSpc>
                <a:spcBef>
                  <a:spcPts val="0"/>
                </a:spcBef>
                <a:spcAft>
                  <a:spcPts val="0"/>
                </a:spcAft>
                <a:buClr>
                  <a:srgbClr val="000099"/>
                </a:buClr>
                <a:buSzTx/>
                <a:buFont typeface="Symbol" panose="05050102010706020507" pitchFamily="18" charset="2"/>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Investigating the feasibility and develop a strategy to expand the </a:t>
              </a:r>
              <a:r>
                <a:rPr kumimoji="0" lang="en-GB" sz="1200" b="1" i="1"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number of universities (private sector and public sector) and Technical Vocational Education and Training (TVET) colleges in the Western Cape </a:t>
              </a:r>
            </a:p>
            <a:p>
              <a:pPr marL="171450" marR="0" lvl="0" indent="-171450" algn="l" defTabSz="914400" rtl="0" eaLnBrk="1" fontAlgn="auto" latinLnBrk="0" hangingPunct="1">
                <a:lnSpc>
                  <a:spcPct val="100000"/>
                </a:lnSpc>
                <a:spcBef>
                  <a:spcPts val="0"/>
                </a:spcBef>
                <a:spcAft>
                  <a:spcPts val="0"/>
                </a:spcAft>
                <a:buClr>
                  <a:srgbClr val="000099"/>
                </a:buClr>
                <a:buSzTx/>
                <a:buFont typeface="Symbol" panose="05050102010706020507" pitchFamily="18" charset="2"/>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Together with the tertiary institutions, enhancing the </a:t>
              </a:r>
              <a:r>
                <a:rPr kumimoji="0" lang="en-GB" sz="1200" b="1" i="1"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through-put rates of enrolled tertiary students</a:t>
              </a:r>
            </a:p>
          </p:txBody>
        </p:sp>
        <p:sp>
          <p:nvSpPr>
            <p:cNvPr id="10" name="Oval 9">
              <a:extLst>
                <a:ext uri="{FF2B5EF4-FFF2-40B4-BE49-F238E27FC236}">
                  <a16:creationId xmlns:a16="http://schemas.microsoft.com/office/drawing/2014/main" id="{E9F66756-65F1-BE25-42F3-67A6D53179D1}"/>
                </a:ext>
              </a:extLst>
            </p:cNvPr>
            <p:cNvSpPr/>
            <p:nvPr/>
          </p:nvSpPr>
          <p:spPr>
            <a:xfrm>
              <a:off x="8003457" y="636668"/>
              <a:ext cx="396000" cy="396000"/>
            </a:xfrm>
            <a:prstGeom prst="ellipse">
              <a:avLst/>
            </a:prstGeom>
            <a:solidFill>
              <a:srgbClr val="00009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endParaRPr kumimoji="0" lang="en-ZA" sz="16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25" name="Group 24">
            <a:extLst>
              <a:ext uri="{FF2B5EF4-FFF2-40B4-BE49-F238E27FC236}">
                <a16:creationId xmlns:a16="http://schemas.microsoft.com/office/drawing/2014/main" id="{8FB94B9E-3315-6829-B067-8DCADFEE9379}"/>
              </a:ext>
            </a:extLst>
          </p:cNvPr>
          <p:cNvGrpSpPr/>
          <p:nvPr/>
        </p:nvGrpSpPr>
        <p:grpSpPr>
          <a:xfrm>
            <a:off x="6353817" y="2887519"/>
            <a:ext cx="5222221" cy="3863064"/>
            <a:chOff x="3001179" y="3962297"/>
            <a:chExt cx="4850199" cy="3242033"/>
          </a:xfrm>
        </p:grpSpPr>
        <p:sp>
          <p:nvSpPr>
            <p:cNvPr id="21" name="Rectangle 20">
              <a:extLst>
                <a:ext uri="{FF2B5EF4-FFF2-40B4-BE49-F238E27FC236}">
                  <a16:creationId xmlns:a16="http://schemas.microsoft.com/office/drawing/2014/main" id="{B58A92CE-CFC2-A151-5076-8D15FCB52458}"/>
                </a:ext>
              </a:extLst>
            </p:cNvPr>
            <p:cNvSpPr/>
            <p:nvPr/>
          </p:nvSpPr>
          <p:spPr>
            <a:xfrm>
              <a:off x="3170418" y="3962298"/>
              <a:ext cx="4680960" cy="3242032"/>
            </a:xfrm>
            <a:prstGeom prst="rect">
              <a:avLst/>
            </a:prstGeom>
            <a:solidFill>
              <a:schemeClr val="bg1"/>
            </a:solidFill>
            <a:ln>
              <a:solidFill>
                <a:srgbClr val="82B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82B000"/>
                  </a:solidFill>
                  <a:effectLst/>
                  <a:uLnTx/>
                  <a:uFillTx/>
                  <a:latin typeface="Arial" panose="020B0604020202020204" pitchFamily="34" charset="0"/>
                  <a:ea typeface="Calibri" panose="020F0502020204030204" pitchFamily="34" charset="0"/>
                  <a:cs typeface="+mn-cs"/>
                </a:rPr>
                <a:t>Bringing economic pathways and opportunities closer to citizens and communities and visa versa (8)</a:t>
              </a:r>
            </a:p>
            <a:p>
              <a:pPr marL="171450" lvl="0" indent="-171450">
                <a:buClr>
                  <a:srgbClr val="82B000"/>
                </a:buClr>
                <a:buFont typeface="Symbol" panose="05050102010706020507" pitchFamily="18" charset="2"/>
                <a:buChar cha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Overcoming the </a:t>
              </a:r>
              <a:r>
                <a:rPr kumimoji="0" lang="en-GB" sz="1200" b="1" i="1"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digital divide </a:t>
              </a:r>
              <a:r>
                <a:rPr lang="en-GB" sz="1200" dirty="0">
                  <a:solidFill>
                    <a:prstClr val="black"/>
                  </a:solidFill>
                  <a:latin typeface="Arial" panose="020B0604020202020204" pitchFamily="34" charset="0"/>
                  <a:cs typeface="Arial" panose="020B0604020202020204" pitchFamily="34" charset="0"/>
                </a:rPr>
                <a:t>devices, connectivity, and relevant learning content available and aby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making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ccessible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 all learners</a:t>
              </a:r>
            </a:p>
            <a:p>
              <a:pPr marL="171450" marR="0" lvl="0" indent="-171450" algn="l" defTabSz="914400" rtl="0" eaLnBrk="1" fontAlgn="auto" latinLnBrk="0" hangingPunct="1">
                <a:lnSpc>
                  <a:spcPct val="100000"/>
                </a:lnSpc>
                <a:spcBef>
                  <a:spcPts val="0"/>
                </a:spcBef>
                <a:spcAft>
                  <a:spcPts val="0"/>
                </a:spcAft>
                <a:buClr>
                  <a:srgbClr val="82B000"/>
                </a:buClr>
                <a:buSzTx/>
                <a:buFont typeface="Symbol" panose="05050102010706020507" pitchFamily="18" charset="2"/>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Creating </a:t>
              </a:r>
              <a:r>
                <a:rPr kumimoji="0" lang="en-GB" sz="1200" b="1" i="1"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mixed-use, high density and compact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settlements</a:t>
              </a:r>
            </a:p>
            <a:p>
              <a:pPr marL="171450" marR="0" lvl="0" indent="-171450" algn="l" defTabSz="914400" rtl="0" eaLnBrk="1" fontAlgn="auto" latinLnBrk="0" hangingPunct="1">
                <a:lnSpc>
                  <a:spcPct val="100000"/>
                </a:lnSpc>
                <a:spcBef>
                  <a:spcPts val="0"/>
                </a:spcBef>
                <a:spcAft>
                  <a:spcPts val="0"/>
                </a:spcAft>
                <a:buClr>
                  <a:srgbClr val="82B000"/>
                </a:buClr>
                <a:buSzTx/>
                <a:buFont typeface="Symbol" panose="05050102010706020507" pitchFamily="18" charset="2"/>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Developing a vibrant, functional housing market as well as a land assembly pipeline to promote affordable</a:t>
              </a:r>
              <a:r>
                <a:rPr kumimoji="0" lang="en-GB" sz="1200" b="1" i="1"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 better located, more integrated housing opportunities and access to housing ladder</a:t>
              </a:r>
            </a:p>
            <a:p>
              <a:pPr marL="171450" marR="0" lvl="0" indent="-171450" algn="l" defTabSz="914400" rtl="0" eaLnBrk="1" fontAlgn="auto" latinLnBrk="0" hangingPunct="1">
                <a:lnSpc>
                  <a:spcPct val="100000"/>
                </a:lnSpc>
                <a:spcBef>
                  <a:spcPts val="0"/>
                </a:spcBef>
                <a:spcAft>
                  <a:spcPts val="0"/>
                </a:spcAft>
                <a:buClr>
                  <a:srgbClr val="82B000"/>
                </a:buClr>
                <a:buSzTx/>
                <a:buFont typeface="Symbol" panose="05050102010706020507" pitchFamily="18" charset="2"/>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 with municipalities to support </a:t>
              </a:r>
              <a:r>
                <a:rPr kumimoji="0" lang="en-GB" sz="1200" b="1" i="1"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homeowner-driven small scale development</a:t>
              </a:r>
            </a:p>
            <a:p>
              <a:pPr marL="171450" marR="0" lvl="0" indent="-171450" algn="l" defTabSz="914400" rtl="0" eaLnBrk="1" fontAlgn="auto" latinLnBrk="0" hangingPunct="1">
                <a:lnSpc>
                  <a:spcPct val="100000"/>
                </a:lnSpc>
                <a:spcBef>
                  <a:spcPts val="0"/>
                </a:spcBef>
                <a:spcAft>
                  <a:spcPts val="0"/>
                </a:spcAft>
                <a:buClr>
                  <a:srgbClr val="82B000"/>
                </a:buClr>
                <a:buSzTx/>
                <a:buFont typeface="Symbol" panose="05050102010706020507" pitchFamily="18" charset="2"/>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Improving </a:t>
              </a:r>
              <a:r>
                <a:rPr kumimoji="0" lang="en-GB" sz="1200" b="1" i="1"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public transport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reduce commuting times </a:t>
              </a:r>
            </a:p>
            <a:p>
              <a:pPr marL="171450" marR="0" lvl="0" indent="-171450" algn="l" defTabSz="914400" rtl="0" eaLnBrk="1" fontAlgn="auto" latinLnBrk="0" hangingPunct="1">
                <a:lnSpc>
                  <a:spcPct val="100000"/>
                </a:lnSpc>
                <a:spcBef>
                  <a:spcPts val="0"/>
                </a:spcBef>
                <a:spcAft>
                  <a:spcPts val="0"/>
                </a:spcAft>
                <a:buClr>
                  <a:srgbClr val="82B000"/>
                </a:buClr>
                <a:buSzTx/>
                <a:buFont typeface="Symbol" panose="05050102010706020507" pitchFamily="18" charset="2"/>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Developing an overall </a:t>
              </a:r>
              <a:r>
                <a:rPr kumimoji="0" lang="en-GB" sz="1200" b="1" i="1"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Western Cape township strategy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 well as township action plans within targeted communities</a:t>
              </a:r>
            </a:p>
            <a:p>
              <a:pPr marL="171450" marR="0" lvl="0" indent="-171450" algn="l" defTabSz="914400" rtl="0" eaLnBrk="1" fontAlgn="auto" latinLnBrk="0" hangingPunct="1">
                <a:lnSpc>
                  <a:spcPct val="100000"/>
                </a:lnSpc>
                <a:spcBef>
                  <a:spcPts val="0"/>
                </a:spcBef>
                <a:spcAft>
                  <a:spcPts val="0"/>
                </a:spcAft>
                <a:buClr>
                  <a:srgbClr val="82B000"/>
                </a:buClr>
                <a:buSzTx/>
                <a:buFont typeface="Symbol" panose="05050102010706020507" pitchFamily="18" charset="2"/>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Considering whether programmes such as the </a:t>
              </a:r>
              <a:r>
                <a:rPr kumimoji="0" lang="en-GB" sz="1200" b="1" i="1"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WCG’s Year Beyond Programme and EPWP can be used to assist skills transfer into township-based growth opportunities </a:t>
              </a:r>
            </a:p>
            <a:p>
              <a:pPr marL="171450" marR="0" lvl="0" indent="-171450" algn="l" defTabSz="914400" rtl="0" eaLnBrk="1" fontAlgn="auto" latinLnBrk="0" hangingPunct="1">
                <a:lnSpc>
                  <a:spcPct val="100000"/>
                </a:lnSpc>
                <a:spcBef>
                  <a:spcPts val="0"/>
                </a:spcBef>
                <a:spcAft>
                  <a:spcPts val="0"/>
                </a:spcAft>
                <a:buClr>
                  <a:srgbClr val="82B000"/>
                </a:buClr>
                <a:buSzTx/>
                <a:buFont typeface="Symbol" panose="05050102010706020507" pitchFamily="18" charset="2"/>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Improving urban management in townships to support investment, enabling the </a:t>
              </a:r>
              <a:r>
                <a:rPr kumimoji="0" lang="en-GB" sz="1200" b="1" i="1"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development of economic nodes and commercial activities</a:t>
              </a:r>
            </a:p>
          </p:txBody>
        </p:sp>
        <p:sp>
          <p:nvSpPr>
            <p:cNvPr id="11" name="Oval 10">
              <a:extLst>
                <a:ext uri="{FF2B5EF4-FFF2-40B4-BE49-F238E27FC236}">
                  <a16:creationId xmlns:a16="http://schemas.microsoft.com/office/drawing/2014/main" id="{9B2501A0-A590-39D8-6942-BD51267A5058}"/>
                </a:ext>
              </a:extLst>
            </p:cNvPr>
            <p:cNvSpPr/>
            <p:nvPr/>
          </p:nvSpPr>
          <p:spPr>
            <a:xfrm>
              <a:off x="3001179" y="3962297"/>
              <a:ext cx="367790" cy="332339"/>
            </a:xfrm>
            <a:prstGeom prst="ellipse">
              <a:avLst/>
            </a:prstGeom>
            <a:solidFill>
              <a:srgbClr val="82B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endParaRPr kumimoji="0" lang="en-ZA" sz="16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26" name="Group 25">
            <a:extLst>
              <a:ext uri="{FF2B5EF4-FFF2-40B4-BE49-F238E27FC236}">
                <a16:creationId xmlns:a16="http://schemas.microsoft.com/office/drawing/2014/main" id="{784FB1CB-16CE-69CD-42D9-44D4B6A1D384}"/>
              </a:ext>
            </a:extLst>
          </p:cNvPr>
          <p:cNvGrpSpPr/>
          <p:nvPr/>
        </p:nvGrpSpPr>
        <p:grpSpPr>
          <a:xfrm>
            <a:off x="465083" y="3365894"/>
            <a:ext cx="5304771" cy="3376666"/>
            <a:chOff x="3073646" y="5204243"/>
            <a:chExt cx="6947868" cy="3376666"/>
          </a:xfrm>
        </p:grpSpPr>
        <p:sp>
          <p:nvSpPr>
            <p:cNvPr id="32" name="Rectangle 31">
              <a:extLst>
                <a:ext uri="{FF2B5EF4-FFF2-40B4-BE49-F238E27FC236}">
                  <a16:creationId xmlns:a16="http://schemas.microsoft.com/office/drawing/2014/main" id="{C3D051E6-1F10-5F8E-C5FF-57A0F8F234F0}"/>
                </a:ext>
              </a:extLst>
            </p:cNvPr>
            <p:cNvSpPr/>
            <p:nvPr/>
          </p:nvSpPr>
          <p:spPr>
            <a:xfrm>
              <a:off x="3420427" y="5261539"/>
              <a:ext cx="6601087" cy="3319370"/>
            </a:xfrm>
            <a:prstGeom prst="rect">
              <a:avLst/>
            </a:prstGeom>
            <a:solidFill>
              <a:schemeClr val="bg1"/>
            </a:solidFill>
            <a:ln>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FFC000"/>
                  </a:solidFill>
                  <a:effectLst/>
                  <a:uLnTx/>
                  <a:uFillTx/>
                  <a:latin typeface="Arial" panose="020B0604020202020204" pitchFamily="34" charset="0"/>
                  <a:ea typeface="Calibri" panose="020F0502020204030204" pitchFamily="34" charset="0"/>
                  <a:cs typeface="+mn-cs"/>
                </a:rPr>
                <a:t>Improved work-place skills and productivity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FFC000"/>
                  </a:solidFill>
                  <a:effectLst/>
                  <a:uLnTx/>
                  <a:uFillTx/>
                  <a:latin typeface="Arial" panose="020B0604020202020204" pitchFamily="34" charset="0"/>
                  <a:ea typeface="Calibri" panose="020F0502020204030204" pitchFamily="34" charset="0"/>
                  <a:cs typeface="+mn-cs"/>
                </a:rPr>
                <a:t>Pathways (7)</a:t>
              </a:r>
            </a:p>
            <a:p>
              <a:pPr marL="171450" marR="0" lvl="0" indent="-171450" algn="l" defTabSz="914400" rtl="0" eaLnBrk="1" fontAlgn="auto" latinLnBrk="0" hangingPunct="1">
                <a:lnSpc>
                  <a:spcPct val="100000"/>
                </a:lnSpc>
                <a:spcBef>
                  <a:spcPts val="0"/>
                </a:spcBef>
                <a:spcAft>
                  <a:spcPts val="0"/>
                </a:spcAft>
                <a:buClr>
                  <a:srgbClr val="FFC000"/>
                </a:buClr>
                <a:buSzTx/>
                <a:buFont typeface="Symbol" panose="05050102010706020507" pitchFamily="18" charset="2"/>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Developing initiatives to enhance </a:t>
              </a:r>
              <a:r>
                <a:rPr kumimoji="0" lang="en-GB" sz="1200" b="1" i="1"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experiential learning</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well as knowledge exchange</a:t>
              </a:r>
            </a:p>
            <a:p>
              <a:pPr marL="171450" marR="0" lvl="0" indent="-171450" algn="l" defTabSz="914400" rtl="0" eaLnBrk="1" fontAlgn="auto" latinLnBrk="0" hangingPunct="1">
                <a:lnSpc>
                  <a:spcPct val="100000"/>
                </a:lnSpc>
                <a:spcBef>
                  <a:spcPts val="0"/>
                </a:spcBef>
                <a:spcAft>
                  <a:spcPts val="0"/>
                </a:spcAft>
                <a:buClr>
                  <a:srgbClr val="FFC000"/>
                </a:buClr>
                <a:buSzTx/>
                <a:buFont typeface="Symbol" panose="05050102010706020507" pitchFamily="18" charset="2"/>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Exploring how the </a:t>
              </a:r>
              <a:r>
                <a:rPr kumimoji="0" lang="en-GB" sz="1200" b="1" i="1"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DEDAT’s BPO work placement model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can be replicated for growth opportunities</a:t>
              </a:r>
            </a:p>
            <a:p>
              <a:pPr marL="171450" marR="0" lvl="0" indent="-171450" algn="l" defTabSz="914400" rtl="0" eaLnBrk="1" fontAlgn="auto" latinLnBrk="0" hangingPunct="1">
                <a:lnSpc>
                  <a:spcPct val="100000"/>
                </a:lnSpc>
                <a:spcBef>
                  <a:spcPts val="0"/>
                </a:spcBef>
                <a:spcAft>
                  <a:spcPts val="0"/>
                </a:spcAft>
                <a:buClr>
                  <a:srgbClr val="FFC000"/>
                </a:buClr>
                <a:buSzTx/>
                <a:buFont typeface="Symbol" panose="05050102010706020507" pitchFamily="18" charset="2"/>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Developing innovative models for </a:t>
              </a:r>
              <a:r>
                <a:rPr kumimoji="0" lang="en-GB" sz="1200" b="1" i="1"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micro-certification of modules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credible tertiary institutions rather than long-term accredited skills programmes.</a:t>
              </a:r>
            </a:p>
            <a:p>
              <a:pPr marL="171450" marR="0" lvl="0" indent="-171450" algn="l" defTabSz="914400" rtl="0" eaLnBrk="1" fontAlgn="auto" latinLnBrk="0" hangingPunct="1">
                <a:lnSpc>
                  <a:spcPct val="100000"/>
                </a:lnSpc>
                <a:spcBef>
                  <a:spcPts val="0"/>
                </a:spcBef>
                <a:spcAft>
                  <a:spcPts val="0"/>
                </a:spcAft>
                <a:buClr>
                  <a:srgbClr val="FFC000"/>
                </a:buClr>
                <a:buSzTx/>
                <a:buFont typeface="Symbol" panose="05050102010706020507" pitchFamily="18" charset="2"/>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Working with the private sector </a:t>
              </a:r>
              <a:r>
                <a:rPr kumimoji="0" lang="en-GB" sz="1200" b="1" i="1"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re their hiring practices</a:t>
              </a:r>
            </a:p>
            <a:p>
              <a:pPr marL="171450" marR="0" lvl="0" indent="-171450" algn="l" defTabSz="914400" rtl="0" eaLnBrk="1" fontAlgn="auto" latinLnBrk="0" hangingPunct="1">
                <a:lnSpc>
                  <a:spcPct val="100000"/>
                </a:lnSpc>
                <a:spcBef>
                  <a:spcPts val="0"/>
                </a:spcBef>
                <a:spcAft>
                  <a:spcPts val="0"/>
                </a:spcAft>
                <a:buClr>
                  <a:srgbClr val="FFC000"/>
                </a:buClr>
                <a:buSzTx/>
                <a:buFont typeface="Symbol" panose="05050102010706020507" pitchFamily="18" charset="2"/>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Strengthening dialogue between SMMEs and SETAs to </a:t>
              </a:r>
              <a:r>
                <a:rPr kumimoji="0" lang="en-GB" sz="1200" b="1" i="1"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increase funding to non-corporate businesses</a:t>
              </a:r>
            </a:p>
            <a:p>
              <a:pPr marL="171450" marR="0" lvl="0" indent="-171450" algn="l" defTabSz="914400" rtl="0" eaLnBrk="1" fontAlgn="auto" latinLnBrk="0" hangingPunct="1">
                <a:lnSpc>
                  <a:spcPct val="100000"/>
                </a:lnSpc>
                <a:spcBef>
                  <a:spcPts val="0"/>
                </a:spcBef>
                <a:spcAft>
                  <a:spcPts val="0"/>
                </a:spcAft>
                <a:buClr>
                  <a:srgbClr val="FFC000"/>
                </a:buClr>
                <a:buSzTx/>
                <a:buFont typeface="Symbol" panose="05050102010706020507" pitchFamily="18" charset="2"/>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Forging closer relationships with the </a:t>
              </a:r>
              <a:r>
                <a:rPr kumimoji="0" lang="en-GB" sz="1200" b="1" i="1"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Presidential Employment Stimulus team and YES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initiative to better leverage and reorientate these support packages</a:t>
              </a:r>
            </a:p>
            <a:p>
              <a:pPr marL="171450" marR="0" lvl="0" indent="-171450" algn="l" defTabSz="914400" rtl="0" eaLnBrk="1" fontAlgn="auto" latinLnBrk="0" hangingPunct="1">
                <a:lnSpc>
                  <a:spcPct val="100000"/>
                </a:lnSpc>
                <a:spcBef>
                  <a:spcPts val="0"/>
                </a:spcBef>
                <a:spcAft>
                  <a:spcPts val="0"/>
                </a:spcAft>
                <a:buClr>
                  <a:srgbClr val="FFC000"/>
                </a:buClr>
                <a:buSzTx/>
                <a:buFont typeface="Symbol" panose="05050102010706020507" pitchFamily="18" charset="2"/>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Championing and investing in programmes to </a:t>
              </a:r>
              <a:r>
                <a:rPr kumimoji="0" lang="en-GB" sz="1200" b="1" i="1"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deliver digital skills relevant to the workplace at scale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(see Tech and Innovation PFA).</a:t>
              </a:r>
            </a:p>
          </p:txBody>
        </p:sp>
        <p:sp>
          <p:nvSpPr>
            <p:cNvPr id="20" name="Oval 19">
              <a:extLst>
                <a:ext uri="{FF2B5EF4-FFF2-40B4-BE49-F238E27FC236}">
                  <a16:creationId xmlns:a16="http://schemas.microsoft.com/office/drawing/2014/main" id="{0D4746F3-C4DF-6CD5-A4D7-C72BED6FE471}"/>
                </a:ext>
              </a:extLst>
            </p:cNvPr>
            <p:cNvSpPr/>
            <p:nvPr/>
          </p:nvSpPr>
          <p:spPr>
            <a:xfrm>
              <a:off x="3073646" y="5204243"/>
              <a:ext cx="518657" cy="396000"/>
            </a:xfrm>
            <a:prstGeom prst="ellipse">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endParaRPr kumimoji="0" lang="en-ZA" sz="1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7" name="Title 2">
            <a:extLst>
              <a:ext uri="{FF2B5EF4-FFF2-40B4-BE49-F238E27FC236}">
                <a16:creationId xmlns:a16="http://schemas.microsoft.com/office/drawing/2014/main" id="{3E76C466-BB93-1D4F-0F6D-717F05B17569}"/>
              </a:ext>
            </a:extLst>
          </p:cNvPr>
          <p:cNvSpPr txBox="1">
            <a:spLocks/>
          </p:cNvSpPr>
          <p:nvPr/>
        </p:nvSpPr>
        <p:spPr>
          <a:xfrm>
            <a:off x="246781" y="201171"/>
            <a:ext cx="11462940" cy="559256"/>
          </a:xfrm>
          <a:prstGeom prst="rect">
            <a:avLst/>
          </a:prstGeom>
          <a:noFill/>
          <a:extLst>
            <a:ext uri="{909E8E84-426E-40DD-AFC4-6F175D3DCCD1}">
              <a14:hiddenFill xmlns:a14="http://schemas.microsoft.com/office/drawing/2010/main">
                <a:solidFill>
                  <a:srgbClr val="00329B"/>
                </a:solidFill>
              </a14:hiddenFill>
            </a:ext>
          </a:extLst>
        </p:spPr>
        <p:txBody>
          <a:bodyPr vert="horz" wrap="none" lIns="72000" tIns="72000" rIns="72000" bIns="72000" rtlCol="0" anchor="ctr">
            <a:noAutofit/>
          </a:bodyPr>
          <a:lstStyle>
            <a:lvl1pPr algn="l" defTabSz="914400" rtl="0" eaLnBrk="1" latinLnBrk="0" hangingPunct="1">
              <a:spcBef>
                <a:spcPct val="0"/>
              </a:spcBef>
              <a:buNone/>
              <a:defRPr sz="2400" b="0" kern="1200">
                <a:solidFill>
                  <a:schemeClr val="tx2"/>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0" normalizeH="0" baseline="0" noProof="0" dirty="0">
                <a:ln>
                  <a:noFill/>
                </a:ln>
                <a:solidFill>
                  <a:srgbClr val="242852"/>
                </a:solidFill>
                <a:effectLst/>
                <a:uLnTx/>
                <a:uFillTx/>
                <a:latin typeface="Arial" panose="020B0604020202020204" pitchFamily="34" charset="0"/>
                <a:ea typeface="+mj-ea"/>
                <a:cs typeface="Arial" panose="020B0604020202020204" pitchFamily="34" charset="0"/>
              </a:rPr>
              <a:t>Improved Access to Economic Opportunities and Employability Themes &amp; Interventions </a:t>
            </a:r>
            <a:endParaRPr kumimoji="0" lang="en-ZA" sz="2400" b="0" i="0" u="none" strike="noStrike" kern="1200" cap="none" spc="0" normalizeH="0" baseline="0" noProof="0" dirty="0">
              <a:ln>
                <a:noFill/>
              </a:ln>
              <a:solidFill>
                <a:srgbClr val="242852"/>
              </a:solidFill>
              <a:effectLst/>
              <a:uLnTx/>
              <a:uFillTx/>
              <a:latin typeface="Arial" panose="020B0604020202020204" pitchFamily="34" charset="0"/>
              <a:ea typeface="+mj-ea"/>
              <a:cs typeface="Arial" panose="020B0604020202020204" pitchFamily="34" charset="0"/>
            </a:endParaRPr>
          </a:p>
        </p:txBody>
      </p:sp>
      <p:sp>
        <p:nvSpPr>
          <p:cNvPr id="8" name="Oval 7">
            <a:extLst>
              <a:ext uri="{FF2B5EF4-FFF2-40B4-BE49-F238E27FC236}">
                <a16:creationId xmlns:a16="http://schemas.microsoft.com/office/drawing/2014/main" id="{E3621D3C-A883-239E-E988-2F9113FC7947}"/>
              </a:ext>
            </a:extLst>
          </p:cNvPr>
          <p:cNvSpPr/>
          <p:nvPr/>
        </p:nvSpPr>
        <p:spPr>
          <a:xfrm>
            <a:off x="517469" y="767173"/>
            <a:ext cx="396000" cy="396000"/>
          </a:xfrm>
          <a:prstGeom prst="ellipse">
            <a:avLst/>
          </a:prstGeom>
          <a:solidFill>
            <a:srgbClr val="F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endParaRPr kumimoji="0" lang="en-ZA" sz="16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1764861308"/>
      </p:ext>
    </p:extLst>
  </p:cSld>
  <p:clrMapOvr>
    <a:masterClrMapping/>
  </p:clrMapOvr>
  <mc:AlternateContent xmlns:mc="http://schemas.openxmlformats.org/markup-compatibility/2006" xmlns:p14="http://schemas.microsoft.com/office/powerpoint/2010/main">
    <mc:Choice Requires="p14">
      <p:transition spd="slow" p14:dur="2000" advTm="2032"/>
    </mc:Choice>
    <mc:Fallback xmlns="">
      <p:transition spd="slow" advTm="20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0.xml><?xml version="1.0" encoding="utf-8"?>
<p:tagLst xmlns:a="http://schemas.openxmlformats.org/drawingml/2006/main" xmlns:r="http://schemas.openxmlformats.org/officeDocument/2006/relationships" xmlns:p="http://schemas.openxmlformats.org/presentationml/2006/main">
  <p:tag name="TIMING" val="|0.2|0|0|0|0|0|0"/>
</p:tagLst>
</file>

<file path=ppt/tags/tag101.xml><?xml version="1.0" encoding="utf-8"?>
<p:tagLst xmlns:a="http://schemas.openxmlformats.org/drawingml/2006/main" xmlns:r="http://schemas.openxmlformats.org/officeDocument/2006/relationships" xmlns:p="http://schemas.openxmlformats.org/presentationml/2006/main">
  <p:tag name="TIMING" val="|0.1|0|0|0"/>
</p:tagLst>
</file>

<file path=ppt/tags/tag102.xml><?xml version="1.0" encoding="utf-8"?>
<p:tagLst xmlns:a="http://schemas.openxmlformats.org/drawingml/2006/main" xmlns:r="http://schemas.openxmlformats.org/officeDocument/2006/relationships" xmlns:p="http://schemas.openxmlformats.org/presentationml/2006/main">
  <p:tag name="TIMING" val="|0.3|0|0|0|0"/>
</p:tagLst>
</file>

<file path=ppt/tags/tag103.xml><?xml version="1.0" encoding="utf-8"?>
<p:tagLst xmlns:a="http://schemas.openxmlformats.org/drawingml/2006/main" xmlns:r="http://schemas.openxmlformats.org/officeDocument/2006/relationships" xmlns:p="http://schemas.openxmlformats.org/presentationml/2006/main">
  <p:tag name="TIMING" val="|0.8|0.4|0.2|0.3|0.2"/>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9.xml><?xml version="1.0" encoding="utf-8"?>
<p:tagLst xmlns:a="http://schemas.openxmlformats.org/drawingml/2006/main" xmlns:r="http://schemas.openxmlformats.org/officeDocument/2006/relationships" xmlns:p="http://schemas.openxmlformats.org/presentationml/2006/main">
  <p:tag name="TIMING" val="|1.1|44.3|0.4"/>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0.xml><?xml version="1.0" encoding="utf-8"?>
<p:tagLst xmlns:a="http://schemas.openxmlformats.org/drawingml/2006/main" xmlns:r="http://schemas.openxmlformats.org/officeDocument/2006/relationships" xmlns:p="http://schemas.openxmlformats.org/presentationml/2006/main">
  <p:tag name="TIMING" val="|1.6|3.7|0.3|0.6|0.4|0.5|0.5"/>
</p:tagLst>
</file>

<file path=ppt/tags/tag91.xml><?xml version="1.0" encoding="utf-8"?>
<p:tagLst xmlns:a="http://schemas.openxmlformats.org/drawingml/2006/main" xmlns:r="http://schemas.openxmlformats.org/officeDocument/2006/relationships" xmlns:p="http://schemas.openxmlformats.org/presentationml/2006/main">
  <p:tag name="TIMING" val="|0.9|0.7|0.3|0.2"/>
</p:tagLst>
</file>

<file path=ppt/tags/tag92.xml><?xml version="1.0" encoding="utf-8"?>
<p:tagLst xmlns:a="http://schemas.openxmlformats.org/drawingml/2006/main" xmlns:r="http://schemas.openxmlformats.org/officeDocument/2006/relationships" xmlns:p="http://schemas.openxmlformats.org/presentationml/2006/main">
  <p:tag name="TIMING" val="|1.6|0.3|1"/>
</p:tagLst>
</file>

<file path=ppt/tags/tag93.xml><?xml version="1.0" encoding="utf-8"?>
<p:tagLst xmlns:a="http://schemas.openxmlformats.org/drawingml/2006/main" xmlns:r="http://schemas.openxmlformats.org/officeDocument/2006/relationships" xmlns:p="http://schemas.openxmlformats.org/presentationml/2006/main">
  <p:tag name="TIMING" val="|1.8|0.5|0.3|0.2|0.2|0.2|0.2"/>
</p:tagLst>
</file>

<file path=ppt/tags/tag94.xml><?xml version="1.0" encoding="utf-8"?>
<p:tagLst xmlns:a="http://schemas.openxmlformats.org/drawingml/2006/main" xmlns:r="http://schemas.openxmlformats.org/officeDocument/2006/relationships" xmlns:p="http://schemas.openxmlformats.org/presentationml/2006/main">
  <p:tag name="TIMING" val="|0.2|0.2|0.2|0.1|0.1|0.1|0.1|0.1|0.1"/>
</p:tagLst>
</file>

<file path=ppt/tags/tag95.xml><?xml version="1.0" encoding="utf-8"?>
<p:tagLst xmlns:a="http://schemas.openxmlformats.org/drawingml/2006/main" xmlns:r="http://schemas.openxmlformats.org/officeDocument/2006/relationships" xmlns:p="http://schemas.openxmlformats.org/presentationml/2006/main">
  <p:tag name="TIMING" val="|0.2|0.4"/>
</p:tagLst>
</file>

<file path=ppt/tags/tag96.xml><?xml version="1.0" encoding="utf-8"?>
<p:tagLst xmlns:a="http://schemas.openxmlformats.org/drawingml/2006/main" xmlns:r="http://schemas.openxmlformats.org/officeDocument/2006/relationships" xmlns:p="http://schemas.openxmlformats.org/presentationml/2006/main">
  <p:tag name="TIMING" val="|0.3|0|0.2|0.2|0.2|0.2"/>
</p:tagLst>
</file>

<file path=ppt/tags/tag97.xml><?xml version="1.0" encoding="utf-8"?>
<p:tagLst xmlns:a="http://schemas.openxmlformats.org/drawingml/2006/main" xmlns:r="http://schemas.openxmlformats.org/officeDocument/2006/relationships" xmlns:p="http://schemas.openxmlformats.org/presentationml/2006/main">
  <p:tag name="TIMING" val="|0.1|0.3|0.2|0.2|0.2|0.2|0.1|0.1|0.1|0.1|0.1|0.1|0.1|0.3|0.1|0.1|0.2|0.1|0.2|0.1"/>
</p:tagLst>
</file>

<file path=ppt/tags/tag98.xml><?xml version="1.0" encoding="utf-8"?>
<p:tagLst xmlns:a="http://schemas.openxmlformats.org/drawingml/2006/main" xmlns:r="http://schemas.openxmlformats.org/officeDocument/2006/relationships" xmlns:p="http://schemas.openxmlformats.org/presentationml/2006/main">
  <p:tag name="TIMING" val="|0.1|1.4|0.3|0.2|0.2|0.1|0.1|0.1|0.1|0.2|0.1|0.1|0.2|0.1|0.1|0.1|0.1"/>
</p:tagLst>
</file>

<file path=ppt/tags/tag99.xml><?xml version="1.0" encoding="utf-8"?>
<p:tagLst xmlns:a="http://schemas.openxmlformats.org/drawingml/2006/main" xmlns:r="http://schemas.openxmlformats.org/officeDocument/2006/relationships" xmlns:p="http://schemas.openxmlformats.org/presentationml/2006/main">
  <p:tag name="TIMING" val="|0.2|0.1|0.1|0.1|0.1|0.1|0.1|0.1"/>
</p:tagLst>
</file>

<file path=ppt/theme/theme1.xml><?xml version="1.0" encoding="utf-8"?>
<a:theme xmlns:a="http://schemas.openxmlformats.org/drawingml/2006/main" name="WCG-PPT Master-121022-amc">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outerShdw blurRad="63500" sx="102000" sy="102000" algn="ctr" rotWithShape="0">
            <a:prstClr val="black">
              <a:alpha val="40000"/>
            </a:prstClr>
          </a:outerShdw>
        </a:effectLst>
      </a:spPr>
      <a:bodyPr rtlCol="0" anchor="ctr"/>
      <a:lstStyle>
        <a:defPPr algn="ctr">
          <a:defRPr sz="1600" dirty="0" err="1">
            <a:solidFill>
              <a:schemeClr val="tx1"/>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1">
              <a:lumMod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4" id="{7CDD6ECA-51BE-4314-A41F-952B477F3A7F}" vid="{677697F8-6E09-431E-AFFA-CA6E4C8E4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WCG-PPT Master-121022-amc">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outerShdw blurRad="63500" sx="102000" sy="102000" algn="ctr" rotWithShape="0">
            <a:prstClr val="black">
              <a:alpha val="40000"/>
            </a:prstClr>
          </a:outerShdw>
        </a:effectLst>
      </a:spPr>
      <a:bodyPr rtlCol="0" anchor="ctr"/>
      <a:lstStyle>
        <a:defPPr algn="ctr">
          <a:defRPr sz="1600" dirty="0" err="1">
            <a:solidFill>
              <a:schemeClr val="tx1"/>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1">
              <a:lumMod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4" id="{7CDD6ECA-51BE-4314-A41F-952B477F3A7F}" vid="{677697F8-6E09-431E-AFFA-CA6E4C8E4C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WCG 2022 Jo's Version</Template>
  <TotalTime>1491</TotalTime>
  <Words>4546</Words>
  <Application>Microsoft Office PowerPoint</Application>
  <PresentationFormat>Widescreen</PresentationFormat>
  <Paragraphs>584</Paragraphs>
  <Slides>28</Slides>
  <Notes>13</Notes>
  <HiddenSlides>0</HiddenSlides>
  <MMClips>0</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WCG-PPT Master-121022-amc</vt:lpstr>
      <vt:lpstr>Office Theme</vt:lpstr>
      <vt:lpstr>1_WCG-PPT Master-121022-amc</vt:lpstr>
      <vt:lpstr>PowerPoint Presentation</vt:lpstr>
      <vt:lpstr>Outline</vt:lpstr>
      <vt:lpstr>PFA 7: Improved Access to Economic Opportunities and Employability </vt:lpstr>
      <vt:lpstr>PFA 7: A holistic, inter-connected approach </vt:lpstr>
      <vt:lpstr>Improved Access to Economic Opportunities and Employability </vt:lpstr>
      <vt:lpstr>PowerPoint Presentation</vt:lpstr>
      <vt:lpstr>Current pathways</vt:lpstr>
      <vt:lpstr>G4J -  6 Themes and interventions fall along the path  ( aim to enhance) </vt:lpstr>
      <vt:lpstr>PowerPoint Presentation</vt:lpstr>
      <vt:lpstr>PowerPoint Presentation</vt:lpstr>
      <vt:lpstr>Improved Access to Economic Opportunities - Flagship projects for 2023/24</vt:lpstr>
      <vt:lpstr>Improved Access to Economic Opportunities - Projects for 2023/24</vt:lpstr>
      <vt:lpstr>PowerPoint Presentation</vt:lpstr>
      <vt:lpstr>DEDAT’s Skills Strategy in Support of PFA 7</vt:lpstr>
      <vt:lpstr>DEDAT’s Entrepreneurship Promotion  in Support of G4J</vt:lpstr>
      <vt:lpstr>DEDAT’s Township Growth in Support of G4J</vt:lpstr>
      <vt:lpstr>WCED response overview</vt:lpstr>
      <vt:lpstr>FLAGSHIP 1:  Life Orientation – Establish Career clubs in all schools </vt:lpstr>
      <vt:lpstr>PowerPoint Presentation</vt:lpstr>
      <vt:lpstr>PowerPoint Presentation</vt:lpstr>
      <vt:lpstr>PowerPoint Presentation</vt:lpstr>
      <vt:lpstr>List of Current Technical schools in WC </vt:lpstr>
      <vt:lpstr>What is a School of Skills (SoS?</vt:lpstr>
      <vt:lpstr>Schools of Skill in the Western Cape .</vt:lpstr>
      <vt:lpstr>Schools of Skill in the Western Cape (continued)</vt:lpstr>
      <vt:lpstr>Map of current focus schools</vt:lpstr>
      <vt:lpstr>How to plug in?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 Johnston</dc:creator>
  <cp:lastModifiedBy>Haroon Mahomed</cp:lastModifiedBy>
  <cp:revision>33</cp:revision>
  <cp:lastPrinted>2023-05-22T10:44:45Z</cp:lastPrinted>
  <dcterms:created xsi:type="dcterms:W3CDTF">2023-05-03T05:31:53Z</dcterms:created>
  <dcterms:modified xsi:type="dcterms:W3CDTF">2023-07-18T14:54:27Z</dcterms:modified>
</cp:coreProperties>
</file>